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95" r:id="rId4"/>
    <p:sldId id="279" r:id="rId5"/>
    <p:sldId id="310" r:id="rId6"/>
    <p:sldId id="309" r:id="rId7"/>
    <p:sldId id="323" r:id="rId8"/>
    <p:sldId id="298" r:id="rId9"/>
    <p:sldId id="299" r:id="rId10"/>
    <p:sldId id="301" r:id="rId11"/>
    <p:sldId id="302" r:id="rId12"/>
    <p:sldId id="324" r:id="rId13"/>
    <p:sldId id="321" r:id="rId14"/>
    <p:sldId id="325" r:id="rId15"/>
    <p:sldId id="326" r:id="rId16"/>
    <p:sldId id="305" r:id="rId17"/>
    <p:sldId id="327" r:id="rId18"/>
    <p:sldId id="328" r:id="rId19"/>
    <p:sldId id="329" r:id="rId20"/>
    <p:sldId id="314" r:id="rId21"/>
    <p:sldId id="334" r:id="rId22"/>
    <p:sldId id="335" r:id="rId23"/>
    <p:sldId id="336" r:id="rId24"/>
    <p:sldId id="330" r:id="rId25"/>
    <p:sldId id="317" r:id="rId26"/>
    <p:sldId id="331" r:id="rId27"/>
    <p:sldId id="332" r:id="rId28"/>
    <p:sldId id="333" r:id="rId29"/>
    <p:sldId id="337" r:id="rId30"/>
    <p:sldId id="338" r:id="rId31"/>
    <p:sldId id="33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Use Cases for</a:t>
            </a:r>
            <a:br>
              <a:rPr lang="en-US" sz="4400" dirty="0" smtClean="0"/>
            </a:br>
            <a:r>
              <a:rPr lang="en-US" sz="4400" dirty="0" smtClean="0"/>
              <a:t>User Input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(Draft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2124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edit_student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Read visualized data for current student, and write to user input in dialog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  = </a:t>
            </a:r>
            <a:r>
              <a:rPr lang="en-US" sz="1200" dirty="0" err="1">
                <a:latin typeface="Consolas"/>
                <a:cs typeface="Consolas"/>
              </a:rPr>
              <a:t>context.i.student_id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  = </a:t>
            </a:r>
            <a:r>
              <a:rPr lang="en-US" sz="1200" dirty="0" err="1">
                <a:latin typeface="Consolas"/>
                <a:cs typeface="Consolas"/>
              </a:rPr>
              <a:t>context.i.age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919473"/>
            <a:ext cx="8422637" cy="44631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save_student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Validate before updating the database, and store validation results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context.age_error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Update the database only if validation succeeds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context.age_error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context.age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context.student_id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context.dialog_visible</a:t>
            </a:r>
            <a:r>
              <a:rPr lang="en-US" sz="1200" dirty="0">
                <a:latin typeface="Consolas"/>
                <a:cs typeface="Consolas"/>
              </a:rPr>
              <a:t> 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611696"/>
            <a:ext cx="169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94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An action may read only visualized data of the current loop iteration (common case)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may read/write only user input of the current loop iteration (common case)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User input may be read/written by only </a:t>
            </a:r>
            <a:r>
              <a:rPr lang="en-US" sz="2000" dirty="0" smtClean="0"/>
              <a:t>actions </a:t>
            </a:r>
            <a:r>
              <a:rPr lang="en-US" sz="2000" dirty="0"/>
              <a:t>of the same loop (common case).</a:t>
            </a:r>
          </a:p>
        </p:txBody>
      </p:sp>
    </p:spTree>
    <p:extLst>
      <p:ext uri="{BB962C8B-B14F-4D97-AF65-F5344CB8AC3E}">
        <p14:creationId xmlns:p14="http://schemas.microsoft.com/office/powerpoint/2010/main" val="190055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"primary key" is optional as it can be inferred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User input is read/written by only actions of the same loop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year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edit_book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year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save_book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70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25542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&lt;%-- Schema of context object inferred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&lt;%--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_1          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--%&gt;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78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2124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edit_book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reads only visualized data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writes only user input of the current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= '',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45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edit_book.action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06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230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save_book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context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context.year_error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context.b.book_id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context.edit_mode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53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User input can be read/written by actions of different loops. E.g. save versus save all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68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24534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save_all_books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%&gt;&gt;Save All&lt;/button&gt;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2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table&gt;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&lt;%-- 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    For each b tuple, there is a corresponding s tuple with the same primary key value(s).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    There are no other s tuples.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for b in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bind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primary key 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) each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b="1" i="1" dirty="0">
                <a:latin typeface="Consolas"/>
                <a:cs typeface="Consolas"/>
              </a:rPr>
              <a:t>&lt;%-- /</a:t>
            </a:r>
            <a:r>
              <a:rPr lang="en-US" sz="1200" b="1" i="1" dirty="0" err="1">
                <a:latin typeface="Consolas"/>
                <a:cs typeface="Consolas"/>
              </a:rPr>
              <a:t>edit_book</a:t>
            </a:r>
            <a:r>
              <a:rPr lang="en-US" sz="1200" b="1" i="1" dirty="0">
                <a:latin typeface="Consolas"/>
                <a:cs typeface="Consolas"/>
              </a:rPr>
              <a:t>() and /</a:t>
            </a:r>
            <a:r>
              <a:rPr lang="en-US" sz="1200" b="1" i="1" dirty="0" err="1">
                <a:latin typeface="Consolas"/>
                <a:cs typeface="Consolas"/>
              </a:rPr>
              <a:t>save_book</a:t>
            </a:r>
            <a:r>
              <a:rPr lang="en-US" sz="1200" b="1" i="1" dirty="0">
                <a:latin typeface="Consolas"/>
                <a:cs typeface="Consolas"/>
              </a:rPr>
              <a:t>() remain unchanged --%&gt;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s.edit_mode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edit_book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s.year_error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s.year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save_book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</a:t>
            </a:r>
            <a:r>
              <a:rPr lang="en-US" sz="1400" dirty="0" smtClean="0">
                <a:cs typeface="Consolas"/>
              </a:rPr>
              <a:t>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7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19"/>
            <a:ext cx="8229600" cy="59300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Units with autonomous attributes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</a:t>
            </a:r>
            <a:r>
              <a:rPr lang="en-US" sz="2000" dirty="0"/>
              <a:t>+ validation </a:t>
            </a:r>
            <a:r>
              <a:rPr lang="en-US" sz="2000" dirty="0" smtClean="0"/>
              <a:t>(one tuple in edit mode)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+ validation (many tuples in edit mode)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(save all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Query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Units that insert and delete </a:t>
            </a:r>
            <a:r>
              <a:rPr lang="en-US" sz="2000" dirty="0" smtClean="0"/>
              <a:t>tuples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Navigation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(save all)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164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save_all_books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not exists (select * from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where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and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&lt;&gt;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c.book_id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context.shown_books</a:t>
            </a:r>
            <a:r>
              <a:rPr lang="en-US" sz="1200" dirty="0">
                <a:latin typeface="Consolas"/>
                <a:cs typeface="Consolas"/>
              </a:rPr>
              <a:t> set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832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save_all_books.action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27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Query form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An action may simultaneously read/write user input of different loops.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84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6. Query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39458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keywords    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keyword_id</a:t>
            </a:r>
            <a:r>
              <a:rPr lang="en-US" sz="1200" dirty="0">
                <a:latin typeface="Consolas"/>
                <a:cs typeface="Consolas"/>
              </a:rPr>
              <a:t>    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keyword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default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1,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bind keywords each k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k.keyword</a:t>
            </a:r>
            <a:r>
              <a:rPr lang="en-US" sz="1200" dirty="0">
                <a:latin typeface="Consolas"/>
                <a:cs typeface="Consolas"/>
              </a:rPr>
              <a:t> %&gt; } &lt;% end unit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clone_keyword</a:t>
            </a:r>
            <a:r>
              <a:rPr lang="en-US" sz="1200" dirty="0">
                <a:latin typeface="Consolas"/>
                <a:cs typeface="Consolas"/>
              </a:rPr>
              <a:t> %&gt;&gt;Clone&lt;/button&gt;&lt;/td&gt;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remove_keyword</a:t>
            </a:r>
            <a:r>
              <a:rPr lang="en-US" sz="1200" dirty="0">
                <a:latin typeface="Consolas"/>
                <a:cs typeface="Consolas"/>
              </a:rPr>
              <a:t> %&gt;&gt;Remove&lt;/button&gt;&lt;/td&gt;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</a:t>
            </a:r>
            <a:r>
              <a:rPr lang="en-US" sz="1200" dirty="0" smtClean="0">
                <a:latin typeface="Consolas"/>
                <a:cs typeface="Consolas"/>
              </a:rPr>
              <a:t>bind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0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query.page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97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6. Query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47368"/>
            <a:ext cx="8569598" cy="229399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clone_keyword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reads user input of current iteration, and writes to user input outside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insert </a:t>
            </a:r>
            <a:r>
              <a:rPr lang="en-US" sz="1200" dirty="0" err="1">
                <a:latin typeface="Consolas"/>
                <a:cs typeface="Consolas"/>
              </a:rPr>
              <a:t>context.keywords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keyword_id</a:t>
            </a:r>
            <a:r>
              <a:rPr lang="en-US" sz="1200" dirty="0">
                <a:latin typeface="Consolas"/>
                <a:cs typeface="Consolas"/>
              </a:rPr>
              <a:t>, keyword) values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select max(</a:t>
            </a:r>
            <a:r>
              <a:rPr lang="en-US" sz="1200" dirty="0" err="1">
                <a:latin typeface="Consolas"/>
                <a:cs typeface="Consolas"/>
              </a:rPr>
              <a:t>keyword_id</a:t>
            </a:r>
            <a:r>
              <a:rPr lang="en-US" sz="1200" dirty="0">
                <a:latin typeface="Consolas"/>
                <a:cs typeface="Consolas"/>
              </a:rPr>
              <a:t>) from </a:t>
            </a:r>
            <a:r>
              <a:rPr lang="en-US" sz="1200" dirty="0" err="1">
                <a:latin typeface="Consolas"/>
                <a:cs typeface="Consolas"/>
              </a:rPr>
              <a:t>context.keywords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 as integer) + 1,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context.k.keyword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28325"/>
            <a:ext cx="18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clone_keyword.action</a:t>
            </a:r>
            <a:endParaRPr lang="en-US" sz="1400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84" y="3873779"/>
            <a:ext cx="8569598" cy="1492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remove_keyword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Action reads user input of current iteration, and writes to user input outside iteration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delete from </a:t>
            </a:r>
            <a:r>
              <a:rPr lang="en-US" sz="1200" dirty="0" err="1">
                <a:latin typeface="Consolas"/>
                <a:cs typeface="Consolas"/>
              </a:rPr>
              <a:t>context.keywords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where </a:t>
            </a:r>
            <a:r>
              <a:rPr lang="en-US" sz="1200" dirty="0" err="1">
                <a:latin typeface="Consolas"/>
                <a:cs typeface="Consolas"/>
              </a:rPr>
              <a:t>keyword_id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context.k.keyword_id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484" y="3554736"/>
            <a:ext cx="2007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remove_keyword.action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093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A unit can insert and delete tuples.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48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8695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false,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Visualize data from database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926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(Report)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9459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default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, title, start, end, room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Make copy of database, and capture user input including inserts and deletes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bind meetings each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bind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10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(Form)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57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47867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Capture user input only in context of existing database tuples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start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end  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299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</a:t>
            </a:r>
            <a:r>
              <a:rPr lang="en-US" sz="1400" dirty="0" smtClean="0">
                <a:cs typeface="Consolas"/>
              </a:rPr>
              <a:t>Annotation, Variant 1</a:t>
            </a:r>
            <a:r>
              <a:rPr lang="en-US" sz="1400" dirty="0"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31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default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, title, start, end, room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bind meetings each j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 bind </a:t>
            </a:r>
            <a:r>
              <a:rPr lang="en-US" sz="1200" dirty="0" err="1">
                <a:latin typeface="Consolas"/>
                <a:cs typeface="Consolas"/>
              </a:rPr>
              <a:t>j.start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 bind </a:t>
            </a:r>
            <a:r>
              <a:rPr lang="en-US" sz="1200" dirty="0" err="1">
                <a:latin typeface="Consolas"/>
                <a:cs typeface="Consolas"/>
              </a:rPr>
              <a:t>j.end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299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</a:t>
            </a:r>
            <a:r>
              <a:rPr lang="en-US" sz="1400" dirty="0" smtClean="0">
                <a:cs typeface="Consolas"/>
              </a:rPr>
              <a:t>Annotation, Variant 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12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8. Navigation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19"/>
            <a:ext cx="8229600" cy="403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/>
              <a:t>Navigation to a dynamic URL may require escaping special characters (common case).</a:t>
            </a:r>
          </a:p>
          <a:p>
            <a:endParaRPr lang="en-US" sz="2000" dirty="0" smtClean="0"/>
          </a:p>
          <a:p>
            <a:r>
              <a:rPr lang="en-US" sz="2000" dirty="0" smtClean="0"/>
              <a:t>Navigation </a:t>
            </a:r>
            <a:r>
              <a:rPr lang="en-US" sz="2000" dirty="0"/>
              <a:t>to a dynamic URL may include dynamic data in the host, path, parameters, fragments or message body (POST)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Navigation to a dynamic URL may depend on user input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84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74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Requirements illustrated: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Maintaining </a:t>
            </a:r>
            <a:r>
              <a:rPr lang="en-US" sz="2000" dirty="0"/>
              <a:t>user input must not require manual carryover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explanation in papers/tutorials, the schema for user input must be explicitly shown.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programming, the schema for user input can be implicit (inferred)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After invoking an </a:t>
            </a:r>
            <a:r>
              <a:rPr lang="en-US" sz="2000" dirty="0" err="1"/>
              <a:t>async</a:t>
            </a:r>
            <a:r>
              <a:rPr lang="en-US" sz="2000" dirty="0"/>
              <a:t> action, the user can add more text to a text area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The additional text should not be overwritten in the common case.</a:t>
            </a: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8. Navigation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m in select title, year, </a:t>
            </a:r>
            <a:r>
              <a:rPr lang="en-US" sz="1200" dirty="0" err="1">
                <a:latin typeface="Consolas"/>
                <a:cs typeface="Consolas"/>
              </a:rPr>
              <a:t>imdb_id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db.movies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m.title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m.year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i="1" dirty="0">
                <a:latin typeface="Consolas"/>
                <a:cs typeface="Consolas"/>
              </a:rPr>
              <a:t>&lt;%-- Navigation to a dynamic URL requires escaping special characters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&lt;a </a:t>
            </a:r>
            <a:r>
              <a:rPr lang="en-US" sz="1200" dirty="0" err="1">
                <a:latin typeface="Consolas"/>
                <a:cs typeface="Consolas"/>
              </a:rPr>
              <a:t>href</a:t>
            </a:r>
            <a:r>
              <a:rPr lang="en-US" sz="1200" dirty="0">
                <a:latin typeface="Consolas"/>
                <a:cs typeface="Consolas"/>
              </a:rPr>
              <a:t>="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</a:t>
            </a:r>
            <a:r>
              <a:rPr lang="en-US" sz="1200" dirty="0" err="1">
                <a:latin typeface="Consolas"/>
                <a:cs typeface="Consolas"/>
              </a:rPr>
              <a:t>url</a:t>
            </a:r>
            <a:r>
              <a:rPr lang="en-US" sz="1200" dirty="0">
                <a:latin typeface="Consolas"/>
                <a:cs typeface="Consolas"/>
              </a:rPr>
              <a:t> https://</a:t>
            </a:r>
            <a:r>
              <a:rPr lang="en-US" sz="1200" dirty="0" err="1">
                <a:latin typeface="Consolas"/>
                <a:cs typeface="Consolas"/>
              </a:rPr>
              <a:t>www.google.com</a:t>
            </a:r>
            <a:r>
              <a:rPr lang="en-US" sz="1200" dirty="0">
                <a:latin typeface="Consolas"/>
                <a:cs typeface="Consolas"/>
              </a:rPr>
              <a:t>/search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parameters ( q = </a:t>
            </a:r>
            <a:r>
              <a:rPr lang="en-US" sz="1200" dirty="0" err="1">
                <a:latin typeface="Consolas"/>
                <a:cs typeface="Consolas"/>
              </a:rPr>
              <a:t>m.title</a:t>
            </a:r>
            <a:r>
              <a:rPr lang="en-US" sz="1200" dirty="0">
                <a:latin typeface="Consolas"/>
                <a:cs typeface="Consolas"/>
              </a:rPr>
              <a:t> , q = </a:t>
            </a:r>
            <a:r>
              <a:rPr lang="en-US" sz="1200" dirty="0" err="1">
                <a:latin typeface="Consolas"/>
                <a:cs typeface="Consolas"/>
              </a:rPr>
              <a:t>m.year</a:t>
            </a:r>
            <a:r>
              <a:rPr lang="en-US" sz="1200" dirty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"&gt;Google&lt;/a&gt;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i="1" dirty="0">
                <a:latin typeface="Consolas"/>
                <a:cs typeface="Consolas"/>
              </a:rPr>
              <a:t>&lt;%-- Navigation to a dynamic URL may include dynamic data in the path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&lt;a </a:t>
            </a:r>
            <a:r>
              <a:rPr lang="en-US" sz="1200" dirty="0" err="1">
                <a:latin typeface="Consolas"/>
                <a:cs typeface="Consolas"/>
              </a:rPr>
              <a:t>href</a:t>
            </a:r>
            <a:r>
              <a:rPr lang="en-US" sz="1200" dirty="0">
                <a:latin typeface="Consolas"/>
                <a:cs typeface="Consolas"/>
              </a:rPr>
              <a:t>="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</a:t>
            </a:r>
            <a:r>
              <a:rPr lang="en-US" sz="1200" dirty="0" err="1">
                <a:latin typeface="Consolas"/>
                <a:cs typeface="Consolas"/>
              </a:rPr>
              <a:t>url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protocol    ( 'http'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host        ( '</a:t>
            </a:r>
            <a:r>
              <a:rPr lang="en-US" sz="1200" dirty="0" err="1">
                <a:latin typeface="Consolas"/>
                <a:cs typeface="Consolas"/>
              </a:rPr>
              <a:t>www.imdb.com</a:t>
            </a:r>
            <a:r>
              <a:rPr lang="en-US" sz="1200" dirty="0">
                <a:latin typeface="Consolas"/>
                <a:cs typeface="Consolas"/>
              </a:rPr>
              <a:t>'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path        ( '/title/' || </a:t>
            </a:r>
            <a:r>
              <a:rPr lang="en-US" sz="1200" dirty="0" err="1">
                <a:latin typeface="Consolas"/>
                <a:cs typeface="Consolas"/>
              </a:rPr>
              <a:t>imdb_id</a:t>
            </a:r>
            <a:r>
              <a:rPr lang="en-US" sz="1200" dirty="0">
                <a:latin typeface="Consolas"/>
                <a:cs typeface="Consolas"/>
              </a:rPr>
              <a:t>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parameters  (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fragment    ( '</a:t>
            </a:r>
            <a:r>
              <a:rPr lang="en-US" sz="1200" dirty="0" err="1">
                <a:latin typeface="Consolas"/>
                <a:cs typeface="Consolas"/>
              </a:rPr>
              <a:t>titleCast</a:t>
            </a:r>
            <a:r>
              <a:rPr lang="en-US" sz="1200" dirty="0">
                <a:latin typeface="Consolas"/>
                <a:cs typeface="Consolas"/>
              </a:rPr>
              <a:t>'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"&gt;IMDB&lt;/a&gt;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484" y="432845"/>
            <a:ext cx="170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movies.page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1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231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8. Navigation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&lt;</a:t>
            </a:r>
            <a:r>
              <a:rPr lang="en-US" sz="1200" dirty="0">
                <a:latin typeface="Consolas"/>
                <a:cs typeface="Consolas"/>
              </a:rPr>
              <a:t>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&lt;% define rental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&lt;% unit </a:t>
            </a:r>
            <a:r>
              <a:rPr lang="en-US" sz="1200" dirty="0" err="1">
                <a:latin typeface="Consolas"/>
                <a:cs typeface="Consolas"/>
              </a:rPr>
              <a:t>html.Checkbox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checked : &lt;% bind rental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value : 'Rental'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&lt;% end unit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b="1" i="1" dirty="0">
                <a:latin typeface="Consolas"/>
                <a:cs typeface="Consolas"/>
              </a:rPr>
              <a:t>&lt;%-- Navigation to a dynamic URL may depend on user input. 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&lt;a &lt;% event click get http://</a:t>
            </a:r>
            <a:r>
              <a:rPr lang="en-US" sz="1200" dirty="0" err="1">
                <a:latin typeface="Consolas"/>
                <a:cs typeface="Consolas"/>
              </a:rPr>
              <a:t>www.amazon.com</a:t>
            </a:r>
            <a:r>
              <a:rPr lang="en-US" sz="1200" dirty="0">
                <a:latin typeface="Consolas"/>
                <a:cs typeface="Consolas"/>
              </a:rPr>
              <a:t>/instant-video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parameters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keyword     = </a:t>
            </a:r>
            <a:r>
              <a:rPr lang="en-US" sz="1200" dirty="0" err="1">
                <a:latin typeface="Consolas"/>
                <a:cs typeface="Consolas"/>
              </a:rPr>
              <a:t>m.title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</a:t>
            </a:r>
            <a:r>
              <a:rPr lang="en-US" sz="1200" dirty="0" err="1">
                <a:latin typeface="Consolas"/>
                <a:cs typeface="Consolas"/>
              </a:rPr>
              <a:t>drm_rights</a:t>
            </a:r>
            <a:r>
              <a:rPr lang="en-US" sz="1200" dirty="0">
                <a:latin typeface="Consolas"/>
                <a:cs typeface="Consolas"/>
              </a:rPr>
              <a:t> 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    case when rental then 'Rental' else 'Purchase' end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%&gt;&gt;Amazon Instant Video&lt;/a&gt;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484" y="432845"/>
            <a:ext cx="170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movies.page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</a:t>
            </a:r>
            <a:r>
              <a:rPr lang="en-US" sz="1400" dirty="0">
                <a:cs typeface="Consolas"/>
              </a:rPr>
              <a:t>Part 1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55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3628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&lt;%-- Schema of context object is optional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string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html.TextArea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/save </a:t>
            </a:r>
            <a:r>
              <a:rPr lang="en-US" sz="1200" dirty="0">
                <a:latin typeface="Consolas"/>
                <a:cs typeface="Consolas"/>
              </a:rPr>
              <a:t>%&gt;&gt;Save&lt;/button&gt;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capturing user input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285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Requirements </a:t>
            </a:r>
            <a:r>
              <a:rPr lang="en-US" sz="2000" b="1" dirty="0" smtClean="0"/>
              <a:t>illustrated:</a:t>
            </a:r>
            <a:br>
              <a:rPr lang="en-US" sz="2000" b="1" dirty="0" smtClean="0"/>
            </a:br>
            <a:endParaRPr lang="en-US" sz="2000" b="1" dirty="0"/>
          </a:p>
          <a:p>
            <a:r>
              <a:rPr lang="en-US" sz="2000" dirty="0"/>
              <a:t>A unit can have autonomous attributes for user input, i.e. they are not read/written by actions, but their state need to be maintained nonetheless. E.g. zoom level of a map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Attributes for user input (autonomous or otherwise) can be initialized when the unit is constructed.</a:t>
            </a:r>
          </a:p>
        </p:txBody>
      </p:sp>
    </p:spTree>
    <p:extLst>
      <p:ext uri="{BB962C8B-B14F-4D97-AF65-F5344CB8AC3E}">
        <p14:creationId xmlns:p14="http://schemas.microsoft.com/office/powerpoint/2010/main" val="9244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capturing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Autonomous "zoom" is omitted --%&gt;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"address", but no bind needed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: &lt;%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92037 %&gt;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and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</a:t>
            </a:r>
            <a:r>
              <a:rPr lang="en-US" sz="1200" b="1" i="1" dirty="0" err="1">
                <a:latin typeface="Consolas"/>
                <a:cs typeface="Consolas"/>
              </a:rPr>
              <a:t>map_type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define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string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: &lt;% bind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'satellite'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"</a:t>
            </a:r>
            <a:r>
              <a:rPr lang="en-US" sz="1200" b="1" i="1" dirty="0" err="1">
                <a:latin typeface="Consolas"/>
                <a:cs typeface="Consolas"/>
              </a:rPr>
              <a:t>lat</a:t>
            </a:r>
            <a:r>
              <a:rPr lang="en-US" sz="1200" b="1" i="1" dirty="0">
                <a:latin typeface="Consolas"/>
                <a:cs typeface="Consolas"/>
              </a:rPr>
              <a:t>" and "</a:t>
            </a:r>
            <a:r>
              <a:rPr lang="en-US" sz="1200" b="1" i="1" dirty="0" err="1">
                <a:latin typeface="Consolas"/>
                <a:cs typeface="Consolas"/>
              </a:rPr>
              <a:t>lng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x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y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 bind x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 bind y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map.page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27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285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Requirements </a:t>
            </a:r>
            <a:r>
              <a:rPr lang="en-US" sz="2000" b="1" dirty="0" smtClean="0"/>
              <a:t>illustrated:</a:t>
            </a:r>
            <a:br>
              <a:rPr lang="en-US" sz="2000" b="1" dirty="0" smtClean="0"/>
            </a:br>
            <a:endParaRPr lang="en-US" sz="2000" b="1" dirty="0"/>
          </a:p>
          <a:p>
            <a:r>
              <a:rPr lang="en-US" sz="2000" dirty="0"/>
              <a:t>An action reads visualized data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writes values for user input (beyond initialization)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validates user input before updating the database, and stores the validation results as state.</a:t>
            </a:r>
          </a:p>
        </p:txBody>
      </p:sp>
    </p:spTree>
    <p:extLst>
      <p:ext uri="{BB962C8B-B14F-4D97-AF65-F5344CB8AC3E}">
        <p14:creationId xmlns:p14="http://schemas.microsoft.com/office/powerpoint/2010/main" val="8816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 from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i.age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edit_student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%&gt;&gt;Edit&lt;/button&gt;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edited_student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as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s.student_id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7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6491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google.closure.Dialog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visible : &lt;% bind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content : &lt;%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&lt;td&gt;ID&lt;/td&gt;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edited_student.full_name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age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 smtClean="0">
                <a:latin typeface="Consolas"/>
                <a:cs typeface="Consolas"/>
              </a:rPr>
              <a:t>save_student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%&gt;&gt;Save&lt;/button&gt;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2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3012</Words>
  <Application>Microsoft Macintosh PowerPoint</Application>
  <PresentationFormat>On-screen Show (4:3)</PresentationFormat>
  <Paragraphs>498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Use Cases for User Input</vt:lpstr>
      <vt:lpstr>Examples</vt:lpstr>
      <vt:lpstr>1. Trivial form</vt:lpstr>
      <vt:lpstr>1. Trivial form</vt:lpstr>
      <vt:lpstr>2. Units capturing user input</vt:lpstr>
      <vt:lpstr>2. Units capturing user input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4. CRUD + validation (many tuples in edit mode)</vt:lpstr>
      <vt:lpstr>4. CRUD + validation (many tuples in edit mode)</vt:lpstr>
      <vt:lpstr>4. CRUD + validation (many tuples in edit mode)</vt:lpstr>
      <vt:lpstr>4. CRUD + validation (many tuples in edit mode)</vt:lpstr>
      <vt:lpstr>4. CRUD + validation (many tuples in edit mode)</vt:lpstr>
      <vt:lpstr>5. CRUD + validation (save all)</vt:lpstr>
      <vt:lpstr>5. CRUD + validation (save all)</vt:lpstr>
      <vt:lpstr>5. CRUD + validation (save all)</vt:lpstr>
      <vt:lpstr>5. CRUD + validation (save all)</vt:lpstr>
      <vt:lpstr>6. Query form</vt:lpstr>
      <vt:lpstr>6. Query form</vt:lpstr>
      <vt:lpstr>6. Query form</vt:lpstr>
      <vt:lpstr>7. Units that insert and delete tuples</vt:lpstr>
      <vt:lpstr>7. Units that insert and delete tuples</vt:lpstr>
      <vt:lpstr>7. Units that insert and delete tuples</vt:lpstr>
      <vt:lpstr>7. Units that insert and delete tuples</vt:lpstr>
      <vt:lpstr>7. Units that insert and delete tuples</vt:lpstr>
      <vt:lpstr>8. Navigation</vt:lpstr>
      <vt:lpstr>8. Navigation</vt:lpstr>
      <vt:lpstr>8. Navigation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378</cp:revision>
  <dcterms:created xsi:type="dcterms:W3CDTF">2011-10-26T17:05:44Z</dcterms:created>
  <dcterms:modified xsi:type="dcterms:W3CDTF">2013-07-12T03:05:36Z</dcterms:modified>
</cp:coreProperties>
</file>