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__1.bin" ContentType="application/vnd.openxmlformats-officedocument.oleObject"/>
  <Override PartName="/ppt/embeddings/Microsoft___2.bin" ContentType="application/vnd.openxmlformats-officedocument.oleObject"/>
  <Override PartName="/ppt/embeddings/oleObject1.bin" ContentType="application/vnd.openxmlformats-officedocument.oleObject"/>
  <Override PartName="/ppt/embeddings/Microsoft___3.bin" ContentType="application/vnd.openxmlformats-officedocument.oleObject"/>
  <Override PartName="/ppt/embeddings/Microsoft___4.bin" ContentType="application/vnd.openxmlformats-officedocument.oleObject"/>
  <Override PartName="/ppt/embeddings/oleObject2.bin" ContentType="application/vnd.openxmlformats-officedocument.oleObject"/>
  <Override PartName="/ppt/embeddings/Microsoft___5.bin" ContentType="application/vnd.openxmlformats-officedocument.oleObject"/>
  <Override PartName="/ppt/embeddings/Microsoft___6.bin" ContentType="application/vnd.openxmlformats-officedocument.oleObject"/>
  <Override PartName="/ppt/embeddings/Microsoft___7.bin" ContentType="application/vnd.openxmlformats-officedocument.oleObject"/>
  <Override PartName="/ppt/embeddings/Microsoft___8.bin" ContentType="application/vnd.openxmlformats-officedocument.oleObject"/>
  <Override PartName="/ppt/embeddings/Microsoft___9.bin" ContentType="application/vnd.openxmlformats-officedocument.oleObject"/>
  <Override PartName="/ppt/embeddings/Microsoft___10.bin" ContentType="application/vnd.openxmlformats-officedocument.oleObject"/>
  <Override PartName="/ppt/embeddings/Microsoft___11.bin" ContentType="application/vnd.openxmlformats-officedocument.oleObject"/>
  <Override PartName="/ppt/embeddings/Microsoft___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9" r:id="rId5"/>
    <p:sldId id="264" r:id="rId6"/>
    <p:sldId id="263" r:id="rId7"/>
    <p:sldId id="258" r:id="rId8"/>
    <p:sldId id="260" r:id="rId9"/>
    <p:sldId id="267" r:id="rId10"/>
    <p:sldId id="268" r:id="rId11"/>
    <p:sldId id="257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5.emf"/><Relationship Id="rId3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393D-02EF-3949-911C-2E25D0B56B59}" type="datetimeFigureOut">
              <a:rPr kumimoji="1" lang="zh-CN" altLang="en-US" smtClean="0"/>
              <a:t>7/23/13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D1FD-E4B6-AA49-AD09-3802FF74D5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51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393D-02EF-3949-911C-2E25D0B56B59}" type="datetimeFigureOut">
              <a:rPr kumimoji="1" lang="zh-CN" altLang="en-US" smtClean="0"/>
              <a:t>7/23/13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D1FD-E4B6-AA49-AD09-3802FF74D5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92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393D-02EF-3949-911C-2E25D0B56B59}" type="datetimeFigureOut">
              <a:rPr kumimoji="1" lang="zh-CN" altLang="en-US" smtClean="0"/>
              <a:t>7/23/13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D1FD-E4B6-AA49-AD09-3802FF74D5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65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393D-02EF-3949-911C-2E25D0B56B59}" type="datetimeFigureOut">
              <a:rPr kumimoji="1" lang="zh-CN" altLang="en-US" smtClean="0"/>
              <a:t>7/23/13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D1FD-E4B6-AA49-AD09-3802FF74D5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59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393D-02EF-3949-911C-2E25D0B56B59}" type="datetimeFigureOut">
              <a:rPr kumimoji="1" lang="zh-CN" altLang="en-US" smtClean="0"/>
              <a:t>7/23/13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D1FD-E4B6-AA49-AD09-3802FF74D5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25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393D-02EF-3949-911C-2E25D0B56B59}" type="datetimeFigureOut">
              <a:rPr kumimoji="1" lang="zh-CN" altLang="en-US" smtClean="0"/>
              <a:t>7/23/13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D1FD-E4B6-AA49-AD09-3802FF74D5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4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393D-02EF-3949-911C-2E25D0B56B59}" type="datetimeFigureOut">
              <a:rPr kumimoji="1" lang="zh-CN" altLang="en-US" smtClean="0"/>
              <a:t>7/23/13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D1FD-E4B6-AA49-AD09-3802FF74D5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39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393D-02EF-3949-911C-2E25D0B56B59}" type="datetimeFigureOut">
              <a:rPr kumimoji="1" lang="zh-CN" altLang="en-US" smtClean="0"/>
              <a:t>7/23/13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D1FD-E4B6-AA49-AD09-3802FF74D5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15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393D-02EF-3949-911C-2E25D0B56B59}" type="datetimeFigureOut">
              <a:rPr kumimoji="1" lang="zh-CN" altLang="en-US" smtClean="0"/>
              <a:t>7/23/13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D1FD-E4B6-AA49-AD09-3802FF74D5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22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393D-02EF-3949-911C-2E25D0B56B59}" type="datetimeFigureOut">
              <a:rPr kumimoji="1" lang="zh-CN" altLang="en-US" smtClean="0"/>
              <a:t>7/23/13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D1FD-E4B6-AA49-AD09-3802FF74D5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0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393D-02EF-3949-911C-2E25D0B56B59}" type="datetimeFigureOut">
              <a:rPr kumimoji="1" lang="zh-CN" altLang="en-US" smtClean="0"/>
              <a:t>7/23/13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D1FD-E4B6-AA49-AD09-3802FF74D5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1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5393D-02EF-3949-911C-2E25D0B56B59}" type="datetimeFigureOut">
              <a:rPr kumimoji="1" lang="zh-CN" altLang="en-US" smtClean="0"/>
              <a:t>7/23/13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7D1FD-E4B6-AA49-AD09-3802FF74D5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451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7.bin"/><Relationship Id="rId4" Type="http://schemas.openxmlformats.org/officeDocument/2006/relationships/image" Target="../media/image5.emf"/><Relationship Id="rId5" Type="http://schemas.openxmlformats.org/officeDocument/2006/relationships/oleObject" Target="../embeddings/Microsoft___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9.bin"/><Relationship Id="rId4" Type="http://schemas.openxmlformats.org/officeDocument/2006/relationships/image" Target="../media/image7.emf"/><Relationship Id="rId5" Type="http://schemas.openxmlformats.org/officeDocument/2006/relationships/oleObject" Target="../embeddings/Microsoft___10.bin"/><Relationship Id="rId6" Type="http://schemas.openxmlformats.org/officeDocument/2006/relationships/image" Target="../media/image5.emf"/><Relationship Id="rId7" Type="http://schemas.openxmlformats.org/officeDocument/2006/relationships/oleObject" Target="../embeddings/Microsoft___11.bin"/><Relationship Id="rId8" Type="http://schemas.openxmlformats.org/officeDocument/2006/relationships/image" Target="../media/image8.emf"/><Relationship Id="rId9" Type="http://schemas.openxmlformats.org/officeDocument/2006/relationships/oleObject" Target="../embeddings/Microsoft___1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oleObject" Target="../embeddings/Microsoft___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Microsoft___3.bin"/><Relationship Id="rId6" Type="http://schemas.openxmlformats.org/officeDocument/2006/relationships/image" Target="../media/image4.emf"/><Relationship Id="rId7" Type="http://schemas.openxmlformats.org/officeDocument/2006/relationships/oleObject" Target="../embeddings/Microsoft___4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2.bin"/><Relationship Id="rId10" Type="http://schemas.openxmlformats.org/officeDocument/2006/relationships/oleObject" Target="../embeddings/Microsoft___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53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Operator reordering</a:t>
            </a:r>
            <a:endParaRPr kumimoji="1" lang="zh-CN" altLang="en-US" dirty="0"/>
          </a:p>
        </p:txBody>
      </p:sp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 rot="16200000">
            <a:off x="1740532" y="2438363"/>
            <a:ext cx="414355" cy="725121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vert"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flipV="1">
            <a:off x="1154890" y="3144366"/>
            <a:ext cx="390822" cy="27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746605" y="3502586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m</a:t>
            </a:r>
            <a:r>
              <a:rPr kumimoji="1" lang="en-US" altLang="zh-CN" sz="2000" dirty="0" smtClean="0"/>
              <a:t>1</a:t>
            </a:r>
            <a:r>
              <a:rPr kumimoji="1" lang="en-US" altLang="zh-CN" sz="2000" baseline="-25000" dirty="0" smtClean="0"/>
              <a:t>(</a:t>
            </a:r>
            <a:r>
              <a:rPr kumimoji="1" lang="en-US" altLang="zh-CN" sz="2000" baseline="-25000" dirty="0" err="1" smtClean="0"/>
              <a:t>a,b</a:t>
            </a:r>
            <a:r>
              <a:rPr kumimoji="1" lang="en-US" altLang="zh-CN" sz="2000" baseline="-25000" dirty="0" smtClean="0"/>
              <a:t>)</a:t>
            </a:r>
            <a:endParaRPr kumimoji="1" lang="zh-CN" altLang="en-US" sz="2000" dirty="0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 flipH="1" flipV="1">
            <a:off x="2310270" y="3112087"/>
            <a:ext cx="392690" cy="306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2561814" y="3478180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db1</a:t>
            </a:r>
            <a:endParaRPr kumimoji="1"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3023369" y="5203187"/>
            <a:ext cx="4188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Always push selection down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953403"/>
              </p:ext>
            </p:extLst>
          </p:nvPr>
        </p:nvGraphicFramePr>
        <p:xfrm>
          <a:off x="1741560" y="1421332"/>
          <a:ext cx="460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公式" r:id="rId3" imgW="203200" imgH="241300" progId="Equation.3">
                  <p:embed/>
                </p:oleObj>
              </mc:Choice>
              <mc:Fallback>
                <p:oleObj name="公式" r:id="rId3" imgW="203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560" y="1421332"/>
                        <a:ext cx="460375" cy="546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1971748" y="1967432"/>
            <a:ext cx="0" cy="476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6"/>
          <p:cNvSpPr>
            <a:spLocks noChangeAspect="1" noChangeArrowheads="1"/>
          </p:cNvSpPr>
          <p:nvPr/>
        </p:nvSpPr>
        <p:spPr bwMode="auto">
          <a:xfrm rot="16200000">
            <a:off x="5818387" y="2546816"/>
            <a:ext cx="414355" cy="725121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vert"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5232745" y="3252819"/>
            <a:ext cx="390822" cy="27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 flipV="1">
            <a:off x="6388125" y="3220540"/>
            <a:ext cx="392690" cy="306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39669" y="3527294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m2</a:t>
            </a:r>
            <a:endParaRPr kumimoji="1" lang="zh-CN" altLang="en-US" sz="2000" dirty="0"/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388037"/>
              </p:ext>
            </p:extLst>
          </p:nvPr>
        </p:nvGraphicFramePr>
        <p:xfrm>
          <a:off x="5819415" y="1529785"/>
          <a:ext cx="460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公式" r:id="rId5" imgW="203200" imgH="241300" progId="Equation.3">
                  <p:embed/>
                </p:oleObj>
              </mc:Choice>
              <mc:Fallback>
                <p:oleObj name="公式" r:id="rId5" imgW="203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415" y="1529785"/>
                        <a:ext cx="460375" cy="546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6049603" y="2075885"/>
            <a:ext cx="0" cy="476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885445" y="3520062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m</a:t>
            </a:r>
            <a:r>
              <a:rPr kumimoji="1" lang="en-US" altLang="zh-CN" sz="2000" dirty="0" smtClean="0"/>
              <a:t>1</a:t>
            </a:r>
            <a:r>
              <a:rPr kumimoji="1" lang="en-US" altLang="zh-CN" sz="2000" baseline="-25000" dirty="0" smtClean="0"/>
              <a:t>(</a:t>
            </a:r>
            <a:r>
              <a:rPr kumimoji="1" lang="en-US" altLang="zh-CN" sz="2000" baseline="-25000" dirty="0" err="1" smtClean="0"/>
              <a:t>a,b</a:t>
            </a:r>
            <a:r>
              <a:rPr kumimoji="1" lang="en-US" altLang="zh-CN" sz="2000" baseline="-25000" dirty="0" smtClean="0"/>
              <a:t>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784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 rot="16200000">
            <a:off x="1796807" y="1686453"/>
            <a:ext cx="414355" cy="725121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vert"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flipV="1">
            <a:off x="1211165" y="2392456"/>
            <a:ext cx="390822" cy="27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802880" y="2750676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m1</a:t>
            </a:r>
            <a:endParaRPr kumimoji="1" lang="zh-CN" altLang="en-US" sz="2000" dirty="0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 flipH="1" flipV="1">
            <a:off x="2366545" y="2360177"/>
            <a:ext cx="392690" cy="306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795595"/>
              </p:ext>
            </p:extLst>
          </p:nvPr>
        </p:nvGraphicFramePr>
        <p:xfrm>
          <a:off x="2252027" y="3543535"/>
          <a:ext cx="14097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公式" r:id="rId3" imgW="622300" imgH="254000" progId="Equation.3">
                  <p:embed/>
                </p:oleObj>
              </mc:Choice>
              <mc:Fallback>
                <p:oleObj name="公式" r:id="rId3" imgW="6223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027" y="3543535"/>
                        <a:ext cx="1409700" cy="576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15"/>
          <p:cNvSpPr>
            <a:spLocks noChangeShapeType="1"/>
          </p:cNvSpPr>
          <p:nvPr/>
        </p:nvSpPr>
        <p:spPr bwMode="auto">
          <a:xfrm flipV="1">
            <a:off x="2759235" y="4119028"/>
            <a:ext cx="0" cy="476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487240" y="4595522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db1</a:t>
            </a:r>
            <a:endParaRPr kumimoji="1"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01219" y="5173681"/>
            <a:ext cx="4050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000" dirty="0" smtClean="0"/>
              <a:t>Join should be pushed down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 smtClean="0"/>
              <a:t>Join favors </a:t>
            </a:r>
            <a:r>
              <a:rPr kumimoji="1" lang="en-US" altLang="zh-CN" sz="2000" dirty="0" err="1" smtClean="0"/>
              <a:t>db</a:t>
            </a:r>
            <a:endParaRPr kumimoji="1" lang="zh-CN" altLang="en-US" sz="2000" dirty="0"/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207332"/>
              </p:ext>
            </p:extLst>
          </p:nvPr>
        </p:nvGraphicFramePr>
        <p:xfrm>
          <a:off x="2584392" y="2604830"/>
          <a:ext cx="460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公式" r:id="rId5" imgW="203200" imgH="241300" progId="Equation.3">
                  <p:embed/>
                </p:oleObj>
              </mc:Choice>
              <mc:Fallback>
                <p:oleObj name="公式" r:id="rId5" imgW="203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392" y="2604830"/>
                        <a:ext cx="460375" cy="546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2759235" y="3067041"/>
            <a:ext cx="0" cy="476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Operator reordering</a:t>
            </a:r>
            <a:endParaRPr kumimoji="1" lang="zh-CN" altLang="en-US" dirty="0"/>
          </a:p>
        </p:txBody>
      </p:sp>
      <p:sp>
        <p:nvSpPr>
          <p:cNvPr id="27" name="AutoShape 6"/>
          <p:cNvSpPr>
            <a:spLocks noChangeAspect="1" noChangeArrowheads="1"/>
          </p:cNvSpPr>
          <p:nvPr/>
        </p:nvSpPr>
        <p:spPr bwMode="auto">
          <a:xfrm rot="16200000">
            <a:off x="6033715" y="1631674"/>
            <a:ext cx="414355" cy="725121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vert"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5448073" y="2337677"/>
            <a:ext cx="390822" cy="27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39788" y="2695897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db1</a:t>
            </a:r>
            <a:endParaRPr kumimoji="1" lang="zh-CN" altLang="en-US" sz="2000" dirty="0"/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 flipV="1">
            <a:off x="6603453" y="2305398"/>
            <a:ext cx="392690" cy="306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860276"/>
              </p:ext>
            </p:extLst>
          </p:nvPr>
        </p:nvGraphicFramePr>
        <p:xfrm>
          <a:off x="6488935" y="3488756"/>
          <a:ext cx="14097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公式" r:id="rId7" imgW="622300" imgH="254000" progId="Equation.3">
                  <p:embed/>
                </p:oleObj>
              </mc:Choice>
              <mc:Fallback>
                <p:oleObj name="公式" r:id="rId7" imgW="6223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935" y="3488756"/>
                        <a:ext cx="1409700" cy="576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15"/>
          <p:cNvSpPr>
            <a:spLocks noChangeShapeType="1"/>
          </p:cNvSpPr>
          <p:nvPr/>
        </p:nvSpPr>
        <p:spPr bwMode="auto">
          <a:xfrm flipV="1">
            <a:off x="6996143" y="4064249"/>
            <a:ext cx="0" cy="476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文本框 32"/>
          <p:cNvSpPr txBox="1"/>
          <p:nvPr/>
        </p:nvSpPr>
        <p:spPr>
          <a:xfrm>
            <a:off x="6724148" y="4540743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m</a:t>
            </a:r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838127" y="5118902"/>
            <a:ext cx="405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  Should join be pushed down ?</a:t>
            </a:r>
          </a:p>
        </p:txBody>
      </p:sp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478065"/>
              </p:ext>
            </p:extLst>
          </p:nvPr>
        </p:nvGraphicFramePr>
        <p:xfrm>
          <a:off x="6821300" y="2550051"/>
          <a:ext cx="460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公式" r:id="rId9" imgW="203200" imgH="241300" progId="Equation.3">
                  <p:embed/>
                </p:oleObj>
              </mc:Choice>
              <mc:Fallback>
                <p:oleObj name="公式" r:id="rId9" imgW="203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300" y="2550051"/>
                        <a:ext cx="460375" cy="546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15"/>
          <p:cNvSpPr>
            <a:spLocks noChangeShapeType="1"/>
          </p:cNvSpPr>
          <p:nvPr/>
        </p:nvSpPr>
        <p:spPr bwMode="auto">
          <a:xfrm flipV="1">
            <a:off x="6996143" y="3012262"/>
            <a:ext cx="0" cy="476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What’s the goal?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Options</a:t>
            </a:r>
          </a:p>
          <a:p>
            <a:pPr lvl="1"/>
            <a:r>
              <a:rPr kumimoji="1" lang="en-US" altLang="zh-CN" dirty="0" smtClean="0"/>
              <a:t>Minimize the data transferring time</a:t>
            </a:r>
          </a:p>
          <a:p>
            <a:pPr lvl="1"/>
            <a:r>
              <a:rPr kumimoji="1" lang="en-US" altLang="zh-CN" dirty="0" smtClean="0"/>
              <a:t>Minimize the response time </a:t>
            </a:r>
          </a:p>
          <a:p>
            <a:pPr lvl="2"/>
            <a:r>
              <a:rPr kumimoji="1" lang="en-US" altLang="zh-CN" dirty="0" smtClean="0"/>
              <a:t>Adopted by several distributed processors that support parallel execution model </a:t>
            </a:r>
          </a:p>
          <a:p>
            <a:pPr lvl="1"/>
            <a:r>
              <a:rPr kumimoji="1" lang="en-US" altLang="zh-CN" dirty="0" smtClean="0"/>
              <a:t>Minimize the total resource consumption</a:t>
            </a:r>
          </a:p>
          <a:p>
            <a:pPr lvl="2"/>
            <a:r>
              <a:rPr kumimoji="1" lang="en-US" altLang="zh-CN" dirty="0" smtClean="0"/>
              <a:t>Classic cost model</a:t>
            </a:r>
          </a:p>
          <a:p>
            <a:pPr lvl="1"/>
            <a:r>
              <a:rPr kumimoji="1" lang="en-US" altLang="zh-CN" dirty="0" smtClean="0"/>
              <a:t>Avoid bad plans</a:t>
            </a:r>
          </a:p>
        </p:txBody>
      </p:sp>
    </p:spTree>
    <p:extLst>
      <p:ext uri="{BB962C8B-B14F-4D97-AF65-F5344CB8AC3E}">
        <p14:creationId xmlns:p14="http://schemas.microsoft.com/office/powerpoint/2010/main" val="117741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the guarantees?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Output reasonable and efficient distributed plan for common web applications</a:t>
            </a:r>
          </a:p>
          <a:p>
            <a:r>
              <a:rPr kumimoji="1" lang="en-US" altLang="zh-CN" dirty="0" smtClean="0"/>
              <a:t>Common web applications</a:t>
            </a:r>
          </a:p>
          <a:p>
            <a:pPr lvl="1"/>
            <a:r>
              <a:rPr kumimoji="1" lang="en-US" altLang="zh-CN" dirty="0" smtClean="0"/>
              <a:t>Small memory data, large database data</a:t>
            </a:r>
          </a:p>
          <a:p>
            <a:pPr lvl="1"/>
            <a:r>
              <a:rPr kumimoji="1" lang="en-US" altLang="zh-CN" dirty="0" smtClean="0"/>
              <a:t>Small-size query output</a:t>
            </a:r>
          </a:p>
          <a:p>
            <a:r>
              <a:rPr kumimoji="1" lang="en-US" altLang="zh-CN" dirty="0" smtClean="0"/>
              <a:t>Reasonable and efficient plan:</a:t>
            </a:r>
          </a:p>
          <a:p>
            <a:pPr lvl="1"/>
            <a:r>
              <a:rPr kumimoji="1" lang="en-US" altLang="zh-CN" dirty="0" smtClean="0"/>
              <a:t>Avoid large cuts</a:t>
            </a:r>
          </a:p>
          <a:p>
            <a:pPr lvl="2"/>
            <a:r>
              <a:rPr kumimoji="1" lang="en-US" altLang="zh-CN" dirty="0" smtClean="0"/>
              <a:t>Question: definition of large cuts?</a:t>
            </a:r>
          </a:p>
          <a:p>
            <a:pPr lvl="1"/>
            <a:r>
              <a:rPr kumimoji="1" lang="en-US" altLang="zh-CN" dirty="0" smtClean="0"/>
              <a:t>Minimum number of cuts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22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What’s the cost estimate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Options</a:t>
            </a:r>
          </a:p>
          <a:p>
            <a:pPr lvl="1"/>
            <a:r>
              <a:rPr kumimoji="1" lang="en-US" altLang="zh-CN" dirty="0" smtClean="0"/>
              <a:t>Annotate edges with fine size estimate (numbers)</a:t>
            </a:r>
          </a:p>
          <a:p>
            <a:pPr lvl="2"/>
            <a:r>
              <a:rPr kumimoji="1" lang="en-US" altLang="zh-CN" dirty="0" smtClean="0"/>
              <a:t>We lack the fine estimate function on operators</a:t>
            </a:r>
          </a:p>
          <a:p>
            <a:pPr lvl="1"/>
            <a:r>
              <a:rPr kumimoji="1" lang="en-US" altLang="zh-CN" dirty="0" smtClean="0"/>
              <a:t>Annotate edges with coarse size estimate (small/large)</a:t>
            </a:r>
          </a:p>
          <a:p>
            <a:pPr lvl="2"/>
            <a:r>
              <a:rPr kumimoji="1" lang="en-US" altLang="zh-CN" dirty="0" smtClean="0"/>
              <a:t>Need to define the propagation rule per operator</a:t>
            </a:r>
          </a:p>
          <a:p>
            <a:pPr lvl="1"/>
            <a:r>
              <a:rPr kumimoji="1" lang="en-US" altLang="zh-CN" dirty="0" smtClean="0"/>
              <a:t>Annotate the operators with sources only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71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What’s the search space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637" y="1600200"/>
            <a:ext cx="8882302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Source annotation of the flexible non-unary operators</a:t>
            </a:r>
          </a:p>
          <a:p>
            <a:pPr lvl="1"/>
            <a:r>
              <a:rPr kumimoji="1" lang="en-US" altLang="zh-CN" dirty="0" smtClean="0"/>
              <a:t>Split N-</a:t>
            </a:r>
            <a:r>
              <a:rPr kumimoji="1" lang="en-US" altLang="zh-CN" dirty="0" err="1" smtClean="0"/>
              <a:t>ary</a:t>
            </a:r>
            <a:r>
              <a:rPr kumimoji="1" lang="en-US" altLang="zh-CN" dirty="0" smtClean="0"/>
              <a:t> Join</a:t>
            </a:r>
          </a:p>
          <a:p>
            <a:pPr lvl="1"/>
            <a:r>
              <a:rPr kumimoji="1" lang="en-US" altLang="zh-CN" dirty="0" smtClean="0"/>
              <a:t>Split N-</a:t>
            </a:r>
            <a:r>
              <a:rPr kumimoji="1" lang="en-US" altLang="zh-CN" dirty="0" err="1" smtClean="0"/>
              <a:t>ary</a:t>
            </a:r>
            <a:r>
              <a:rPr kumimoji="1" lang="en-US" altLang="zh-CN" dirty="0" smtClean="0"/>
              <a:t> Union/Intersect </a:t>
            </a:r>
            <a:endParaRPr kumimoji="1" lang="en-US" altLang="zh-CN" dirty="0" smtClean="0"/>
          </a:p>
          <a:p>
            <a:r>
              <a:rPr kumimoji="1" lang="en-US" altLang="zh-CN" dirty="0" smtClean="0"/>
              <a:t>Operator reordering</a:t>
            </a:r>
          </a:p>
          <a:p>
            <a:pPr lvl="1"/>
            <a:r>
              <a:rPr kumimoji="1" lang="en-US" altLang="zh-CN" dirty="0" smtClean="0"/>
              <a:t>swap(</a:t>
            </a:r>
            <a:r>
              <a:rPr kumimoji="1" lang="en-US" altLang="zh-CN" dirty="0" err="1" smtClean="0"/>
              <a:t>select,select</a:t>
            </a:r>
            <a:r>
              <a:rPr kumimoji="1" lang="en-US" altLang="zh-CN" dirty="0" smtClean="0"/>
              <a:t>), swap(select, beta), swap(select, join), distribute(select, union/intersect), swap(</a:t>
            </a:r>
            <a:r>
              <a:rPr kumimoji="1" lang="en-US" altLang="zh-CN" dirty="0" err="1" smtClean="0"/>
              <a:t>select,groupby</a:t>
            </a:r>
            <a:r>
              <a:rPr kumimoji="1" lang="en-US" altLang="zh-CN" dirty="0" smtClean="0"/>
              <a:t>), swap(select, partition)</a:t>
            </a:r>
          </a:p>
          <a:p>
            <a:pPr lvl="1"/>
            <a:r>
              <a:rPr kumimoji="1" lang="en-US" altLang="zh-CN" dirty="0"/>
              <a:t>s</a:t>
            </a:r>
            <a:r>
              <a:rPr kumimoji="1" lang="en-US" altLang="zh-CN" dirty="0" smtClean="0"/>
              <a:t>wap(beta, beta), swap(beta, join), distribute(beta, union/intersect), swap(beta, </a:t>
            </a:r>
            <a:r>
              <a:rPr kumimoji="1" lang="en-US" altLang="zh-CN" smtClean="0"/>
              <a:t>partition)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989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5"/>
          <p:cNvSpPr>
            <a:spLocks noChangeShapeType="1"/>
          </p:cNvSpPr>
          <p:nvPr/>
        </p:nvSpPr>
        <p:spPr bwMode="auto">
          <a:xfrm flipV="1">
            <a:off x="2065236" y="2789841"/>
            <a:ext cx="390822" cy="27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656951" y="3148061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m1</a:t>
            </a:r>
            <a:endParaRPr kumimoji="1" lang="zh-CN" altLang="en-US" sz="2000" dirty="0"/>
          </a:p>
        </p:txBody>
      </p:sp>
      <p:sp>
        <p:nvSpPr>
          <p:cNvPr id="6" name="Line 15"/>
          <p:cNvSpPr>
            <a:spLocks noChangeShapeType="1"/>
          </p:cNvSpPr>
          <p:nvPr/>
        </p:nvSpPr>
        <p:spPr bwMode="auto">
          <a:xfrm flipH="1" flipV="1">
            <a:off x="3419470" y="2622065"/>
            <a:ext cx="392690" cy="306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3677943" y="3064316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db1</a:t>
            </a:r>
            <a:endParaRPr kumimoji="1" lang="zh-CN" altLang="en-US" sz="2000" dirty="0"/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 rot="16200000">
            <a:off x="2785741" y="2052327"/>
            <a:ext cx="414355" cy="725121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vert"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V="1">
            <a:off x="3459841" y="1867813"/>
            <a:ext cx="390822" cy="27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04603" y="2142288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m</a:t>
            </a:r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 flipV="1">
            <a:off x="4808258" y="1835534"/>
            <a:ext cx="392690" cy="306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6"/>
          <p:cNvSpPr>
            <a:spLocks noChangeAspect="1" noChangeArrowheads="1"/>
          </p:cNvSpPr>
          <p:nvPr/>
        </p:nvSpPr>
        <p:spPr bwMode="auto">
          <a:xfrm rot="16200000">
            <a:off x="4185954" y="1225178"/>
            <a:ext cx="414355" cy="725121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vert"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2284017" y="5668507"/>
            <a:ext cx="390822" cy="27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75732" y="6026727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m1</a:t>
            </a:r>
            <a:endParaRPr kumimoji="1" lang="zh-CN" altLang="en-US" sz="2000" dirty="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 flipV="1">
            <a:off x="3638251" y="5500731"/>
            <a:ext cx="392690" cy="306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73448" y="5020954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db1</a:t>
            </a:r>
            <a:endParaRPr kumimoji="1" lang="zh-CN" altLang="en-US" sz="2000" dirty="0"/>
          </a:p>
        </p:txBody>
      </p:sp>
      <p:sp>
        <p:nvSpPr>
          <p:cNvPr id="18" name="AutoShape 6"/>
          <p:cNvSpPr>
            <a:spLocks noChangeAspect="1" noChangeArrowheads="1"/>
          </p:cNvSpPr>
          <p:nvPr/>
        </p:nvSpPr>
        <p:spPr bwMode="auto">
          <a:xfrm rot="16200000">
            <a:off x="3004522" y="4930993"/>
            <a:ext cx="414355" cy="725121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vert"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3678622" y="4746479"/>
            <a:ext cx="390822" cy="27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文本框 19"/>
          <p:cNvSpPr txBox="1"/>
          <p:nvPr/>
        </p:nvSpPr>
        <p:spPr>
          <a:xfrm>
            <a:off x="3829223" y="5974815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m</a:t>
            </a:r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 flipV="1">
            <a:off x="5027039" y="4714200"/>
            <a:ext cx="392690" cy="306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6"/>
          <p:cNvSpPr>
            <a:spLocks noChangeAspect="1" noChangeArrowheads="1"/>
          </p:cNvSpPr>
          <p:nvPr/>
        </p:nvSpPr>
        <p:spPr bwMode="auto">
          <a:xfrm rot="16200000">
            <a:off x="4404735" y="4103844"/>
            <a:ext cx="414355" cy="725121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vert"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38878" y="3064316"/>
            <a:ext cx="58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10</a:t>
            </a:r>
            <a:endParaRPr kumimoji="1" lang="zh-CN" altLang="en-US" sz="1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418351" y="2038432"/>
            <a:ext cx="58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10</a:t>
            </a:r>
            <a:endParaRPr kumimoji="1"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083456" y="2978784"/>
            <a:ext cx="9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100</a:t>
            </a:r>
            <a:endParaRPr kumimoji="1"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249352" y="5857450"/>
            <a:ext cx="58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10</a:t>
            </a:r>
            <a:endParaRPr kumimoji="1" lang="zh-CN" altLang="en-US" sz="1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252350" y="5961784"/>
            <a:ext cx="58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10</a:t>
            </a:r>
            <a:endParaRPr kumimoji="1"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2517812" y="4747822"/>
            <a:ext cx="58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100</a:t>
            </a:r>
            <a:endParaRPr kumimoji="1" lang="zh-CN" alt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134979" y="1840264"/>
            <a:ext cx="9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1000</a:t>
            </a:r>
            <a:endParaRPr kumimoji="1"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782020" y="4253034"/>
            <a:ext cx="9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100</a:t>
            </a:r>
            <a:endParaRPr kumimoji="1" lang="zh-CN" alt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3383" y="207324"/>
            <a:ext cx="170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Selectivity: 1</a:t>
            </a:r>
            <a:endParaRPr kumimoji="1"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357431" y="2058546"/>
            <a:ext cx="9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</a:rPr>
              <a:t>db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755692" y="1211284"/>
            <a:ext cx="9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</a:rPr>
              <a:t>db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13137" y="4089949"/>
            <a:ext cx="9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</a:rPr>
              <a:t>db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58779" y="4998267"/>
            <a:ext cx="9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</a:rPr>
              <a:t>mem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311037" y="4504305"/>
            <a:ext cx="9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3366FF"/>
                </a:solidFill>
              </a:rPr>
              <a:t>SMALL</a:t>
            </a:r>
            <a:endParaRPr kumimoji="1" lang="zh-CN" altLang="en-US" sz="1600" dirty="0">
              <a:solidFill>
                <a:srgbClr val="3366FF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24366" y="3590604"/>
            <a:ext cx="9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3366FF"/>
                </a:solidFill>
              </a:rPr>
              <a:t>SMALL</a:t>
            </a:r>
            <a:endParaRPr kumimoji="1" lang="zh-CN" altLang="en-US" sz="1600" dirty="0">
              <a:solidFill>
                <a:srgbClr val="3366FF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07080" y="1670987"/>
            <a:ext cx="9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3366FF"/>
                </a:solidFill>
              </a:rPr>
              <a:t>SMALL</a:t>
            </a:r>
            <a:endParaRPr kumimoji="1" lang="zh-CN" altLang="en-US" sz="1600" dirty="0">
              <a:solidFill>
                <a:srgbClr val="3366FF"/>
              </a:solidFill>
            </a:endParaRP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 flipV="1">
            <a:off x="4624366" y="3729755"/>
            <a:ext cx="0" cy="476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文本框 41"/>
          <p:cNvSpPr txBox="1"/>
          <p:nvPr/>
        </p:nvSpPr>
        <p:spPr>
          <a:xfrm>
            <a:off x="4399615" y="607434"/>
            <a:ext cx="9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3366FF"/>
                </a:solidFill>
              </a:rPr>
              <a:t>SMALL</a:t>
            </a:r>
            <a:endParaRPr kumimoji="1" lang="zh-CN" altLang="en-US" sz="1600" dirty="0">
              <a:solidFill>
                <a:srgbClr val="3366FF"/>
              </a:solidFill>
            </a:endParaRPr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 flipV="1">
            <a:off x="4399615" y="904067"/>
            <a:ext cx="0" cy="476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7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 rot="16200000">
            <a:off x="1871381" y="1102846"/>
            <a:ext cx="414355" cy="725121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vert"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flipV="1">
            <a:off x="1285739" y="1808849"/>
            <a:ext cx="390822" cy="27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877454" y="2167069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m1</a:t>
            </a:r>
            <a:endParaRPr kumimoji="1" lang="zh-CN" altLang="en-US" sz="2000" dirty="0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 flipH="1" flipV="1">
            <a:off x="2441119" y="1776570"/>
            <a:ext cx="392690" cy="306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316094"/>
              </p:ext>
            </p:extLst>
          </p:nvPr>
        </p:nvGraphicFramePr>
        <p:xfrm>
          <a:off x="2671763" y="2111130"/>
          <a:ext cx="4889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公式" r:id="rId3" imgW="215900" imgH="241300" progId="Equation.3">
                  <p:embed/>
                </p:oleObj>
              </mc:Choice>
              <mc:Fallback>
                <p:oleObj name="公式" r:id="rId3" imgW="215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2111130"/>
                        <a:ext cx="488950" cy="5476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15"/>
          <p:cNvSpPr>
            <a:spLocks noChangeShapeType="1"/>
          </p:cNvSpPr>
          <p:nvPr/>
        </p:nvSpPr>
        <p:spPr bwMode="auto">
          <a:xfrm flipV="1">
            <a:off x="2833809" y="2658817"/>
            <a:ext cx="0" cy="476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561814" y="3135311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db1</a:t>
            </a:r>
            <a:endParaRPr kumimoji="1"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75793" y="4056339"/>
            <a:ext cx="4642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000" dirty="0" smtClean="0"/>
              <a:t>The size after limit is no larger than k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 smtClean="0"/>
              <a:t>Where do we do the join if k is small?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88921" y="1639572"/>
            <a:ext cx="9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3366FF"/>
                </a:solidFill>
              </a:rPr>
              <a:t>SMALL</a:t>
            </a:r>
            <a:endParaRPr kumimoji="1" lang="zh-CN" altLang="en-US" sz="1600" dirty="0">
              <a:solidFill>
                <a:srgbClr val="3366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17130" y="785362"/>
            <a:ext cx="9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3366FF"/>
                </a:solidFill>
              </a:rPr>
              <a:t>SMALL</a:t>
            </a:r>
            <a:endParaRPr kumimoji="1" lang="zh-CN" altLang="en-US" sz="1600" dirty="0">
              <a:solidFill>
                <a:srgbClr val="3366FF"/>
              </a:solidFill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2068347" y="781734"/>
            <a:ext cx="0" cy="476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46904" y="2098596"/>
            <a:ext cx="9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</a:rPr>
              <a:t>db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3947" y="1115720"/>
            <a:ext cx="9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solidFill>
                  <a:srgbClr val="FF0000"/>
                </a:solidFill>
              </a:rPr>
              <a:t>d</a:t>
            </a:r>
            <a:r>
              <a:rPr kumimoji="1" lang="en-US" altLang="zh-CN" sz="1600" dirty="0" err="1" smtClean="0">
                <a:solidFill>
                  <a:srgbClr val="FF0000"/>
                </a:solidFill>
              </a:rPr>
              <a:t>b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/</a:t>
            </a:r>
            <a:r>
              <a:rPr kumimoji="1" lang="en-US" altLang="zh-CN" sz="1600" dirty="0" err="1" smtClean="0">
                <a:solidFill>
                  <a:srgbClr val="FF0000"/>
                </a:solidFill>
              </a:rPr>
              <a:t>mem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1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5"/>
          <p:cNvSpPr>
            <a:spLocks noChangeShapeType="1"/>
          </p:cNvSpPr>
          <p:nvPr/>
        </p:nvSpPr>
        <p:spPr bwMode="auto">
          <a:xfrm flipV="1">
            <a:off x="2609618" y="2306129"/>
            <a:ext cx="390822" cy="27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201333" y="2664349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m1</a:t>
            </a:r>
            <a:endParaRPr kumimoji="1" lang="zh-CN" altLang="en-US" sz="2000" dirty="0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 flipH="1" flipV="1">
            <a:off x="3764998" y="2273850"/>
            <a:ext cx="392690" cy="306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4025334" y="2664349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db1</a:t>
            </a:r>
            <a:endParaRPr kumimoji="1"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999672" y="3524869"/>
            <a:ext cx="4642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Where is the join done?</a:t>
            </a:r>
          </a:p>
          <a:p>
            <a:r>
              <a:rPr kumimoji="1" lang="en-US" altLang="zh-CN" sz="2000" dirty="0" smtClean="0"/>
              <a:t> 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729444"/>
              </p:ext>
            </p:extLst>
          </p:nvPr>
        </p:nvGraphicFramePr>
        <p:xfrm>
          <a:off x="3135303" y="1826353"/>
          <a:ext cx="445444" cy="447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公式" r:id="rId3" imgW="152400" imgH="152400" progId="Equation.3">
                  <p:embed/>
                </p:oleObj>
              </mc:Choice>
              <mc:Fallback>
                <p:oleObj name="公式" r:id="rId3" imgW="1524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03" y="1826353"/>
                        <a:ext cx="445444" cy="4474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6"/>
          <p:cNvSpPr>
            <a:spLocks noChangeAspect="1" noChangeArrowheads="1"/>
          </p:cNvSpPr>
          <p:nvPr/>
        </p:nvSpPr>
        <p:spPr bwMode="auto">
          <a:xfrm rot="16200000">
            <a:off x="4403636" y="1063596"/>
            <a:ext cx="414355" cy="725121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vert"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3690282" y="1689115"/>
            <a:ext cx="390822" cy="27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78340" y="2073795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m</a:t>
            </a:r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 flipV="1">
            <a:off x="4981995" y="1767041"/>
            <a:ext cx="392690" cy="306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93206" y="1519838"/>
            <a:ext cx="9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3366FF"/>
                </a:solidFill>
              </a:rPr>
              <a:t>SMALL</a:t>
            </a:r>
            <a:endParaRPr kumimoji="1" lang="zh-CN" altLang="en-US" sz="1600" dirty="0">
              <a:solidFill>
                <a:srgbClr val="3366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30524" y="565513"/>
            <a:ext cx="9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3366FF"/>
                </a:solidFill>
              </a:rPr>
              <a:t>SMALL</a:t>
            </a:r>
            <a:endParaRPr kumimoji="1" lang="zh-CN" altLang="en-US" sz="1600" dirty="0">
              <a:solidFill>
                <a:srgbClr val="3366FF"/>
              </a:solidFill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4630524" y="862146"/>
            <a:ext cx="0" cy="476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文本框 19"/>
          <p:cNvSpPr txBox="1"/>
          <p:nvPr/>
        </p:nvSpPr>
        <p:spPr>
          <a:xfrm>
            <a:off x="2821414" y="1846308"/>
            <a:ext cx="9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</a:rPr>
              <a:t>db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81995" y="1115720"/>
            <a:ext cx="94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solidFill>
                  <a:srgbClr val="FF0000"/>
                </a:solidFill>
              </a:rPr>
              <a:t>d</a:t>
            </a:r>
            <a:r>
              <a:rPr kumimoji="1" lang="en-US" altLang="zh-CN" sz="1600" dirty="0" err="1" smtClean="0">
                <a:solidFill>
                  <a:srgbClr val="FF0000"/>
                </a:solidFill>
              </a:rPr>
              <a:t>b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/</a:t>
            </a:r>
            <a:r>
              <a:rPr kumimoji="1" lang="en-US" altLang="zh-CN" sz="1600" dirty="0" err="1" smtClean="0">
                <a:solidFill>
                  <a:srgbClr val="FF0000"/>
                </a:solidFill>
              </a:rPr>
              <a:t>mem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79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1356208" y="3454339"/>
            <a:ext cx="390822" cy="27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947923" y="3812559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m1</a:t>
            </a:r>
            <a:endParaRPr kumimoji="1" lang="zh-CN" altLang="en-US" sz="2000" dirty="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 flipV="1">
            <a:off x="2511588" y="3422060"/>
            <a:ext cx="392690" cy="306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文本框 21"/>
          <p:cNvSpPr txBox="1"/>
          <p:nvPr/>
        </p:nvSpPr>
        <p:spPr>
          <a:xfrm>
            <a:off x="2138816" y="2430852"/>
            <a:ext cx="180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3366FF"/>
                </a:solidFill>
              </a:rPr>
              <a:t>SMALL/LARGE?</a:t>
            </a:r>
            <a:endParaRPr kumimoji="1" lang="zh-CN" altLang="en-US" sz="1600" dirty="0">
              <a:solidFill>
                <a:srgbClr val="3366FF"/>
              </a:solidFill>
            </a:endParaRP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V="1">
            <a:off x="2138816" y="2427224"/>
            <a:ext cx="0" cy="476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842602" y="2845877"/>
            <a:ext cx="1190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solidFill>
                  <a:srgbClr val="FF0000"/>
                </a:solidFill>
              </a:rPr>
              <a:t>d</a:t>
            </a:r>
            <a:r>
              <a:rPr kumimoji="1" lang="en-US" altLang="zh-CN" sz="1600" dirty="0" err="1" smtClean="0">
                <a:solidFill>
                  <a:srgbClr val="FF0000"/>
                </a:solidFill>
              </a:rPr>
              <a:t>b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/</a:t>
            </a:r>
            <a:r>
              <a:rPr kumimoji="1" lang="en-US" altLang="zh-CN" sz="1600" dirty="0" err="1" smtClean="0">
                <a:solidFill>
                  <a:srgbClr val="FF0000"/>
                </a:solidFill>
              </a:rPr>
              <a:t>mem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?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489011"/>
              </p:ext>
            </p:extLst>
          </p:nvPr>
        </p:nvGraphicFramePr>
        <p:xfrm>
          <a:off x="2033599" y="3099764"/>
          <a:ext cx="2540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3" imgW="203200" imgH="228600" progId="Equation.3">
                  <p:embed/>
                </p:oleObj>
              </mc:Choice>
              <mc:Fallback>
                <p:oleObj name="Equation" r:id="rId3" imgW="203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99" y="3099764"/>
                        <a:ext cx="254000" cy="285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2759390" y="3822937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m2</a:t>
            </a:r>
            <a:endParaRPr kumimoji="1" lang="zh-CN" altLang="en-US" sz="2000" dirty="0"/>
          </a:p>
        </p:txBody>
      </p:sp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463741"/>
              </p:ext>
            </p:extLst>
          </p:nvPr>
        </p:nvGraphicFramePr>
        <p:xfrm>
          <a:off x="1692828" y="1620211"/>
          <a:ext cx="14112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公式" r:id="rId5" imgW="622300" imgH="254000" progId="Equation.3">
                  <p:embed/>
                </p:oleObj>
              </mc:Choice>
              <mc:Fallback>
                <p:oleObj name="公式" r:id="rId5" imgW="6223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828" y="1620211"/>
                        <a:ext cx="1411288" cy="576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117549"/>
              </p:ext>
            </p:extLst>
          </p:nvPr>
        </p:nvGraphicFramePr>
        <p:xfrm>
          <a:off x="1939819" y="838988"/>
          <a:ext cx="460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公式" r:id="rId7" imgW="203200" imgH="241300" progId="Equation.3">
                  <p:embed/>
                </p:oleObj>
              </mc:Choice>
              <mc:Fallback>
                <p:oleObj name="公式" r:id="rId7" imgW="203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819" y="838988"/>
                        <a:ext cx="460375" cy="546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2138816" y="1271139"/>
            <a:ext cx="0" cy="476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V="1">
            <a:off x="5726548" y="3606739"/>
            <a:ext cx="390822" cy="27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文本框 31"/>
          <p:cNvSpPr txBox="1"/>
          <p:nvPr/>
        </p:nvSpPr>
        <p:spPr>
          <a:xfrm>
            <a:off x="5318263" y="3964959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db1</a:t>
            </a:r>
            <a:endParaRPr kumimoji="1" lang="zh-CN" altLang="en-US" sz="2000" dirty="0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 flipH="1" flipV="1">
            <a:off x="6881928" y="3574460"/>
            <a:ext cx="392690" cy="306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文本框 34"/>
          <p:cNvSpPr txBox="1"/>
          <p:nvPr/>
        </p:nvSpPr>
        <p:spPr>
          <a:xfrm>
            <a:off x="6509156" y="2583252"/>
            <a:ext cx="180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3366FF"/>
                </a:solidFill>
              </a:rPr>
              <a:t>LARGE/LARGER?</a:t>
            </a:r>
            <a:endParaRPr kumimoji="1" lang="zh-CN" altLang="en-US" sz="1600" dirty="0">
              <a:solidFill>
                <a:srgbClr val="3366FF"/>
              </a:solidFill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flipV="1">
            <a:off x="6509156" y="2579624"/>
            <a:ext cx="0" cy="476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文本框 36"/>
          <p:cNvSpPr txBox="1"/>
          <p:nvPr/>
        </p:nvSpPr>
        <p:spPr>
          <a:xfrm>
            <a:off x="5579536" y="3015154"/>
            <a:ext cx="1190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solidFill>
                  <a:srgbClr val="FF0000"/>
                </a:solidFill>
              </a:rPr>
              <a:t>d</a:t>
            </a:r>
            <a:r>
              <a:rPr kumimoji="1" lang="en-US" altLang="zh-CN" sz="1600" dirty="0" err="1" smtClean="0">
                <a:solidFill>
                  <a:srgbClr val="FF0000"/>
                </a:solidFill>
              </a:rPr>
              <a:t>b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/</a:t>
            </a:r>
            <a:r>
              <a:rPr kumimoji="1" lang="en-US" altLang="zh-CN" sz="1600" dirty="0" err="1" smtClean="0">
                <a:solidFill>
                  <a:srgbClr val="FF0000"/>
                </a:solidFill>
              </a:rPr>
              <a:t>mem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?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137509"/>
              </p:ext>
            </p:extLst>
          </p:nvPr>
        </p:nvGraphicFramePr>
        <p:xfrm>
          <a:off x="6403939" y="3252164"/>
          <a:ext cx="2540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Equation" r:id="rId9" imgW="203200" imgH="228600" progId="Equation.3">
                  <p:embed/>
                </p:oleObj>
              </mc:Choice>
              <mc:Fallback>
                <p:oleObj name="Equation" r:id="rId9" imgW="203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39" y="3252164"/>
                        <a:ext cx="254000" cy="285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7129730" y="3975337"/>
            <a:ext cx="9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db2</a:t>
            </a:r>
            <a:endParaRPr kumimoji="1" lang="zh-CN" altLang="en-US" sz="2000" dirty="0"/>
          </a:p>
        </p:txBody>
      </p:sp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045465"/>
              </p:ext>
            </p:extLst>
          </p:nvPr>
        </p:nvGraphicFramePr>
        <p:xfrm>
          <a:off x="6063168" y="1772611"/>
          <a:ext cx="14112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公式" r:id="rId10" imgW="622300" imgH="254000" progId="Equation.3">
                  <p:embed/>
                </p:oleObj>
              </mc:Choice>
              <mc:Fallback>
                <p:oleObj name="公式" r:id="rId10" imgW="6223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168" y="1772611"/>
                        <a:ext cx="1411288" cy="576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176767"/>
              </p:ext>
            </p:extLst>
          </p:nvPr>
        </p:nvGraphicFramePr>
        <p:xfrm>
          <a:off x="6310159" y="991388"/>
          <a:ext cx="460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公式" r:id="rId12" imgW="203200" imgH="241300" progId="Equation.3">
                  <p:embed/>
                </p:oleObj>
              </mc:Choice>
              <mc:Fallback>
                <p:oleObj name="公式" r:id="rId12" imgW="203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159" y="991388"/>
                        <a:ext cx="460375" cy="546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15"/>
          <p:cNvSpPr>
            <a:spLocks noChangeShapeType="1"/>
          </p:cNvSpPr>
          <p:nvPr/>
        </p:nvSpPr>
        <p:spPr bwMode="auto">
          <a:xfrm flipV="1">
            <a:off x="6509156" y="1423539"/>
            <a:ext cx="0" cy="476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文本框 42"/>
          <p:cNvSpPr txBox="1"/>
          <p:nvPr/>
        </p:nvSpPr>
        <p:spPr>
          <a:xfrm>
            <a:off x="947923" y="5248990"/>
            <a:ext cx="4642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A bad plan to begin with?</a:t>
            </a:r>
          </a:p>
        </p:txBody>
      </p:sp>
    </p:spTree>
    <p:extLst>
      <p:ext uri="{BB962C8B-B14F-4D97-AF65-F5344CB8AC3E}">
        <p14:creationId xmlns:p14="http://schemas.microsoft.com/office/powerpoint/2010/main" val="206133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367</Words>
  <Application>Microsoft Macintosh PowerPoint</Application>
  <PresentationFormat>全屏显示(4:3)</PresentationFormat>
  <Paragraphs>94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Office 主题</vt:lpstr>
      <vt:lpstr>Microsoft 公式</vt:lpstr>
      <vt:lpstr>Equation</vt:lpstr>
      <vt:lpstr>PowerPoint 演示文稿</vt:lpstr>
      <vt:lpstr>What’s the goal?</vt:lpstr>
      <vt:lpstr>What are the guarantees?</vt:lpstr>
      <vt:lpstr>What’s the cost estimate</vt:lpstr>
      <vt:lpstr>What’s the search space</vt:lpstr>
      <vt:lpstr>PowerPoint 演示文稿</vt:lpstr>
      <vt:lpstr>PowerPoint 演示文稿</vt:lpstr>
      <vt:lpstr>PowerPoint 演示文稿</vt:lpstr>
      <vt:lpstr>PowerPoint 演示文稿</vt:lpstr>
      <vt:lpstr>Operator reordering</vt:lpstr>
      <vt:lpstr>Operator reordering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 m</dc:creator>
  <cp:lastModifiedBy>MAC m</cp:lastModifiedBy>
  <cp:revision>59</cp:revision>
  <dcterms:created xsi:type="dcterms:W3CDTF">2013-07-24T06:02:24Z</dcterms:created>
  <dcterms:modified xsi:type="dcterms:W3CDTF">2013-07-24T23:11:02Z</dcterms:modified>
</cp:coreProperties>
</file>