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95" r:id="rId3"/>
    <p:sldId id="349" r:id="rId4"/>
    <p:sldId id="340" r:id="rId5"/>
    <p:sldId id="337" r:id="rId6"/>
    <p:sldId id="338" r:id="rId7"/>
    <p:sldId id="341" r:id="rId8"/>
    <p:sldId id="342" r:id="rId9"/>
    <p:sldId id="345" r:id="rId10"/>
    <p:sldId id="34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38" autoAdjust="0"/>
  </p:normalViewPr>
  <p:slideViewPr>
    <p:cSldViewPr snapToGrid="0" snapToObjects="1">
      <p:cViewPr>
        <p:scale>
          <a:sx n="150" d="100"/>
          <a:sy n="150" d="100"/>
        </p:scale>
        <p:origin x="-1704" y="-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44FE0-BC55-1247-9A77-EEE2ED4A336E}" type="datetimeFigureOut">
              <a:rPr lang="en-US" smtClean="0"/>
              <a:t>7/11/13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66CDC-E0C6-244C-9BDE-66C167FD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3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dirty="0" smtClean="0"/>
              <a:t>Page state: In page evaluation: it’s the result of page query over UAS</a:t>
            </a:r>
          </a:p>
          <a:p>
            <a:r>
              <a:rPr lang="en-US" altLang="zh-CN" sz="1200" dirty="0" smtClean="0"/>
              <a:t>Page Mutable State It’s the result of page mutable state query that is over the (potentially modified) context state and page state</a:t>
            </a:r>
          </a:p>
          <a:p>
            <a:r>
              <a:rPr lang="en-US" altLang="zh-CN" sz="1200" dirty="0" smtClean="0"/>
              <a:t>Visual</a:t>
            </a:r>
            <a:r>
              <a:rPr lang="en-US" altLang="zh-CN" sz="1200" baseline="0" dirty="0" smtClean="0"/>
              <a:t> state</a:t>
            </a:r>
            <a:endParaRPr lang="en-US" altLang="zh-CN" sz="1200" dirty="0" smtClean="0"/>
          </a:p>
          <a:p>
            <a:pPr lvl="1"/>
            <a:r>
              <a:rPr lang="en-US" altLang="zh-CN" sz="2200" dirty="0" smtClean="0"/>
              <a:t>It’s the result of visual query, which is the view over page state (page mutable state + page immutable state)</a:t>
            </a:r>
          </a:p>
          <a:p>
            <a:pPr lvl="1"/>
            <a:r>
              <a:rPr lang="en-US" altLang="zh-CN" sz="2200" dirty="0" smtClean="0"/>
              <a:t>And propagates back to the page state via binding query (constructed from the </a:t>
            </a:r>
            <a:r>
              <a:rPr lang="en-US" altLang="zh-CN" sz="2200" i="1" dirty="0" smtClean="0"/>
              <a:t>bind </a:t>
            </a:r>
            <a:r>
              <a:rPr lang="en-US" altLang="zh-CN" sz="2200" dirty="0" smtClean="0"/>
              <a:t>directives)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61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06186-936E-5547-870E-E8975671B4D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4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6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4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7/11/13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7/11/13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0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7/11/13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7/11/13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5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7/11/13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0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7/11/13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7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7036"/>
            <a:ext cx="8229600" cy="39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58220"/>
            <a:ext cx="8229600" cy="5467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A24EE-E837-0D41-85CD-FF612ABC96F9}" type="datetimeFigureOut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5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Examples for</a:t>
            </a:r>
            <a:br>
              <a:rPr lang="en-US" sz="4400" dirty="0" smtClean="0"/>
            </a:br>
            <a:r>
              <a:rPr lang="en-US" sz="4400" dirty="0" smtClean="0"/>
              <a:t>User Input (</a:t>
            </a:r>
            <a:r>
              <a:rPr lang="en-US" sz="4400" smtClean="0"/>
              <a:t>with implementation)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6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15384" y="563034"/>
            <a:ext cx="8569598" cy="23367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b="1" i="1" dirty="0" smtClean="0">
                <a:solidFill>
                  <a:srgbClr val="0000FF"/>
                </a:solidFill>
                <a:latin typeface="Consolas"/>
                <a:cs typeface="Consolas"/>
              </a:rPr>
              <a:t>&lt;%-- new page mutable state query --%&gt;</a:t>
            </a:r>
          </a:p>
          <a:p>
            <a:pPr marL="0" indent="0">
              <a:buNone/>
            </a:pPr>
            <a:r>
              <a:rPr lang="en-US" altLang="zh-CN" sz="1200" dirty="0" smtClean="0">
                <a:latin typeface="Consolas"/>
                <a:cs typeface="Consolas"/>
              </a:rPr>
              <a:t>TUPLE(</a:t>
            </a:r>
          </a:p>
          <a:p>
            <a:pPr marL="0" indent="0">
              <a:buNone/>
            </a:pPr>
            <a:r>
              <a:rPr lang="en-US" altLang="zh-CN" sz="1200" dirty="0"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latin typeface="Consolas"/>
                <a:cs typeface="Consolas"/>
              </a:rPr>
              <a:t> ( SELECT </a:t>
            </a:r>
            <a:r>
              <a:rPr lang="en-US" altLang="zh-CN" sz="1200" dirty="0" err="1" smtClean="0">
                <a:latin typeface="Consolas"/>
                <a:cs typeface="Consolas"/>
              </a:rPr>
              <a:t>book_id</a:t>
            </a:r>
            <a:r>
              <a:rPr lang="en-US" altLang="zh-CN" sz="1200" dirty="0" smtClean="0">
                <a:latin typeface="Consolas"/>
                <a:cs typeface="Consolas"/>
              </a:rPr>
              <a:t>, </a:t>
            </a:r>
            <a:r>
              <a:rPr lang="en-US" altLang="zh-CN" sz="1200" dirty="0" err="1" smtClean="0">
                <a:latin typeface="Consolas"/>
                <a:cs typeface="Consolas"/>
              </a:rPr>
              <a:t>year_error</a:t>
            </a:r>
            <a:r>
              <a:rPr lang="en-US" altLang="zh-CN" sz="1200" dirty="0" smtClean="0">
                <a:latin typeface="Consolas"/>
                <a:cs typeface="Consolas"/>
              </a:rPr>
              <a:t>,</a:t>
            </a:r>
            <a:r>
              <a:rPr lang="en-US" altLang="zh-CN" sz="1200" dirty="0">
                <a:latin typeface="Consolas"/>
                <a:cs typeface="Consolas"/>
              </a:rPr>
              <a:t> </a:t>
            </a:r>
            <a:r>
              <a:rPr lang="en-US" altLang="zh-CN" sz="1200" dirty="0" err="1" smtClean="0">
                <a:latin typeface="Consolas"/>
                <a:cs typeface="Consolas"/>
              </a:rPr>
              <a:t>edit_mode</a:t>
            </a:r>
            <a:r>
              <a:rPr lang="en-US" altLang="zh-CN" sz="1200" dirty="0" smtClean="0">
                <a:latin typeface="Consolas"/>
                <a:cs typeface="Consolas"/>
              </a:rPr>
              <a:t>, year  </a:t>
            </a:r>
          </a:p>
          <a:p>
            <a:pPr marL="0" indent="0">
              <a:buNone/>
            </a:pPr>
            <a:r>
              <a:rPr lang="en-US" altLang="zh-CN" sz="1200" dirty="0" smtClean="0">
                <a:latin typeface="Consolas"/>
                <a:cs typeface="Consolas"/>
              </a:rPr>
              <a:t>    FROM </a:t>
            </a:r>
            <a:r>
              <a:rPr lang="en-US" altLang="zh-CN" sz="1200" dirty="0" smtClean="0">
                <a:solidFill>
                  <a:srgbClr val="008000"/>
                </a:solidFill>
                <a:latin typeface="Consolas"/>
                <a:cs typeface="Consolas"/>
              </a:rPr>
              <a:t>__page.page.d1 </a:t>
            </a:r>
            <a:r>
              <a:rPr lang="en-US" altLang="zh-CN" sz="1200" dirty="0" smtClean="0">
                <a:latin typeface="Consolas"/>
                <a:cs typeface="Consolas"/>
              </a:rPr>
              <a:t>AS page_d1</a:t>
            </a:r>
            <a:endParaRPr lang="en-US" altLang="zh-CN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200" dirty="0" smtClean="0">
                <a:latin typeface="Consolas"/>
                <a:cs typeface="Consolas"/>
              </a:rPr>
              <a:t>  ) AS __1  </a:t>
            </a:r>
          </a:p>
          <a:p>
            <a:pPr marL="0" indent="0">
              <a:buNone/>
            </a:pPr>
            <a:r>
              <a:rPr lang="en-US" altLang="zh-CN" sz="1200" dirty="0">
                <a:latin typeface="Consolas"/>
                <a:cs typeface="Consolas"/>
              </a:rPr>
              <a:t>)</a:t>
            </a:r>
            <a:endParaRPr lang="en-US" altLang="zh-CN" sz="1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4773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342900" y="201019"/>
            <a:ext cx="8229600" cy="6479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Page state comprises data of page directives</a:t>
            </a:r>
          </a:p>
          <a:p>
            <a:pPr lvl="1"/>
            <a:r>
              <a:rPr lang="en-US" sz="2200" dirty="0" smtClean="0"/>
              <a:t>Including page mutable state and page immutable state</a:t>
            </a:r>
          </a:p>
          <a:p>
            <a:r>
              <a:rPr lang="en-US" sz="2600" dirty="0" smtClean="0"/>
              <a:t>Page mutable state comprises data of page local stores</a:t>
            </a:r>
          </a:p>
          <a:p>
            <a:pPr lvl="1"/>
            <a:r>
              <a:rPr lang="en-US" sz="2200" dirty="0" smtClean="0"/>
              <a:t>Its schema is inferred from </a:t>
            </a:r>
            <a:r>
              <a:rPr lang="en-US" sz="2200" i="1" dirty="0" smtClean="0"/>
              <a:t>define</a:t>
            </a:r>
            <a:r>
              <a:rPr lang="en-US" sz="2200" dirty="0" smtClean="0"/>
              <a:t> directives</a:t>
            </a:r>
            <a:endParaRPr lang="en-US" altLang="zh-CN" sz="2200" dirty="0"/>
          </a:p>
          <a:p>
            <a:r>
              <a:rPr lang="en-US" sz="2600" dirty="0" smtClean="0"/>
              <a:t>Page immutable state comprises data of page local queries</a:t>
            </a:r>
          </a:p>
          <a:p>
            <a:pPr lvl="1"/>
            <a:r>
              <a:rPr lang="en-US" sz="2200" dirty="0" smtClean="0"/>
              <a:t>A virtual view over the page state</a:t>
            </a:r>
          </a:p>
          <a:p>
            <a:pPr lvl="1"/>
            <a:r>
              <a:rPr lang="en-US" sz="2200" dirty="0" smtClean="0"/>
              <a:t>including the entire output of </a:t>
            </a:r>
            <a:r>
              <a:rPr lang="en-US" sz="2200" i="1" dirty="0" smtClean="0"/>
              <a:t>for</a:t>
            </a:r>
            <a:r>
              <a:rPr lang="en-US" sz="2200" dirty="0" smtClean="0"/>
              <a:t> directive and </a:t>
            </a:r>
            <a:r>
              <a:rPr lang="en-US" sz="2200" i="1" dirty="0" smtClean="0"/>
              <a:t>with</a:t>
            </a:r>
            <a:r>
              <a:rPr lang="en-US" sz="2200" dirty="0" smtClean="0"/>
              <a:t> directive</a:t>
            </a:r>
          </a:p>
          <a:p>
            <a:pPr marL="342900" lvl="1" indent="-342900">
              <a:buFont typeface="Arial"/>
              <a:buChar char="•"/>
            </a:pPr>
            <a:r>
              <a:rPr lang="en-US" sz="2600" dirty="0" smtClean="0"/>
              <a:t>Visual state c</a:t>
            </a:r>
            <a:r>
              <a:rPr lang="en-US" altLang="zh-CN" sz="2600" dirty="0" smtClean="0"/>
              <a:t>omprises </a:t>
            </a:r>
            <a:r>
              <a:rPr lang="en-US" altLang="zh-CN" sz="2600" dirty="0"/>
              <a:t>data for HTML and visual </a:t>
            </a:r>
            <a:r>
              <a:rPr lang="en-US" altLang="zh-CN" sz="2600" dirty="0" smtClean="0"/>
              <a:t>units</a:t>
            </a:r>
          </a:p>
          <a:p>
            <a:pPr marL="742950" lvl="2" indent="-342900"/>
            <a:r>
              <a:rPr lang="en-US" sz="1800" dirty="0" smtClean="0"/>
              <a:t>An updatable view over page state (bind directives describe the updatable parts)</a:t>
            </a:r>
            <a:endParaRPr lang="en-US" sz="1800" dirty="0" smtClean="0"/>
          </a:p>
          <a:p>
            <a:r>
              <a:rPr lang="en-US" sz="2600" dirty="0" smtClean="0"/>
              <a:t>Context state comprises the page state within the context of an action call</a:t>
            </a:r>
          </a:p>
          <a:p>
            <a:pPr lvl="1"/>
            <a:r>
              <a:rPr lang="en-US" altLang="zh-CN" sz="2200" dirty="0"/>
              <a:t>Part of </a:t>
            </a:r>
            <a:r>
              <a:rPr lang="en-US" altLang="zh-CN" sz="2200" dirty="0" smtClean="0"/>
              <a:t>UAS</a:t>
            </a:r>
            <a:endParaRPr lang="en-US" sz="2200" dirty="0" smtClean="0"/>
          </a:p>
          <a:p>
            <a:pPr lvl="1"/>
            <a:r>
              <a:rPr lang="en-US" sz="2200" dirty="0" smtClean="0"/>
              <a:t>It’s an </a:t>
            </a:r>
            <a:r>
              <a:rPr lang="en-US" sz="2200" i="1" dirty="0" smtClean="0"/>
              <a:t>updatable view over</a:t>
            </a:r>
            <a:r>
              <a:rPr lang="en-US" sz="2200" dirty="0" smtClean="0"/>
              <a:t> the page state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42264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2786396" y="2218777"/>
            <a:ext cx="1409700" cy="1219200"/>
          </a:xfrm>
          <a:prstGeom prst="roundRect">
            <a:avLst>
              <a:gd name="adj" fmla="val 12734"/>
            </a:avLst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D9969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Server-side Visual State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2" name="Straight Arrow Connector 18"/>
          <p:cNvCxnSpPr>
            <a:stCxn id="4" idx="0"/>
            <a:endCxn id="31" idx="3"/>
          </p:cNvCxnSpPr>
          <p:nvPr/>
        </p:nvCxnSpPr>
        <p:spPr>
          <a:xfrm>
            <a:off x="7516386" y="1607434"/>
            <a:ext cx="1183114" cy="3532852"/>
          </a:xfrm>
          <a:prstGeom prst="bentConnector3">
            <a:avLst>
              <a:gd name="adj1" fmla="val 119322"/>
            </a:avLst>
          </a:prstGeom>
          <a:ln w="254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Hexagon 3"/>
          <p:cNvSpPr/>
          <p:nvPr/>
        </p:nvSpPr>
        <p:spPr>
          <a:xfrm>
            <a:off x="6154116" y="1196887"/>
            <a:ext cx="1362270" cy="821094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54745" y="2296048"/>
            <a:ext cx="1669792" cy="11079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000000"/>
                </a:solidFill>
              </a:rPr>
              <a:t>Browser-Side Visual State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6345" y="3586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Client</a:t>
            </a:r>
            <a:endParaRPr kumimoji="1" lang="zh-CN" altLang="en-US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2730500" y="3586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Server</a:t>
            </a:r>
            <a:endParaRPr kumimoji="1" lang="zh-CN" altLang="en-US" b="1" dirty="0"/>
          </a:p>
        </p:txBody>
      </p:sp>
      <p:cxnSp>
        <p:nvCxnSpPr>
          <p:cNvPr id="7" name="直线连接符 6"/>
          <p:cNvCxnSpPr/>
          <p:nvPr/>
        </p:nvCxnSpPr>
        <p:spPr>
          <a:xfrm>
            <a:off x="2425700" y="1435234"/>
            <a:ext cx="0" cy="4648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5"/>
          <p:cNvSpPr/>
          <p:nvPr/>
        </p:nvSpPr>
        <p:spPr>
          <a:xfrm>
            <a:off x="4786004" y="4322408"/>
            <a:ext cx="3913496" cy="1635756"/>
          </a:xfrm>
          <a:prstGeom prst="roundRect">
            <a:avLst>
              <a:gd name="adj" fmla="val 5812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UAS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33" name="Rounded Rectangle 5"/>
          <p:cNvSpPr/>
          <p:nvPr/>
        </p:nvSpPr>
        <p:spPr>
          <a:xfrm>
            <a:off x="5426648" y="4814494"/>
            <a:ext cx="1672652" cy="73152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Page Mutable State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Rounded Rectangle 12"/>
          <p:cNvSpPr/>
          <p:nvPr/>
        </p:nvSpPr>
        <p:spPr>
          <a:xfrm>
            <a:off x="7308224" y="4814494"/>
            <a:ext cx="1097280" cy="7315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 State</a:t>
            </a:r>
            <a:endParaRPr lang="en-US" sz="1600" dirty="0"/>
          </a:p>
        </p:txBody>
      </p:sp>
      <p:sp>
        <p:nvSpPr>
          <p:cNvPr id="37" name="Rounded Rectangle 4"/>
          <p:cNvSpPr/>
          <p:nvPr/>
        </p:nvSpPr>
        <p:spPr>
          <a:xfrm>
            <a:off x="5543872" y="2385323"/>
            <a:ext cx="2888928" cy="96761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State</a:t>
            </a:r>
          </a:p>
        </p:txBody>
      </p:sp>
      <p:cxnSp>
        <p:nvCxnSpPr>
          <p:cNvPr id="38" name="Straight Arrow Connector 45"/>
          <p:cNvCxnSpPr/>
          <p:nvPr/>
        </p:nvCxnSpPr>
        <p:spPr>
          <a:xfrm>
            <a:off x="4193415" y="2613420"/>
            <a:ext cx="13691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91"/>
          <p:cNvSpPr txBox="1"/>
          <p:nvPr/>
        </p:nvSpPr>
        <p:spPr>
          <a:xfrm>
            <a:off x="4262058" y="2976903"/>
            <a:ext cx="1240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Visual Query</a:t>
            </a:r>
            <a:endParaRPr lang="en-US" sz="1600" dirty="0"/>
          </a:p>
        </p:txBody>
      </p:sp>
      <p:cxnSp>
        <p:nvCxnSpPr>
          <p:cNvPr id="41" name="Straight Arrow Connector 45"/>
          <p:cNvCxnSpPr/>
          <p:nvPr/>
        </p:nvCxnSpPr>
        <p:spPr>
          <a:xfrm flipH="1">
            <a:off x="1924538" y="2779901"/>
            <a:ext cx="8059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91"/>
          <p:cNvSpPr txBox="1"/>
          <p:nvPr/>
        </p:nvSpPr>
        <p:spPr>
          <a:xfrm>
            <a:off x="4193415" y="2189992"/>
            <a:ext cx="1369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Binding Query</a:t>
            </a:r>
            <a:endParaRPr lang="en-US" sz="1600" dirty="0"/>
          </a:p>
        </p:txBody>
      </p:sp>
      <p:cxnSp>
        <p:nvCxnSpPr>
          <p:cNvPr id="43" name="Straight Arrow Connector 45"/>
          <p:cNvCxnSpPr/>
          <p:nvPr/>
        </p:nvCxnSpPr>
        <p:spPr>
          <a:xfrm flipH="1">
            <a:off x="4193415" y="2960171"/>
            <a:ext cx="1369185" cy="16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18"/>
          <p:cNvCxnSpPr/>
          <p:nvPr/>
        </p:nvCxnSpPr>
        <p:spPr>
          <a:xfrm>
            <a:off x="7705836" y="3352934"/>
            <a:ext cx="0" cy="1461560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8"/>
          <p:cNvCxnSpPr/>
          <p:nvPr/>
        </p:nvCxnSpPr>
        <p:spPr>
          <a:xfrm>
            <a:off x="6294086" y="3352934"/>
            <a:ext cx="900" cy="149841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91"/>
          <p:cNvSpPr txBox="1"/>
          <p:nvPr/>
        </p:nvSpPr>
        <p:spPr>
          <a:xfrm>
            <a:off x="6293816" y="3827374"/>
            <a:ext cx="737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P2PM</a:t>
            </a:r>
            <a:endParaRPr lang="en-US" dirty="0"/>
          </a:p>
        </p:txBody>
      </p:sp>
      <p:cxnSp>
        <p:nvCxnSpPr>
          <p:cNvPr id="62" name="Straight Arrow Connector 18"/>
          <p:cNvCxnSpPr/>
          <p:nvPr/>
        </p:nvCxnSpPr>
        <p:spPr>
          <a:xfrm flipV="1">
            <a:off x="5829300" y="3352934"/>
            <a:ext cx="0" cy="969474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91"/>
          <p:cNvSpPr txBox="1"/>
          <p:nvPr/>
        </p:nvSpPr>
        <p:spPr>
          <a:xfrm>
            <a:off x="4740682" y="3625879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Page Query</a:t>
            </a:r>
            <a:endParaRPr lang="en-US" sz="1600" dirty="0"/>
          </a:p>
        </p:txBody>
      </p:sp>
      <p:sp>
        <p:nvSpPr>
          <p:cNvPr id="28" name="椭圆 27"/>
          <p:cNvSpPr/>
          <p:nvPr/>
        </p:nvSpPr>
        <p:spPr>
          <a:xfrm>
            <a:off x="4571780" y="1894744"/>
            <a:ext cx="337804" cy="337804"/>
          </a:xfrm>
          <a:prstGeom prst="ellipse">
            <a:avLst/>
          </a:prstGeom>
          <a:solidFill>
            <a:srgbClr val="F7964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70" name="椭圆 69"/>
          <p:cNvSpPr/>
          <p:nvPr/>
        </p:nvSpPr>
        <p:spPr>
          <a:xfrm>
            <a:off x="5426648" y="3928062"/>
            <a:ext cx="337804" cy="337804"/>
          </a:xfrm>
          <a:prstGeom prst="ellipse">
            <a:avLst/>
          </a:prstGeom>
          <a:solidFill>
            <a:srgbClr val="F7964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72" name="椭圆 71"/>
          <p:cNvSpPr/>
          <p:nvPr/>
        </p:nvSpPr>
        <p:spPr>
          <a:xfrm>
            <a:off x="6387688" y="3528725"/>
            <a:ext cx="337804" cy="337804"/>
          </a:xfrm>
          <a:prstGeom prst="ellipse">
            <a:avLst/>
          </a:prstGeom>
          <a:solidFill>
            <a:srgbClr val="F7964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6282286" y="1104185"/>
            <a:ext cx="337804" cy="337804"/>
          </a:xfrm>
          <a:prstGeom prst="ellipse">
            <a:avLst/>
          </a:prstGeom>
          <a:solidFill>
            <a:srgbClr val="F7964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4316248" y="3288075"/>
            <a:ext cx="337804" cy="337804"/>
          </a:xfrm>
          <a:prstGeom prst="ellipse">
            <a:avLst/>
          </a:prstGeom>
          <a:solidFill>
            <a:srgbClr val="F7964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4" name="TextBox 91"/>
          <p:cNvSpPr txBox="1"/>
          <p:nvPr/>
        </p:nvSpPr>
        <p:spPr>
          <a:xfrm>
            <a:off x="7705836" y="3596176"/>
            <a:ext cx="1018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</a:t>
            </a:r>
          </a:p>
          <a:p>
            <a:r>
              <a:rPr lang="en-US" dirty="0" smtClean="0"/>
              <a:t>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CRUD </a:t>
            </a:r>
            <a:r>
              <a:rPr lang="en-US" sz="2000" dirty="0"/>
              <a:t>+ validation (many tuples in edit mode)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751888"/>
            <a:ext cx="8569598" cy="600958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&lt;table&gt;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&lt;%-- "primary key" is optional as it can be inferred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for b in select </a:t>
            </a:r>
            <a:r>
              <a:rPr lang="en-US" sz="1200" dirty="0" err="1">
                <a:latin typeface="Consolas"/>
                <a:cs typeface="Consolas"/>
              </a:rPr>
              <a:t>book_id</a:t>
            </a:r>
            <a:r>
              <a:rPr lang="en-US" sz="1200" dirty="0">
                <a:latin typeface="Consolas"/>
                <a:cs typeface="Consolas"/>
              </a:rPr>
              <a:t>, title, year from </a:t>
            </a:r>
            <a:r>
              <a:rPr lang="en-US" sz="1200" dirty="0" err="1">
                <a:latin typeface="Consolas"/>
                <a:cs typeface="Consolas"/>
              </a:rPr>
              <a:t>db.books</a:t>
            </a:r>
            <a:r>
              <a:rPr lang="en-US" sz="1200" dirty="0">
                <a:latin typeface="Consolas"/>
                <a:cs typeface="Consolas"/>
              </a:rPr>
              <a:t> primary key (</a:t>
            </a:r>
            <a:r>
              <a:rPr lang="en-US" sz="1200" dirty="0" err="1">
                <a:latin typeface="Consolas"/>
                <a:cs typeface="Consolas"/>
              </a:rPr>
              <a:t>book_id</a:t>
            </a:r>
            <a:r>
              <a:rPr lang="en-US" sz="1200" dirty="0">
                <a:latin typeface="Consolas"/>
                <a:cs typeface="Consolas"/>
              </a:rPr>
              <a:t>) %&gt;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b="1" i="1" dirty="0">
                <a:latin typeface="Consolas"/>
                <a:cs typeface="Consolas"/>
              </a:rPr>
              <a:t>&lt;%-- User input is read/written by only actions of the same loop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define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edit_mode</a:t>
            </a:r>
            <a:r>
              <a:rPr lang="en-US" sz="1200" dirty="0">
                <a:latin typeface="Consolas"/>
                <a:cs typeface="Consolas"/>
              </a:rPr>
              <a:t>   </a:t>
            </a:r>
            <a:r>
              <a:rPr lang="en-US" sz="1200" dirty="0" err="1">
                <a:latin typeface="Consolas"/>
                <a:cs typeface="Consolas"/>
              </a:rPr>
              <a:t>boolean</a:t>
            </a:r>
            <a:r>
              <a:rPr lang="en-US" sz="1200" dirty="0">
                <a:latin typeface="Consolas"/>
                <a:cs typeface="Consolas"/>
              </a:rPr>
              <a:t> default false,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year_error</a:t>
            </a:r>
            <a:r>
              <a:rPr lang="en-US" sz="1200" dirty="0">
                <a:latin typeface="Consolas"/>
                <a:cs typeface="Consolas"/>
              </a:rPr>
              <a:t>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year      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&lt;td&gt;&lt;%= </a:t>
            </a:r>
            <a:r>
              <a:rPr lang="en-US" sz="1200" dirty="0" err="1">
                <a:latin typeface="Consolas"/>
                <a:cs typeface="Consolas"/>
              </a:rPr>
              <a:t>b.book_id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&lt;td&gt;&lt;%= </a:t>
            </a:r>
            <a:r>
              <a:rPr lang="en-US" sz="1200" dirty="0" err="1">
                <a:latin typeface="Consolas"/>
                <a:cs typeface="Consolas"/>
              </a:rPr>
              <a:t>b.title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&lt;% if not </a:t>
            </a:r>
            <a:r>
              <a:rPr lang="en-US" sz="1200" dirty="0" err="1">
                <a:latin typeface="Consolas"/>
                <a:cs typeface="Consolas"/>
              </a:rPr>
              <a:t>edit_mode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&lt;td&gt;&lt;%= </a:t>
            </a:r>
            <a:r>
              <a:rPr lang="en-US" sz="1200" dirty="0" err="1">
                <a:latin typeface="Consolas"/>
                <a:cs typeface="Consolas"/>
              </a:rPr>
              <a:t>b.year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&lt;td&gt;&lt;button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/</a:t>
            </a:r>
            <a:r>
              <a:rPr lang="en-US" sz="1200" dirty="0" err="1">
                <a:latin typeface="Consolas"/>
                <a:cs typeface="Consolas"/>
              </a:rPr>
              <a:t>edit_book</a:t>
            </a:r>
            <a:r>
              <a:rPr lang="en-US" sz="1200" dirty="0">
                <a:latin typeface="Consolas"/>
                <a:cs typeface="Consolas"/>
              </a:rPr>
              <a:t>() %&gt;&gt;Edit&lt;/button&gt;&lt;/td&gt;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&lt;% else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&lt;span style="error"&gt;&lt;%= </a:t>
            </a:r>
            <a:r>
              <a:rPr lang="en-US" sz="1200" dirty="0" err="1">
                <a:latin typeface="Consolas"/>
                <a:cs typeface="Consolas"/>
              </a:rPr>
              <a:t>year_error</a:t>
            </a:r>
            <a:r>
              <a:rPr lang="en-US" sz="1200" dirty="0">
                <a:latin typeface="Consolas"/>
                <a:cs typeface="Consolas"/>
              </a:rPr>
              <a:t> %&gt;&lt;/span&gt;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&lt;% unit </a:t>
            </a:r>
            <a:r>
              <a:rPr lang="en-US" sz="1200" dirty="0" err="1">
                <a:latin typeface="Consolas"/>
                <a:cs typeface="Consolas"/>
              </a:rPr>
              <a:t>html.TextInput</a:t>
            </a:r>
            <a:r>
              <a:rPr lang="en-US" sz="1200" dirty="0">
                <a:latin typeface="Consolas"/>
                <a:cs typeface="Consolas"/>
              </a:rPr>
              <a:t> %&gt;{ value : &lt;% bind year %&gt; } &lt;% end unit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&lt;td&gt;&lt;button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/</a:t>
            </a:r>
            <a:r>
              <a:rPr lang="en-US" sz="1200" dirty="0" err="1">
                <a:latin typeface="Consolas"/>
                <a:cs typeface="Consolas"/>
              </a:rPr>
              <a:t>save_book</a:t>
            </a:r>
            <a:r>
              <a:rPr lang="en-US" sz="1200" dirty="0">
                <a:latin typeface="Consolas"/>
                <a:cs typeface="Consolas"/>
              </a:rPr>
              <a:t>() %&gt;&gt;Save&lt;/button&gt;&lt;/td&gt;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&lt;% end if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&lt;/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&lt;/table&gt;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0484" y="432845"/>
            <a:ext cx="1622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books.page</a:t>
            </a:r>
            <a:r>
              <a:rPr lang="en-US" sz="1400" b="1" dirty="0" smtClean="0">
                <a:cs typeface="Consolas"/>
              </a:rPr>
              <a:t> </a:t>
            </a:r>
            <a:r>
              <a:rPr lang="en-US" sz="1400" dirty="0" smtClean="0">
                <a:cs typeface="Consolas"/>
              </a:rPr>
              <a:t>(</a:t>
            </a:r>
            <a:r>
              <a:rPr lang="en-US" sz="1400" dirty="0">
                <a:cs typeface="Consolas"/>
              </a:rPr>
              <a:t>Part </a:t>
            </a:r>
            <a:r>
              <a:rPr lang="en-US" sz="1400" dirty="0" smtClean="0">
                <a:cs typeface="Consolas"/>
              </a:rPr>
              <a:t>1)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27440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CRUD </a:t>
            </a:r>
            <a:r>
              <a:rPr lang="en-US" sz="2000" dirty="0"/>
              <a:t>+ validation (many tuples in edit mode)</a:t>
            </a:r>
            <a:endParaRPr lang="en-US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9008" y="889730"/>
            <a:ext cx="8422637" cy="21241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define action </a:t>
            </a:r>
            <a:r>
              <a:rPr lang="en-US" sz="1200" dirty="0" err="1">
                <a:latin typeface="Consolas"/>
                <a:cs typeface="Consolas"/>
              </a:rPr>
              <a:t>edit_book</a:t>
            </a:r>
            <a:r>
              <a:rPr lang="en-US" sz="1200" dirty="0">
                <a:latin typeface="Consolas"/>
                <a:cs typeface="Consolas"/>
              </a:rPr>
              <a:t>()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Action reads only visualized data of the current iteration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Action writes only user input of the current iteration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update context set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edit_mode</a:t>
            </a:r>
            <a:r>
              <a:rPr lang="en-US" sz="1200" dirty="0">
                <a:latin typeface="Consolas"/>
                <a:cs typeface="Consolas"/>
              </a:rPr>
              <a:t>   = true,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year_error</a:t>
            </a:r>
            <a:r>
              <a:rPr lang="en-US" sz="1200" dirty="0">
                <a:latin typeface="Consolas"/>
                <a:cs typeface="Consolas"/>
              </a:rPr>
              <a:t>  = '',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year        = </a:t>
            </a:r>
            <a:r>
              <a:rPr lang="en-US" sz="1200" dirty="0" err="1">
                <a:latin typeface="Consolas"/>
                <a:cs typeface="Consolas"/>
              </a:rPr>
              <a:t>b.year</a:t>
            </a:r>
            <a:r>
              <a:rPr lang="en-US" sz="12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9008" y="581953"/>
            <a:ext cx="1452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edit_book.action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2603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CRUD </a:t>
            </a:r>
            <a:r>
              <a:rPr lang="en-US" sz="2000" dirty="0"/>
              <a:t>+ validation (many tuples in edit mode)</a:t>
            </a:r>
            <a:endParaRPr lang="en-US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9008" y="889729"/>
            <a:ext cx="8422637" cy="4230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define action </a:t>
            </a:r>
            <a:r>
              <a:rPr lang="en-US" sz="1200" dirty="0" err="1">
                <a:latin typeface="Consolas"/>
                <a:cs typeface="Consolas"/>
              </a:rPr>
              <a:t>save_book</a:t>
            </a:r>
            <a:r>
              <a:rPr lang="en-US" sz="1200" dirty="0">
                <a:latin typeface="Consolas"/>
                <a:cs typeface="Consolas"/>
              </a:rPr>
              <a:t>()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update context set </a:t>
            </a:r>
            <a:r>
              <a:rPr lang="en-US" sz="1200" dirty="0" err="1">
                <a:latin typeface="Consolas"/>
                <a:cs typeface="Consolas"/>
              </a:rPr>
              <a:t>year_error</a:t>
            </a:r>
            <a:r>
              <a:rPr lang="en-US" sz="1200" dirty="0">
                <a:latin typeface="Consolas"/>
                <a:cs typeface="Consolas"/>
              </a:rPr>
              <a:t> =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case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when year &lt; 2000 then 'Year must be at least 2000'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else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''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end;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if (</a:t>
            </a:r>
            <a:r>
              <a:rPr lang="en-US" sz="1200" dirty="0" err="1">
                <a:latin typeface="Consolas"/>
                <a:cs typeface="Consolas"/>
              </a:rPr>
              <a:t>context.year_error</a:t>
            </a:r>
            <a:r>
              <a:rPr lang="en-US" sz="1200" dirty="0">
                <a:latin typeface="Consolas"/>
                <a:cs typeface="Consolas"/>
              </a:rPr>
              <a:t> = '') then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update </a:t>
            </a:r>
            <a:r>
              <a:rPr lang="en-US" sz="1200" dirty="0" err="1">
                <a:latin typeface="Consolas"/>
                <a:cs typeface="Consolas"/>
              </a:rPr>
              <a:t>db.books</a:t>
            </a:r>
            <a:r>
              <a:rPr lang="en-US" sz="1200" dirty="0">
                <a:latin typeface="Consolas"/>
                <a:cs typeface="Consolas"/>
              </a:rPr>
              <a:t> as d set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d.year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context.year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where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d.book_id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context.b.book_id</a:t>
            </a:r>
            <a:r>
              <a:rPr lang="en-US" sz="12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set </a:t>
            </a:r>
            <a:r>
              <a:rPr lang="en-US" sz="1200" dirty="0" err="1">
                <a:latin typeface="Consolas"/>
                <a:cs typeface="Consolas"/>
              </a:rPr>
              <a:t>context.edit_mode</a:t>
            </a:r>
            <a:r>
              <a:rPr lang="en-US" sz="1200" dirty="0">
                <a:latin typeface="Consolas"/>
                <a:cs typeface="Consolas"/>
              </a:rPr>
              <a:t> = false;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end if;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9008" y="581952"/>
            <a:ext cx="1494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save_book.action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33208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CRUD </a:t>
            </a:r>
            <a:r>
              <a:rPr lang="en-US" sz="2000" dirty="0"/>
              <a:t>+ validation (many tuples in edit mode)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751889"/>
            <a:ext cx="8569598" cy="220721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i="1" dirty="0">
                <a:solidFill>
                  <a:srgbClr val="3366FF"/>
                </a:solidFill>
                <a:latin typeface="Consolas"/>
                <a:cs typeface="Consolas"/>
              </a:rPr>
              <a:t>&lt;%-- </a:t>
            </a:r>
            <a:r>
              <a:rPr lang="en-US" sz="1200" b="1" i="1" dirty="0" smtClean="0">
                <a:solidFill>
                  <a:srgbClr val="3366FF"/>
                </a:solidFill>
                <a:latin typeface="Consolas"/>
                <a:cs typeface="Consolas"/>
              </a:rPr>
              <a:t>Mutable Page Schema -</a:t>
            </a:r>
            <a:r>
              <a:rPr lang="en-US" sz="1200" b="1" i="1" dirty="0">
                <a:solidFill>
                  <a:srgbClr val="3366FF"/>
                </a:solidFill>
                <a:latin typeface="Consolas"/>
                <a:cs typeface="Consolas"/>
              </a:rPr>
              <a:t>-%&gt;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CREATE </a:t>
            </a:r>
            <a:r>
              <a:rPr lang="en-US" sz="1200" dirty="0" smtClean="0">
                <a:latin typeface="Consolas"/>
                <a:cs typeface="Consolas"/>
              </a:rPr>
              <a:t>__</a:t>
            </a:r>
            <a:r>
              <a:rPr lang="en-US" sz="1200" dirty="0" err="1" smtClean="0">
                <a:latin typeface="Consolas"/>
                <a:cs typeface="Consolas"/>
              </a:rPr>
              <a:t>page.mutable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TUPLE(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</a:t>
            </a:r>
            <a:r>
              <a:rPr lang="en-US" sz="1200" dirty="0" smtClean="0">
                <a:latin typeface="Consolas"/>
                <a:cs typeface="Consolas"/>
              </a:rPr>
              <a:t>__1              </a:t>
            </a:r>
            <a:r>
              <a:rPr lang="en-US" sz="1200" dirty="0">
                <a:latin typeface="Consolas"/>
                <a:cs typeface="Consolas"/>
              </a:rPr>
              <a:t>table(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book_id</a:t>
            </a:r>
            <a:r>
              <a:rPr lang="en-US" sz="1200" dirty="0">
                <a:latin typeface="Consolas"/>
                <a:cs typeface="Consolas"/>
              </a:rPr>
              <a:t>         integer primary key,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edit_mode</a:t>
            </a:r>
            <a:r>
              <a:rPr lang="en-US" sz="1200" dirty="0">
                <a:latin typeface="Consolas"/>
                <a:cs typeface="Consolas"/>
              </a:rPr>
              <a:t>       </a:t>
            </a:r>
            <a:r>
              <a:rPr lang="en-US" sz="1200" dirty="0" err="1">
                <a:latin typeface="Consolas"/>
                <a:cs typeface="Consolas"/>
              </a:rPr>
              <a:t>boolean</a:t>
            </a:r>
            <a:r>
              <a:rPr lang="en-US" sz="1200" dirty="0">
                <a:latin typeface="Consolas"/>
                <a:cs typeface="Consolas"/>
              </a:rPr>
              <a:t> default false,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year_error</a:t>
            </a:r>
            <a:r>
              <a:rPr lang="en-US" sz="1200" dirty="0">
                <a:latin typeface="Consolas"/>
                <a:cs typeface="Consolas"/>
              </a:rPr>
              <a:t>   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year          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0484" y="3213100"/>
            <a:ext cx="8569598" cy="32893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b="1" i="1" dirty="0" smtClean="0">
                <a:solidFill>
                  <a:srgbClr val="008000"/>
                </a:solidFill>
                <a:latin typeface="Consolas"/>
                <a:cs typeface="Consolas"/>
              </a:rPr>
              <a:t>&lt;%-- Page query --%&gt;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TUPLE(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(SELECT </a:t>
            </a:r>
            <a:r>
              <a:rPr lang="en-US" sz="1200" dirty="0" smtClean="0">
                <a:latin typeface="Consolas"/>
                <a:cs typeface="Consolas"/>
              </a:rPr>
              <a:t>*,</a:t>
            </a: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INLINE SWITCH WHEN NOT COALESCE</a:t>
            </a:r>
            <a:r>
              <a:rPr lang="en-US" sz="1200" dirty="0" smtClean="0">
                <a:latin typeface="Consolas"/>
                <a:cs typeface="Consolas"/>
              </a:rPr>
              <a:t>(</a:t>
            </a:r>
            <a:r>
              <a:rPr lang="en-US" sz="1200" dirty="0" err="1" smtClean="0">
                <a:latin typeface="Consolas"/>
                <a:cs typeface="Consolas"/>
              </a:rPr>
              <a:t>edit_mode</a:t>
            </a:r>
            <a:r>
              <a:rPr lang="en-US" sz="1200" dirty="0" smtClean="0">
                <a:latin typeface="Consolas"/>
                <a:cs typeface="Consolas"/>
              </a:rPr>
              <a:t>, false) THEN TUPLE()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              ELSE TUPLE()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       END AS </a:t>
            </a:r>
            <a:r>
              <a:rPr lang="en-US" sz="1200" dirty="0" smtClean="0">
                <a:latin typeface="Consolas"/>
                <a:cs typeface="Consolas"/>
              </a:rPr>
              <a:t>d2                            </a:t>
            </a: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FROM </a:t>
            </a:r>
            <a:r>
              <a:rPr lang="en-US" sz="1200" dirty="0" smtClean="0">
                <a:latin typeface="Consolas"/>
                <a:cs typeface="Consolas"/>
              </a:rPr>
              <a:t>SELECT(</a:t>
            </a: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200" dirty="0"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latin typeface="Consolas"/>
                <a:cs typeface="Consolas"/>
              </a:rPr>
              <a:t>        TUPLE</a:t>
            </a:r>
            <a:r>
              <a:rPr lang="en-US" altLang="zh-CN" sz="1200" dirty="0">
                <a:latin typeface="Consolas"/>
                <a:cs typeface="Consolas"/>
              </a:rPr>
              <a:t>(d1.*) AS </a:t>
            </a:r>
            <a:r>
              <a:rPr lang="en-US" altLang="zh-CN" sz="1200" dirty="0" smtClean="0">
                <a:latin typeface="Consolas"/>
                <a:cs typeface="Consolas"/>
              </a:rPr>
              <a:t>b, </a:t>
            </a:r>
            <a:r>
              <a:rPr lang="en-US" altLang="zh-CN" sz="1200" dirty="0">
                <a:latin typeface="Consolas"/>
                <a:cs typeface="Consolas"/>
              </a:rPr>
              <a:t>COALESCE(__1.edit_mode, false) AS </a:t>
            </a:r>
            <a:r>
              <a:rPr lang="en-US" altLang="zh-CN" sz="1200" dirty="0" err="1">
                <a:latin typeface="Consolas"/>
                <a:cs typeface="Consolas"/>
              </a:rPr>
              <a:t>edit_mode</a:t>
            </a:r>
            <a:r>
              <a:rPr lang="en-US" altLang="zh-CN" sz="1200" dirty="0">
                <a:latin typeface="Consolas"/>
                <a:cs typeface="Consolas"/>
              </a:rPr>
              <a:t>, __1.year_error, __1.year</a:t>
            </a: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     </a:t>
            </a:r>
            <a:r>
              <a:rPr lang="en-US" sz="1200" dirty="0" smtClean="0">
                <a:latin typeface="Consolas"/>
                <a:cs typeface="Consolas"/>
              </a:rPr>
              <a:t>(</a:t>
            </a:r>
            <a:r>
              <a:rPr lang="en-US" altLang="zh-CN" sz="1200" dirty="0">
                <a:latin typeface="Consolas"/>
                <a:cs typeface="Consolas"/>
              </a:rPr>
              <a:t>select </a:t>
            </a:r>
            <a:r>
              <a:rPr lang="en-US" altLang="zh-CN" sz="1200" dirty="0" err="1">
                <a:latin typeface="Consolas"/>
                <a:cs typeface="Consolas"/>
              </a:rPr>
              <a:t>book_id</a:t>
            </a:r>
            <a:r>
              <a:rPr lang="en-US" altLang="zh-CN" sz="1200" dirty="0">
                <a:latin typeface="Consolas"/>
                <a:cs typeface="Consolas"/>
              </a:rPr>
              <a:t>, title, year from </a:t>
            </a:r>
            <a:r>
              <a:rPr lang="en-US" altLang="zh-CN" sz="1200" dirty="0" err="1" smtClean="0">
                <a:latin typeface="Consolas"/>
                <a:cs typeface="Consolas"/>
              </a:rPr>
              <a:t>db.books</a:t>
            </a:r>
            <a:r>
              <a:rPr lang="en-US" sz="1200" dirty="0" smtClean="0">
                <a:latin typeface="Consolas"/>
                <a:cs typeface="Consolas"/>
              </a:rPr>
              <a:t>) AS </a:t>
            </a:r>
            <a:r>
              <a:rPr lang="en-US" sz="1200" dirty="0" smtClean="0">
                <a:latin typeface="Consolas"/>
                <a:cs typeface="Consolas"/>
              </a:rPr>
              <a:t>d1</a:t>
            </a: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     LEFT OUTER JOIN </a:t>
            </a:r>
            <a:r>
              <a:rPr lang="en-US" sz="1200" dirty="0" smtClean="0">
                <a:solidFill>
                  <a:srgbClr val="3366FF"/>
                </a:solidFill>
                <a:latin typeface="Consolas"/>
                <a:cs typeface="Consolas"/>
              </a:rPr>
              <a:t>__page. mutable</a:t>
            </a:r>
            <a:r>
              <a:rPr lang="en-US" sz="1200" dirty="0" smtClean="0">
                <a:solidFill>
                  <a:srgbClr val="3366FF"/>
                </a:solidFill>
                <a:latin typeface="Consolas"/>
                <a:cs typeface="Consolas"/>
              </a:rPr>
              <a:t>.__1 </a:t>
            </a:r>
            <a:r>
              <a:rPr lang="en-US" sz="1200" dirty="0" smtClean="0">
                <a:latin typeface="Consolas"/>
                <a:cs typeface="Consolas"/>
              </a:rPr>
              <a:t>AS __1 ON </a:t>
            </a:r>
            <a:r>
              <a:rPr lang="en-US" sz="1200" dirty="0" smtClean="0">
                <a:latin typeface="Consolas"/>
                <a:cs typeface="Consolas"/>
              </a:rPr>
              <a:t>d1</a:t>
            </a:r>
            <a:r>
              <a:rPr lang="en-US" sz="1200" dirty="0" smtClean="0">
                <a:latin typeface="Consolas"/>
                <a:cs typeface="Consolas"/>
              </a:rPr>
              <a:t>.book_id = __1.</a:t>
            </a:r>
            <a:r>
              <a:rPr lang="en-US" sz="1200" dirty="0" smtClean="0">
                <a:latin typeface="Consolas"/>
                <a:cs typeface="Consolas"/>
              </a:rPr>
              <a:t>book_id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     ) AS d1</a:t>
            </a: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) AS </a:t>
            </a:r>
            <a:r>
              <a:rPr lang="en-US" sz="1200" dirty="0" smtClean="0">
                <a:latin typeface="Consolas"/>
                <a:cs typeface="Consolas"/>
              </a:rPr>
              <a:t>d1</a:t>
            </a: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)</a:t>
            </a: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200" b="1" i="1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04566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15384" y="431800"/>
            <a:ext cx="8569598" cy="266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b="1" i="1" dirty="0" smtClean="0">
                <a:solidFill>
                  <a:srgbClr val="FF0000"/>
                </a:solidFill>
                <a:latin typeface="Consolas"/>
                <a:cs typeface="Consolas"/>
              </a:rPr>
              <a:t>&lt;%-- Visual query --%&gt;</a:t>
            </a:r>
          </a:p>
          <a:p>
            <a:pPr marL="0" indent="0">
              <a:buNone/>
            </a:pPr>
            <a:r>
              <a:rPr lang="en-US" altLang="zh-CN" sz="1200" dirty="0">
                <a:latin typeface="Consolas"/>
                <a:cs typeface="Consolas"/>
              </a:rPr>
              <a:t>TUPLE</a:t>
            </a:r>
            <a:r>
              <a:rPr lang="en-US" altLang="zh-CN" sz="12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altLang="zh-CN" sz="1200" dirty="0"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latin typeface="Consolas"/>
                <a:cs typeface="Consolas"/>
              </a:rPr>
              <a:t>  (SELECT </a:t>
            </a:r>
            <a:r>
              <a:rPr lang="en-US" altLang="zh-CN" sz="1200" dirty="0" err="1" smtClean="0">
                <a:latin typeface="Consolas"/>
                <a:cs typeface="Consolas"/>
              </a:rPr>
              <a:t>b.book_id</a:t>
            </a:r>
            <a:r>
              <a:rPr lang="en-US" altLang="zh-CN" sz="1200" dirty="0" smtClean="0">
                <a:latin typeface="Consolas"/>
                <a:cs typeface="Consolas"/>
              </a:rPr>
              <a:t>, </a:t>
            </a:r>
            <a:r>
              <a:rPr lang="en-US" altLang="zh-CN" sz="1200" dirty="0" err="1" smtClean="0">
                <a:latin typeface="Consolas"/>
                <a:cs typeface="Consolas"/>
              </a:rPr>
              <a:t>b.title</a:t>
            </a:r>
            <a:r>
              <a:rPr lang="en-US" altLang="zh-CN" sz="1200" dirty="0" smtClean="0">
                <a:latin typeface="Consolas"/>
                <a:cs typeface="Consolas"/>
              </a:rPr>
              <a:t>, </a:t>
            </a:r>
          </a:p>
          <a:p>
            <a:pPr marL="0" indent="0">
              <a:buNone/>
            </a:pPr>
            <a:r>
              <a:rPr lang="en-US" altLang="zh-CN" sz="1200" dirty="0"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latin typeface="Consolas"/>
                <a:cs typeface="Consolas"/>
              </a:rPr>
              <a:t>         INLINE SWITCH </a:t>
            </a:r>
          </a:p>
          <a:p>
            <a:pPr marL="0" indent="0">
              <a:buNone/>
            </a:pPr>
            <a:r>
              <a:rPr lang="en-US" altLang="zh-CN" sz="1200" dirty="0"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latin typeface="Consolas"/>
                <a:cs typeface="Consolas"/>
              </a:rPr>
              <a:t>             WHEN </a:t>
            </a:r>
            <a:r>
              <a:rPr lang="en-US" altLang="zh-CN" sz="1200" dirty="0" smtClean="0">
                <a:latin typeface="Consolas"/>
                <a:cs typeface="Consolas"/>
              </a:rPr>
              <a:t>d2_selected </a:t>
            </a:r>
            <a:r>
              <a:rPr lang="en-US" altLang="zh-CN" sz="1200" dirty="0" smtClean="0">
                <a:latin typeface="Consolas"/>
                <a:cs typeface="Consolas"/>
              </a:rPr>
              <a:t>= </a:t>
            </a:r>
            <a:r>
              <a:rPr lang="en-US" altLang="zh-CN" sz="1200" dirty="0" smtClean="0">
                <a:latin typeface="Consolas"/>
                <a:cs typeface="Consolas"/>
              </a:rPr>
              <a:t>‘d2_case1</a:t>
            </a:r>
            <a:r>
              <a:rPr lang="en-US" altLang="zh-CN" sz="1200" dirty="0" smtClean="0">
                <a:latin typeface="Consolas"/>
                <a:cs typeface="Consolas"/>
              </a:rPr>
              <a:t>’ THEN INLINE TUPLE(</a:t>
            </a:r>
            <a:r>
              <a:rPr lang="en-US" altLang="zh-CN" sz="1200" dirty="0" err="1" smtClean="0">
                <a:latin typeface="Consolas"/>
                <a:cs typeface="Consolas"/>
              </a:rPr>
              <a:t>b.year</a:t>
            </a:r>
            <a:r>
              <a:rPr lang="en-US" altLang="zh-CN" sz="1200" dirty="0" smtClean="0">
                <a:latin typeface="Consolas"/>
                <a:cs typeface="Consolas"/>
              </a:rPr>
              <a:t> AS year) AS </a:t>
            </a:r>
            <a:r>
              <a:rPr lang="en-US" altLang="zh-CN" sz="1200" dirty="0" smtClean="0">
                <a:latin typeface="Consolas"/>
                <a:cs typeface="Consolas"/>
              </a:rPr>
              <a:t>d2_case1</a:t>
            </a:r>
            <a:endParaRPr lang="en-US" altLang="zh-CN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200" dirty="0" smtClean="0">
                <a:latin typeface="Consolas"/>
                <a:cs typeface="Consolas"/>
              </a:rPr>
              <a:t>              WHEN </a:t>
            </a:r>
            <a:r>
              <a:rPr lang="en-US" altLang="zh-CN" sz="1200" dirty="0" smtClean="0">
                <a:latin typeface="Consolas"/>
                <a:cs typeface="Consolas"/>
              </a:rPr>
              <a:t>d2_selected </a:t>
            </a:r>
            <a:r>
              <a:rPr lang="en-US" altLang="zh-CN" sz="1200" dirty="0">
                <a:latin typeface="Consolas"/>
                <a:cs typeface="Consolas"/>
              </a:rPr>
              <a:t>= </a:t>
            </a:r>
            <a:r>
              <a:rPr lang="en-US" altLang="zh-CN" sz="1200" dirty="0" smtClean="0">
                <a:latin typeface="Consolas"/>
                <a:cs typeface="Consolas"/>
              </a:rPr>
              <a:t>‘d2_case2</a:t>
            </a:r>
            <a:r>
              <a:rPr lang="en-US" altLang="zh-CN" sz="1200" dirty="0" smtClean="0">
                <a:latin typeface="Consolas"/>
                <a:cs typeface="Consolas"/>
              </a:rPr>
              <a:t>’ </a:t>
            </a:r>
          </a:p>
          <a:p>
            <a:pPr marL="0" indent="0">
              <a:buNone/>
            </a:pPr>
            <a:r>
              <a:rPr lang="en-US" altLang="zh-CN" sz="1200" dirty="0"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latin typeface="Consolas"/>
                <a:cs typeface="Consolas"/>
              </a:rPr>
              <a:t>                  THEN INLINE TUPLE</a:t>
            </a:r>
            <a:r>
              <a:rPr lang="en-US" altLang="zh-CN" sz="1200" dirty="0">
                <a:latin typeface="Consolas"/>
                <a:cs typeface="Consolas"/>
              </a:rPr>
              <a:t>(</a:t>
            </a:r>
            <a:r>
              <a:rPr lang="en-US" altLang="zh-CN" sz="1200" dirty="0" err="1" smtClean="0">
                <a:latin typeface="Consolas"/>
                <a:cs typeface="Consolas"/>
              </a:rPr>
              <a:t>b.year_error</a:t>
            </a:r>
            <a:r>
              <a:rPr lang="en-US" altLang="zh-CN" sz="1200" dirty="0" smtClean="0">
                <a:latin typeface="Consolas"/>
                <a:cs typeface="Consolas"/>
              </a:rPr>
              <a:t> </a:t>
            </a:r>
            <a:r>
              <a:rPr lang="en-US" altLang="zh-CN" sz="1200" dirty="0">
                <a:latin typeface="Consolas"/>
                <a:cs typeface="Consolas"/>
              </a:rPr>
              <a:t>AS </a:t>
            </a:r>
            <a:r>
              <a:rPr lang="en-US" altLang="zh-CN" sz="1200" dirty="0" err="1" smtClean="0">
                <a:latin typeface="Consolas"/>
                <a:cs typeface="Consolas"/>
              </a:rPr>
              <a:t>year_error</a:t>
            </a:r>
            <a:r>
              <a:rPr lang="en-US" altLang="zh-CN" sz="1200" dirty="0" smtClean="0">
                <a:latin typeface="Consolas"/>
                <a:cs typeface="Consolas"/>
              </a:rPr>
              <a:t>,</a:t>
            </a:r>
            <a:r>
              <a:rPr lang="en-US" altLang="zh-CN" sz="1200" dirty="0">
                <a:latin typeface="Consolas"/>
                <a:cs typeface="Consolas"/>
              </a:rPr>
              <a:t> </a:t>
            </a:r>
            <a:endParaRPr lang="en-US" altLang="zh-CN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200" dirty="0"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latin typeface="Consolas"/>
                <a:cs typeface="Consolas"/>
              </a:rPr>
              <a:t>                             TUPLE(year AS value) AS </a:t>
            </a:r>
            <a:r>
              <a:rPr lang="en-US" altLang="zh-CN" sz="1200" dirty="0" smtClean="0">
                <a:latin typeface="Consolas"/>
                <a:cs typeface="Consolas"/>
              </a:rPr>
              <a:t>d3</a:t>
            </a:r>
            <a:r>
              <a:rPr lang="en-US" altLang="zh-CN" sz="1200" dirty="0" smtClean="0">
                <a:latin typeface="Consolas"/>
                <a:cs typeface="Consolas"/>
              </a:rPr>
              <a:t>) AS </a:t>
            </a:r>
            <a:r>
              <a:rPr lang="en-US" altLang="zh-CN" sz="1200" dirty="0" smtClean="0">
                <a:latin typeface="Consolas"/>
                <a:cs typeface="Consolas"/>
              </a:rPr>
              <a:t>d2_case2</a:t>
            </a:r>
            <a:endParaRPr lang="en-US" altLang="zh-CN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200" dirty="0"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latin typeface="Consolas"/>
                <a:cs typeface="Consolas"/>
              </a:rPr>
              <a:t>        END AS </a:t>
            </a:r>
            <a:r>
              <a:rPr lang="en-US" altLang="zh-CN" sz="1200" dirty="0" smtClean="0">
                <a:latin typeface="Consolas"/>
                <a:cs typeface="Consolas"/>
              </a:rPr>
              <a:t>d2                     </a:t>
            </a:r>
            <a:endParaRPr lang="en-US" altLang="zh-CN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200" dirty="0" smtClean="0">
                <a:latin typeface="Consolas"/>
                <a:cs typeface="Consolas"/>
              </a:rPr>
              <a:t>   FROM </a:t>
            </a:r>
            <a:r>
              <a:rPr lang="en-US" altLang="zh-CN" sz="1200" dirty="0" smtClean="0">
                <a:solidFill>
                  <a:srgbClr val="008000"/>
                </a:solidFill>
                <a:latin typeface="Consolas"/>
                <a:cs typeface="Consolas"/>
              </a:rPr>
              <a:t>__page.page.d1</a:t>
            </a:r>
            <a:r>
              <a:rPr lang="en-US" altLang="zh-CN" sz="1200" dirty="0" smtClean="0">
                <a:latin typeface="Consolas"/>
                <a:cs typeface="Consolas"/>
              </a:rPr>
              <a:t>) AS </a:t>
            </a:r>
            <a:r>
              <a:rPr lang="en-US" altLang="zh-CN" sz="1200" dirty="0" smtClean="0">
                <a:latin typeface="Consolas"/>
                <a:cs typeface="Consolas"/>
              </a:rPr>
              <a:t>d1</a:t>
            </a:r>
            <a:endParaRPr lang="en-US" altLang="zh-CN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b="1" i="1" dirty="0" smtClean="0">
                <a:latin typeface="Consolas"/>
                <a:cs typeface="Consolas"/>
              </a:rPr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384" y="3365500"/>
            <a:ext cx="8569598" cy="266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b="1" i="1" dirty="0" smtClean="0">
                <a:latin typeface="Consolas"/>
                <a:cs typeface="Consolas"/>
              </a:rPr>
              <a:t>&lt;%-- Binding query --%&gt;</a:t>
            </a:r>
          </a:p>
          <a:p>
            <a:pPr marL="0" indent="0">
              <a:buNone/>
            </a:pPr>
            <a:r>
              <a:rPr lang="en-US" altLang="zh-CN" sz="1200" dirty="0">
                <a:latin typeface="Consolas"/>
                <a:cs typeface="Consolas"/>
              </a:rPr>
              <a:t>TUPLE</a:t>
            </a:r>
            <a:r>
              <a:rPr lang="en-US" altLang="zh-CN" sz="12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altLang="zh-CN" sz="1200" dirty="0"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latin typeface="Consolas"/>
                <a:cs typeface="Consolas"/>
              </a:rPr>
              <a:t>  (SELECT </a:t>
            </a:r>
            <a:r>
              <a:rPr lang="en-US" altLang="zh-CN" sz="1200" dirty="0" smtClean="0">
                <a:solidFill>
                  <a:srgbClr val="FF0000"/>
                </a:solidFill>
                <a:latin typeface="Consolas"/>
                <a:cs typeface="Consolas"/>
              </a:rPr>
              <a:t>visual_d1</a:t>
            </a:r>
            <a:r>
              <a:rPr lang="en-US" altLang="zh-CN" sz="1200" dirty="0" smtClean="0">
                <a:solidFill>
                  <a:srgbClr val="FF0000"/>
                </a:solidFill>
                <a:latin typeface="Consolas"/>
                <a:cs typeface="Consolas"/>
              </a:rPr>
              <a:t>.book_id AS </a:t>
            </a:r>
            <a:r>
              <a:rPr lang="en-US" altLang="zh-CN" sz="1200" dirty="0" err="1" smtClean="0">
                <a:solidFill>
                  <a:srgbClr val="FF0000"/>
                </a:solidFill>
                <a:latin typeface="Consolas"/>
                <a:cs typeface="Consolas"/>
              </a:rPr>
              <a:t>book_id</a:t>
            </a:r>
            <a:r>
              <a:rPr lang="en-US" altLang="zh-CN" sz="1200" dirty="0">
                <a:solidFill>
                  <a:srgbClr val="008000"/>
                </a:solidFill>
                <a:latin typeface="Consolas"/>
                <a:cs typeface="Consolas"/>
              </a:rPr>
              <a:t>,</a:t>
            </a:r>
            <a:endParaRPr lang="en-US" altLang="zh-CN" sz="12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solidFill>
                  <a:srgbClr val="008000"/>
                </a:solidFill>
                <a:latin typeface="Consolas"/>
                <a:cs typeface="Consolas"/>
              </a:rPr>
              <a:t>         </a:t>
            </a:r>
            <a:r>
              <a:rPr lang="en-US" altLang="zh-CN" sz="12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solidFill>
                  <a:srgbClr val="008000"/>
                </a:solidFill>
                <a:latin typeface="Consolas"/>
                <a:cs typeface="Consolas"/>
              </a:rPr>
              <a:t>page_d1</a:t>
            </a:r>
            <a:r>
              <a:rPr lang="en-US" altLang="zh-CN" sz="1200" dirty="0" smtClean="0">
                <a:solidFill>
                  <a:srgbClr val="008000"/>
                </a:solidFill>
                <a:latin typeface="Consolas"/>
                <a:cs typeface="Consolas"/>
              </a:rPr>
              <a:t>.year_error AS </a:t>
            </a:r>
            <a:r>
              <a:rPr lang="en-US" altLang="zh-CN" sz="1200" dirty="0" err="1" smtClean="0">
                <a:solidFill>
                  <a:srgbClr val="008000"/>
                </a:solidFill>
                <a:latin typeface="Consolas"/>
                <a:cs typeface="Consolas"/>
              </a:rPr>
              <a:t>year_error</a:t>
            </a:r>
            <a:r>
              <a:rPr lang="en-US" altLang="zh-CN" sz="1200" dirty="0" smtClean="0">
                <a:solidFill>
                  <a:srgbClr val="008000"/>
                </a:solidFill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solidFill>
                  <a:srgbClr val="008000"/>
                </a:solidFill>
                <a:latin typeface="Consolas"/>
                <a:cs typeface="Consolas"/>
              </a:rPr>
              <a:t>          COALESCE(</a:t>
            </a:r>
            <a:r>
              <a:rPr lang="en-US" altLang="zh-CN" sz="1200" dirty="0" smtClean="0">
                <a:solidFill>
                  <a:srgbClr val="008000"/>
                </a:solidFill>
                <a:latin typeface="Consolas"/>
                <a:cs typeface="Consolas"/>
              </a:rPr>
              <a:t>page_d1</a:t>
            </a:r>
            <a:r>
              <a:rPr lang="en-US" altLang="zh-CN" sz="1200" dirty="0" smtClean="0">
                <a:solidFill>
                  <a:srgbClr val="008000"/>
                </a:solidFill>
                <a:latin typeface="Consolas"/>
                <a:cs typeface="Consolas"/>
              </a:rPr>
              <a:t>.edit_mode, false) </a:t>
            </a:r>
            <a:r>
              <a:rPr lang="en-US" altLang="zh-CN" sz="1200" dirty="0">
                <a:solidFill>
                  <a:srgbClr val="008000"/>
                </a:solidFill>
                <a:latin typeface="Consolas"/>
                <a:cs typeface="Consolas"/>
              </a:rPr>
              <a:t>AS </a:t>
            </a:r>
            <a:r>
              <a:rPr lang="en-US" altLang="zh-CN" sz="1200" dirty="0" err="1" smtClean="0">
                <a:solidFill>
                  <a:srgbClr val="008000"/>
                </a:solidFill>
                <a:latin typeface="Consolas"/>
                <a:cs typeface="Consolas"/>
              </a:rPr>
              <a:t>edit_mode</a:t>
            </a:r>
            <a:r>
              <a:rPr lang="en-US" altLang="zh-CN" sz="1200" dirty="0" smtClean="0">
                <a:solidFill>
                  <a:srgbClr val="008000"/>
                </a:solidFill>
                <a:latin typeface="Consolas"/>
                <a:cs typeface="Consolas"/>
              </a:rPr>
              <a:t>, 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-- carried over page mutable state</a:t>
            </a:r>
          </a:p>
          <a:p>
            <a:pPr marL="0" indent="0">
              <a:buNone/>
            </a:pPr>
            <a:r>
              <a:rPr lang="en-US" altLang="zh-CN" sz="1200" dirty="0" smtClean="0">
                <a:solidFill>
                  <a:srgbClr val="FF0000"/>
                </a:solidFill>
                <a:latin typeface="Consolas"/>
                <a:cs typeface="Consolas"/>
              </a:rPr>
              <a:t>           </a:t>
            </a:r>
            <a:r>
              <a:rPr lang="en-US" altLang="zh-CN" sz="1200" dirty="0" smtClean="0">
                <a:solidFill>
                  <a:srgbClr val="FF0000"/>
                </a:solidFill>
                <a:latin typeface="Consolas"/>
                <a:cs typeface="Consolas"/>
              </a:rPr>
              <a:t>visual_d1.d3</a:t>
            </a:r>
            <a:r>
              <a:rPr lang="en-US" altLang="zh-CN" sz="1200" dirty="0" smtClean="0">
                <a:solidFill>
                  <a:srgbClr val="FF0000"/>
                </a:solidFill>
                <a:latin typeface="Consolas"/>
                <a:cs typeface="Consolas"/>
              </a:rPr>
              <a:t>.value AS year, </a:t>
            </a:r>
            <a:r>
              <a:rPr lang="en-US" altLang="zh-CN" sz="1200" dirty="0" smtClean="0">
                <a:solidFill>
                  <a:srgbClr val="A6A6A6"/>
                </a:solidFill>
                <a:latin typeface="Consolas"/>
                <a:cs typeface="Consolas"/>
              </a:rPr>
              <a:t>–- bound page state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solidFill>
                  <a:srgbClr val="008000"/>
                </a:solidFill>
                <a:latin typeface="Consolas"/>
                <a:cs typeface="Consolas"/>
              </a:rPr>
              <a:t>          </a:t>
            </a:r>
            <a:r>
              <a:rPr lang="en-US" altLang="zh-CN" sz="1200" dirty="0" smtClean="0">
                <a:solidFill>
                  <a:srgbClr val="008000"/>
                </a:solidFill>
                <a:latin typeface="Consolas"/>
                <a:cs typeface="Consolas"/>
              </a:rPr>
              <a:t>page_d1</a:t>
            </a:r>
            <a:r>
              <a:rPr lang="en-US" altLang="zh-CN" sz="1200" dirty="0" smtClean="0">
                <a:solidFill>
                  <a:srgbClr val="008000"/>
                </a:solidFill>
                <a:latin typeface="Consolas"/>
                <a:cs typeface="Consolas"/>
              </a:rPr>
              <a:t>.b, </a:t>
            </a:r>
            <a:r>
              <a:rPr lang="en-US" altLang="zh-CN" sz="1200" dirty="0" smtClean="0">
                <a:solidFill>
                  <a:srgbClr val="008000"/>
                </a:solidFill>
                <a:latin typeface="Consolas"/>
                <a:cs typeface="Consolas"/>
              </a:rPr>
              <a:t>page_d1. d2</a:t>
            </a:r>
            <a:r>
              <a:rPr lang="en-US" altLang="zh-CN" sz="1200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solidFill>
                  <a:srgbClr val="A6A6A6"/>
                </a:solidFill>
                <a:latin typeface="Consolas"/>
                <a:cs typeface="Consolas"/>
              </a:rPr>
              <a:t>–- carried over page immutable state</a:t>
            </a:r>
          </a:p>
          <a:p>
            <a:pPr marL="0" indent="0">
              <a:buNone/>
            </a:pPr>
            <a:r>
              <a:rPr lang="en-US" altLang="zh-CN" sz="1200" dirty="0" smtClean="0">
                <a:latin typeface="Consolas"/>
                <a:cs typeface="Consolas"/>
              </a:rPr>
              <a:t>    </a:t>
            </a:r>
            <a:r>
              <a:rPr lang="en-US" altLang="zh-CN" sz="1200" dirty="0" smtClean="0">
                <a:latin typeface="Consolas"/>
                <a:cs typeface="Consolas"/>
              </a:rPr>
              <a:t>FROM </a:t>
            </a:r>
            <a:r>
              <a:rPr lang="en-US" altLang="zh-CN" sz="1200" dirty="0" smtClean="0">
                <a:solidFill>
                  <a:srgbClr val="FF0000"/>
                </a:solidFill>
                <a:latin typeface="Consolas"/>
                <a:cs typeface="Consolas"/>
              </a:rPr>
              <a:t>__page.visual.d1 </a:t>
            </a:r>
            <a:r>
              <a:rPr lang="en-US" altLang="zh-CN" sz="1200" dirty="0" smtClean="0">
                <a:latin typeface="Consolas"/>
                <a:cs typeface="Consolas"/>
              </a:rPr>
              <a:t>AS </a:t>
            </a:r>
            <a:r>
              <a:rPr lang="en-US" altLang="zh-CN" sz="1200" dirty="0" smtClean="0">
                <a:latin typeface="Consolas"/>
                <a:cs typeface="Consolas"/>
              </a:rPr>
              <a:t>visual_d1 </a:t>
            </a:r>
            <a:r>
              <a:rPr lang="en-US" altLang="zh-CN" sz="1200" dirty="0" smtClean="0">
                <a:latin typeface="Consolas"/>
                <a:cs typeface="Consolas"/>
              </a:rPr>
              <a:t>LEFT OUTER JOIN </a:t>
            </a:r>
            <a:r>
              <a:rPr lang="en-US" altLang="zh-CN" sz="1200" dirty="0" smtClean="0">
                <a:solidFill>
                  <a:srgbClr val="008000"/>
                </a:solidFill>
                <a:latin typeface="Consolas"/>
                <a:cs typeface="Consolas"/>
              </a:rPr>
              <a:t>__page.page.d1 </a:t>
            </a:r>
            <a:r>
              <a:rPr lang="en-US" altLang="zh-CN" sz="1200" dirty="0" smtClean="0">
                <a:latin typeface="Consolas"/>
                <a:cs typeface="Consolas"/>
              </a:rPr>
              <a:t>AS </a:t>
            </a:r>
            <a:r>
              <a:rPr lang="en-US" altLang="zh-CN" sz="1200" dirty="0" smtClean="0">
                <a:latin typeface="Consolas"/>
                <a:cs typeface="Consolas"/>
              </a:rPr>
              <a:t>page_d1</a:t>
            </a:r>
            <a:endParaRPr lang="en-US" altLang="zh-CN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200" dirty="0" smtClean="0">
                <a:latin typeface="Consolas"/>
                <a:cs typeface="Consolas"/>
              </a:rPr>
              <a:t>    </a:t>
            </a:r>
            <a:r>
              <a:rPr lang="en-US" altLang="zh-CN" sz="1200" dirty="0" smtClean="0">
                <a:latin typeface="Consolas"/>
                <a:cs typeface="Consolas"/>
              </a:rPr>
              <a:t>ON </a:t>
            </a:r>
            <a:r>
              <a:rPr lang="en-US" altLang="zh-CN" sz="1200" dirty="0" smtClean="0">
                <a:latin typeface="Consolas"/>
                <a:cs typeface="Consolas"/>
              </a:rPr>
              <a:t>visual_d1</a:t>
            </a:r>
            <a:r>
              <a:rPr lang="en-US" altLang="zh-CN" sz="1200" dirty="0" smtClean="0">
                <a:latin typeface="Consolas"/>
                <a:cs typeface="Consolas"/>
              </a:rPr>
              <a:t>.book_id = </a:t>
            </a:r>
            <a:r>
              <a:rPr lang="en-US" altLang="zh-CN" sz="1200" dirty="0" smtClean="0">
                <a:latin typeface="Consolas"/>
                <a:cs typeface="Consolas"/>
              </a:rPr>
              <a:t>page_d1</a:t>
            </a:r>
            <a:r>
              <a:rPr lang="en-US" altLang="zh-CN" sz="1200" dirty="0">
                <a:latin typeface="Consolas"/>
                <a:cs typeface="Consolas"/>
              </a:rPr>
              <a:t>.book_id</a:t>
            </a:r>
            <a:endParaRPr lang="en-US" altLang="zh-CN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200" dirty="0"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latin typeface="Consolas"/>
                <a:cs typeface="Consolas"/>
              </a:rPr>
              <a:t>  ) AS __1</a:t>
            </a:r>
          </a:p>
          <a:p>
            <a:pPr marL="0" indent="0">
              <a:buNone/>
            </a:pPr>
            <a:r>
              <a:rPr lang="en-US" sz="1200" b="1" i="1" dirty="0" smtClean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5127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15384" y="3098801"/>
            <a:ext cx="8569598" cy="23367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b="1" i="1" dirty="0" smtClean="0">
                <a:solidFill>
                  <a:srgbClr val="FF6600"/>
                </a:solidFill>
                <a:latin typeface="Consolas"/>
                <a:cs typeface="Consolas"/>
              </a:rPr>
              <a:t>&lt;%-- context </a:t>
            </a:r>
            <a:r>
              <a:rPr lang="en-US" sz="1200" b="1" i="1" dirty="0" smtClean="0">
                <a:solidFill>
                  <a:srgbClr val="FF6600"/>
                </a:solidFill>
                <a:latin typeface="Consolas"/>
                <a:cs typeface="Consolas"/>
              </a:rPr>
              <a:t>query </a:t>
            </a:r>
            <a:r>
              <a:rPr lang="en-US" sz="1200" b="1" i="1" dirty="0" smtClean="0">
                <a:solidFill>
                  <a:srgbClr val="FF6600"/>
                </a:solidFill>
                <a:latin typeface="Consolas"/>
                <a:cs typeface="Consolas"/>
              </a:rPr>
              <a:t>--%&gt;</a:t>
            </a:r>
          </a:p>
          <a:p>
            <a:pPr marL="0" indent="0">
              <a:buNone/>
            </a:pPr>
            <a:r>
              <a:rPr lang="en-US" altLang="zh-CN" sz="1200" dirty="0" smtClean="0">
                <a:latin typeface="Consolas"/>
                <a:cs typeface="Consolas"/>
              </a:rPr>
              <a:t>SELECT t.l1.*, t.l2.*</a:t>
            </a:r>
          </a:p>
          <a:p>
            <a:pPr marL="0" indent="0">
              <a:buNone/>
            </a:pPr>
            <a:r>
              <a:rPr lang="en-US" altLang="zh-CN" sz="1200" dirty="0" smtClean="0">
                <a:latin typeface="Consolas"/>
                <a:cs typeface="Consolas"/>
              </a:rPr>
              <a:t>FROM tuple( </a:t>
            </a:r>
          </a:p>
          <a:p>
            <a:pPr marL="0" indent="0">
              <a:buNone/>
            </a:pPr>
            <a:r>
              <a:rPr lang="en-US" altLang="zh-CN" sz="1200" dirty="0"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latin typeface="Consolas"/>
                <a:cs typeface="Consolas"/>
              </a:rPr>
              <a:t>     </a:t>
            </a:r>
            <a:r>
              <a:rPr lang="en-US" altLang="zh-CN" sz="1200" dirty="0" smtClean="0">
                <a:latin typeface="Consolas"/>
                <a:cs typeface="Consolas"/>
              </a:rPr>
              <a:t>tuple(</a:t>
            </a:r>
            <a:r>
              <a:rPr lang="en-US" altLang="zh-CN" sz="1200" dirty="0">
                <a:solidFill>
                  <a:srgbClr val="008000"/>
                </a:solidFill>
                <a:latin typeface="Consolas"/>
                <a:cs typeface="Consolas"/>
              </a:rPr>
              <a:t>__</a:t>
            </a:r>
            <a:r>
              <a:rPr lang="en-US" altLang="zh-CN" sz="1200" dirty="0" err="1">
                <a:solidFill>
                  <a:srgbClr val="008000"/>
                </a:solidFill>
                <a:latin typeface="Consolas"/>
                <a:cs typeface="Consolas"/>
              </a:rPr>
              <a:t>page.page</a:t>
            </a:r>
            <a:r>
              <a:rPr lang="en-US" altLang="zh-CN" sz="1200" dirty="0" smtClean="0">
                <a:latin typeface="Consolas"/>
                <a:cs typeface="Consolas"/>
              </a:rPr>
              <a:t>.*) AS l1, </a:t>
            </a:r>
            <a:endParaRPr lang="en-US" altLang="zh-CN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200" dirty="0" smtClean="0">
                <a:latin typeface="Consolas"/>
                <a:cs typeface="Consolas"/>
              </a:rPr>
              <a:t>      (CAST</a:t>
            </a:r>
            <a:r>
              <a:rPr lang="en-US" altLang="zh-CN" sz="1200" dirty="0" smtClean="0">
                <a:latin typeface="Consolas"/>
                <a:cs typeface="Consolas"/>
              </a:rPr>
              <a:t>(SELECT </a:t>
            </a:r>
            <a:r>
              <a:rPr lang="en-US" altLang="zh-CN" sz="1200" dirty="0" smtClean="0">
                <a:latin typeface="Consolas"/>
                <a:cs typeface="Consolas"/>
              </a:rPr>
              <a:t>page_d1</a:t>
            </a:r>
            <a:r>
              <a:rPr lang="en-US" altLang="zh-CN" sz="1200" dirty="0" smtClean="0">
                <a:latin typeface="Consolas"/>
                <a:cs typeface="Consolas"/>
              </a:rPr>
              <a:t>.* </a:t>
            </a:r>
            <a:endParaRPr lang="en-US" altLang="zh-CN" sz="1200" dirty="0" smtClean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200" dirty="0" smtClean="0">
                <a:latin typeface="Consolas"/>
                <a:cs typeface="Consolas"/>
              </a:rPr>
              <a:t>            </a:t>
            </a:r>
            <a:r>
              <a:rPr lang="en-US" altLang="zh-CN" sz="1200" dirty="0" smtClean="0">
                <a:latin typeface="Consolas"/>
                <a:cs typeface="Consolas"/>
              </a:rPr>
              <a:t>FROM </a:t>
            </a:r>
            <a:r>
              <a:rPr lang="en-US" altLang="zh-CN" sz="1200" dirty="0" smtClean="0">
                <a:solidFill>
                  <a:srgbClr val="008000"/>
                </a:solidFill>
                <a:latin typeface="Consolas"/>
                <a:cs typeface="Consolas"/>
              </a:rPr>
              <a:t>__page.page.d1</a:t>
            </a:r>
            <a:r>
              <a:rPr lang="en-US" altLang="zh-CN" sz="1200" dirty="0" smtClean="0"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latin typeface="Consolas"/>
                <a:cs typeface="Consolas"/>
              </a:rPr>
              <a:t>AS </a:t>
            </a:r>
            <a:r>
              <a:rPr lang="en-US" altLang="zh-CN" sz="1200" dirty="0" smtClean="0">
                <a:latin typeface="Consolas"/>
                <a:cs typeface="Consolas"/>
              </a:rPr>
              <a:t>page_d1</a:t>
            </a:r>
            <a:endParaRPr lang="en-US" altLang="zh-CN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200" dirty="0" smtClean="0">
                <a:latin typeface="Consolas"/>
                <a:cs typeface="Consolas"/>
              </a:rPr>
              <a:t>            </a:t>
            </a:r>
            <a:r>
              <a:rPr lang="en-US" altLang="zh-CN" sz="1200" dirty="0" smtClean="0">
                <a:latin typeface="Consolas"/>
                <a:cs typeface="Consolas"/>
              </a:rPr>
              <a:t>WHERE </a:t>
            </a:r>
            <a:r>
              <a:rPr lang="en-US" altLang="zh-CN" sz="1200" dirty="0" smtClean="0">
                <a:latin typeface="Consolas"/>
                <a:cs typeface="Consolas"/>
              </a:rPr>
              <a:t>page_d1</a:t>
            </a:r>
            <a:r>
              <a:rPr lang="en-US" altLang="zh-CN" sz="1200" dirty="0" smtClean="0">
                <a:latin typeface="Consolas"/>
                <a:cs typeface="Consolas"/>
              </a:rPr>
              <a:t>.book_id = </a:t>
            </a:r>
            <a:r>
              <a:rPr lang="en-US" altLang="zh-CN" sz="1200" dirty="0" err="1" smtClean="0">
                <a:latin typeface="Consolas"/>
                <a:cs typeface="Consolas"/>
              </a:rPr>
              <a:t>event.book_id</a:t>
            </a:r>
            <a:endParaRPr lang="en-US" altLang="zh-CN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200" dirty="0" smtClean="0">
                <a:latin typeface="Consolas"/>
                <a:cs typeface="Consolas"/>
              </a:rPr>
              <a:t>      </a:t>
            </a:r>
            <a:r>
              <a:rPr lang="en-US" altLang="zh-CN" sz="1200" dirty="0" smtClean="0">
                <a:latin typeface="Consolas"/>
                <a:cs typeface="Consolas"/>
              </a:rPr>
              <a:t>) AS </a:t>
            </a:r>
            <a:r>
              <a:rPr lang="en-US" altLang="zh-CN" sz="1200" dirty="0" smtClean="0">
                <a:latin typeface="Consolas"/>
                <a:cs typeface="Consolas"/>
              </a:rPr>
              <a:t>tuple) AS l2</a:t>
            </a:r>
          </a:p>
          <a:p>
            <a:pPr marL="0" indent="0">
              <a:buNone/>
            </a:pPr>
            <a:r>
              <a:rPr lang="en-US" altLang="zh-CN" sz="1200" dirty="0"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latin typeface="Consolas"/>
                <a:cs typeface="Consolas"/>
              </a:rPr>
              <a:t>   </a:t>
            </a:r>
            <a:r>
              <a:rPr lang="en-US" altLang="zh-CN" sz="1200" dirty="0" smtClean="0">
                <a:latin typeface="Consolas"/>
                <a:cs typeface="Consolas"/>
              </a:rPr>
              <a:t> AS t</a:t>
            </a:r>
            <a:endParaRPr lang="en-US" altLang="zh-CN" sz="1200" dirty="0" smtClean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5384" y="1231901"/>
            <a:ext cx="8569598" cy="10667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b="1" i="1" dirty="0" smtClean="0">
                <a:latin typeface="Consolas"/>
                <a:cs typeface="Consolas"/>
              </a:rPr>
              <a:t>&lt;%-- event schema --%&gt;</a:t>
            </a:r>
          </a:p>
          <a:p>
            <a:pPr marL="0" indent="0">
              <a:buNone/>
            </a:pPr>
            <a:r>
              <a:rPr lang="en-US" altLang="zh-CN" sz="1200" dirty="0" smtClean="0">
                <a:latin typeface="Consolas"/>
                <a:cs typeface="Consolas"/>
              </a:rPr>
              <a:t>CREATE </a:t>
            </a:r>
            <a:r>
              <a:rPr lang="en-US" altLang="zh-CN" sz="1200" dirty="0" smtClean="0">
                <a:latin typeface="Consolas"/>
                <a:cs typeface="Consolas"/>
              </a:rPr>
              <a:t>event </a:t>
            </a:r>
            <a:r>
              <a:rPr lang="en-US" altLang="zh-CN" sz="1200" dirty="0" smtClean="0">
                <a:latin typeface="Consolas"/>
                <a:cs typeface="Consolas"/>
              </a:rPr>
              <a:t>TUPLE(</a:t>
            </a:r>
          </a:p>
          <a:p>
            <a:pPr marL="0" indent="0">
              <a:buNone/>
            </a:pPr>
            <a:r>
              <a:rPr lang="en-US" altLang="zh-CN" sz="1200" dirty="0" smtClean="0">
                <a:latin typeface="Consolas"/>
                <a:cs typeface="Consolas"/>
              </a:rPr>
              <a:t>   </a:t>
            </a:r>
            <a:r>
              <a:rPr lang="en-US" altLang="zh-CN" sz="1200" dirty="0" err="1" smtClean="0">
                <a:latin typeface="Consolas"/>
                <a:cs typeface="Consolas"/>
              </a:rPr>
              <a:t>book_id</a:t>
            </a:r>
            <a:r>
              <a:rPr lang="en-US" altLang="zh-CN" sz="1200" dirty="0" smtClean="0">
                <a:latin typeface="Consolas"/>
                <a:cs typeface="Consolas"/>
              </a:rPr>
              <a:t>         </a:t>
            </a:r>
            <a:r>
              <a:rPr lang="en-US" altLang="zh-CN" sz="1200" dirty="0">
                <a:latin typeface="Consolas"/>
                <a:cs typeface="Consolas"/>
              </a:rPr>
              <a:t>integer</a:t>
            </a:r>
            <a:endParaRPr lang="en-US" altLang="zh-CN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200" dirty="0">
                <a:latin typeface="Consolas"/>
                <a:cs typeface="Consolas"/>
              </a:rPr>
              <a:t>)</a:t>
            </a:r>
            <a:endParaRPr lang="en-US" altLang="zh-CN" sz="1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80578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16438</TotalTime>
  <Words>1121</Words>
  <Application>Microsoft Macintosh PowerPoint</Application>
  <PresentationFormat>全屏显示(4:3)</PresentationFormat>
  <Paragraphs>163</Paragraphs>
  <Slides>10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Examples for User Input (with implementation)</vt:lpstr>
      <vt:lpstr>PowerPoint 演示文稿</vt:lpstr>
      <vt:lpstr>PowerPoint 演示文稿</vt:lpstr>
      <vt:lpstr>CRUD + validation (many tuples in edit mode)</vt:lpstr>
      <vt:lpstr>CRUD + validation (many tuples in edit mode)</vt:lpstr>
      <vt:lpstr>CRUD + validation (many tuples in edit mode)</vt:lpstr>
      <vt:lpstr>CRUD + validation (many tuples in edit mode)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BioHeatMap:  Large scale Application Built in FORWARD</dc:title>
  <dc:creator>Kian Win Ong</dc:creator>
  <cp:lastModifiedBy>MAC m</cp:lastModifiedBy>
  <cp:revision>635</cp:revision>
  <dcterms:created xsi:type="dcterms:W3CDTF">2011-10-26T17:05:44Z</dcterms:created>
  <dcterms:modified xsi:type="dcterms:W3CDTF">2013-07-13T23:50:25Z</dcterms:modified>
</cp:coreProperties>
</file>