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1" r:id="rId3"/>
    <p:sldId id="282" r:id="rId4"/>
    <p:sldId id="295" r:id="rId5"/>
    <p:sldId id="298" r:id="rId6"/>
    <p:sldId id="299" r:id="rId7"/>
    <p:sldId id="300" r:id="rId8"/>
    <p:sldId id="301" r:id="rId9"/>
    <p:sldId id="302" r:id="rId10"/>
    <p:sldId id="303" r:id="rId11"/>
    <p:sldId id="306" r:id="rId12"/>
    <p:sldId id="307" r:id="rId13"/>
    <p:sldId id="30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44FE0-BC55-1247-9A77-EEE2ED4A336E}" type="datetimeFigureOut">
              <a:rPr lang="en-US" smtClean="0"/>
              <a:t>9/25/13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66CDC-E0C6-244C-9BDE-66C167FD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3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4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6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4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0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0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7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7036"/>
            <a:ext cx="8229600" cy="39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58220"/>
            <a:ext cx="8229600" cy="5467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24EE-E837-0D41-85CD-FF612ABC96F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5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Use Cases for</a:t>
            </a:r>
            <a:br>
              <a:rPr lang="en-US" sz="4400" dirty="0" smtClean="0"/>
            </a:br>
            <a:r>
              <a:rPr lang="en-US" sz="4400" dirty="0" smtClean="0"/>
              <a:t>Custom Renderers and Collectors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6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Open Issues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Collectors</a:t>
            </a:r>
          </a:p>
        </p:txBody>
      </p:sp>
    </p:spTree>
    <p:extLst>
      <p:ext uri="{BB962C8B-B14F-4D97-AF65-F5344CB8AC3E}">
        <p14:creationId xmlns:p14="http://schemas.microsoft.com/office/powerpoint/2010/main" val="914574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02E0-3452-2F48-B87F-4D7D9B7BA961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SQL++ Data Model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28600" y="889187"/>
            <a:ext cx="4064000" cy="433051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/>
                </a:solidFill>
                <a:latin typeface="Consolas"/>
                <a:cs typeface="Consolas"/>
              </a:rPr>
              <a:t>value</a:t>
            </a: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  = </a:t>
            </a:r>
            <a:r>
              <a:rPr lang="en-US" sz="1600" dirty="0" smtClean="0">
                <a:solidFill>
                  <a:schemeClr val="tx1"/>
                </a:solidFill>
                <a:latin typeface="Consolas"/>
                <a:cs typeface="Consolas"/>
              </a:rPr>
              <a:t>null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/>
                <a:cs typeface="Consolas"/>
              </a:rPr>
              <a:t>      | scalar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/>
                <a:cs typeface="Consolas"/>
              </a:rPr>
              <a:t>      | </a:t>
            </a: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tuple </a:t>
            </a:r>
            <a:endParaRPr lang="en-US" sz="16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/>
                <a:cs typeface="Consolas"/>
              </a:rPr>
              <a:t>      | table</a:t>
            </a:r>
            <a:br>
              <a:rPr lang="en-US" sz="1600" dirty="0" smtClean="0">
                <a:solidFill>
                  <a:schemeClr val="tx1"/>
                </a:solidFill>
                <a:latin typeface="Consolas"/>
                <a:cs typeface="Consolas"/>
              </a:rPr>
            </a:br>
            <a:endParaRPr lang="en-US" sz="1600" dirty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nsolas"/>
                <a:cs typeface="Consolas"/>
              </a:rPr>
              <a:t>scalar</a:t>
            </a: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 = primitive </a:t>
            </a:r>
            <a:endParaRPr lang="en-US" sz="16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/>
                <a:cs typeface="Consolas"/>
              </a:rPr>
              <a:t>      | </a:t>
            </a: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type "(" primitive </a:t>
            </a:r>
            <a:r>
              <a:rPr lang="en-US" sz="1600" dirty="0" smtClean="0">
                <a:solidFill>
                  <a:schemeClr val="tx1"/>
                </a:solidFill>
                <a:latin typeface="Consolas"/>
                <a:cs typeface="Consolas"/>
              </a:rPr>
              <a:t>")"</a:t>
            </a:r>
          </a:p>
          <a:p>
            <a:endParaRPr lang="en-US" sz="16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Consolas"/>
                <a:cs typeface="Consolas"/>
              </a:rPr>
              <a:t>tuple</a:t>
            </a:r>
            <a:r>
              <a:rPr lang="en-US" sz="1600" dirty="0" smtClean="0">
                <a:solidFill>
                  <a:schemeClr val="tx1"/>
                </a:solidFill>
                <a:latin typeface="Consolas"/>
                <a:cs typeface="Consolas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= "{" </a:t>
            </a:r>
            <a:r>
              <a:rPr lang="en-US" sz="1600" dirty="0" smtClean="0">
                <a:solidFill>
                  <a:schemeClr val="tx1"/>
                </a:solidFill>
                <a:latin typeface="Consolas"/>
                <a:cs typeface="Consolas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/>
                <a:cs typeface="Consolas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/>
                <a:cs typeface="Consolas"/>
              </a:rPr>
              <a:t>         ( </a:t>
            </a: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name : value "," )* </a:t>
            </a:r>
            <a:endParaRPr lang="en-US" sz="16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/>
                <a:cs typeface="Consolas"/>
              </a:rPr>
              <a:t>        "}”</a:t>
            </a:r>
            <a:br>
              <a:rPr lang="en-US" sz="1600" dirty="0" smtClean="0">
                <a:solidFill>
                  <a:schemeClr val="tx1"/>
                </a:solidFill>
                <a:latin typeface="Consolas"/>
                <a:cs typeface="Consolas"/>
              </a:rPr>
            </a:br>
            <a:endParaRPr lang="en-US" sz="1600" b="1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Consolas"/>
                <a:cs typeface="Consolas"/>
              </a:rPr>
              <a:t>table</a:t>
            </a:r>
            <a:r>
              <a:rPr lang="en-US" sz="1600" dirty="0" smtClean="0">
                <a:solidFill>
                  <a:schemeClr val="tx1"/>
                </a:solidFill>
                <a:latin typeface="Consolas"/>
                <a:cs typeface="Consolas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= "[" </a:t>
            </a:r>
            <a:endParaRPr lang="en-US" sz="16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/>
                <a:cs typeface="Consolas"/>
              </a:rPr>
              <a:t>        ( key? </a:t>
            </a: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tuple "," )* </a:t>
            </a:r>
            <a:endParaRPr lang="en-US" sz="16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/>
                <a:cs typeface="Consolas"/>
              </a:rPr>
              <a:t>        "</a:t>
            </a: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]"</a:t>
            </a:r>
          </a:p>
          <a:p>
            <a:r>
              <a:rPr lang="en-US" sz="1600" b="1" dirty="0">
                <a:solidFill>
                  <a:schemeClr val="tx1"/>
                </a:solidFill>
                <a:latin typeface="Consolas"/>
                <a:cs typeface="Consolas"/>
              </a:rPr>
              <a:t>key</a:t>
            </a: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    = "(" primitive ")"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62500" y="3306428"/>
            <a:ext cx="35814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l-PL" sz="1400" dirty="0">
                <a:latin typeface="Consolas" pitchFamily="49" charset="0"/>
                <a:cs typeface="Consolas" pitchFamily="49" charset="0"/>
              </a:rPr>
              <a:t>{ lat : 0.0 , </a:t>
            </a:r>
            <a:r>
              <a:rPr lang="pl-PL" sz="1400" dirty="0" err="1">
                <a:latin typeface="Consolas" pitchFamily="49" charset="0"/>
                <a:cs typeface="Consolas" pitchFamily="49" charset="0"/>
              </a:rPr>
              <a:t>lng</a:t>
            </a:r>
            <a:r>
              <a:rPr lang="pl-PL" sz="14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pl-PL" sz="1400" dirty="0" smtClean="0">
                <a:latin typeface="Consolas" pitchFamily="49" charset="0"/>
                <a:cs typeface="Consolas" pitchFamily="49" charset="0"/>
              </a:rPr>
              <a:t>12.3 , ... </a:t>
            </a:r>
            <a:r>
              <a:rPr lang="pl-PL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62500" y="4078127"/>
            <a:ext cx="35814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l-PL" sz="1400" dirty="0">
                <a:latin typeface="Consolas" pitchFamily="49" charset="0"/>
                <a:cs typeface="Consolas" pitchFamily="49" charset="0"/>
              </a:rPr>
              <a:t>[</a:t>
            </a:r>
          </a:p>
          <a:p>
            <a:r>
              <a:rPr lang="pl-PL" sz="1400" dirty="0">
                <a:latin typeface="Consolas" pitchFamily="49" charset="0"/>
                <a:cs typeface="Consolas" pitchFamily="49" charset="0"/>
              </a:rPr>
              <a:t>  (1) { lat : 0.0 , </a:t>
            </a:r>
            <a:r>
              <a:rPr lang="pl-PL" sz="1400" dirty="0" err="1">
                <a:latin typeface="Consolas" pitchFamily="49" charset="0"/>
                <a:cs typeface="Consolas" pitchFamily="49" charset="0"/>
              </a:rPr>
              <a:t>lng</a:t>
            </a:r>
            <a:r>
              <a:rPr lang="pl-PL" sz="1400" dirty="0">
                <a:latin typeface="Consolas" pitchFamily="49" charset="0"/>
                <a:cs typeface="Consolas" pitchFamily="49" charset="0"/>
              </a:rPr>
              <a:t> : 12.3 </a:t>
            </a:r>
            <a:r>
              <a:rPr lang="pl-PL" sz="1400" dirty="0" smtClean="0">
                <a:latin typeface="Consolas" pitchFamily="49" charset="0"/>
                <a:cs typeface="Consolas" pitchFamily="49" charset="0"/>
              </a:rPr>
              <a:t>} ,</a:t>
            </a:r>
            <a:endParaRPr lang="pl-PL" sz="1400" dirty="0">
              <a:latin typeface="Consolas" pitchFamily="49" charset="0"/>
              <a:cs typeface="Consolas" pitchFamily="49" charset="0"/>
            </a:endParaRPr>
          </a:p>
          <a:p>
            <a:r>
              <a:rPr lang="pl-PL" sz="1400" dirty="0">
                <a:latin typeface="Consolas" pitchFamily="49" charset="0"/>
                <a:cs typeface="Consolas" pitchFamily="49" charset="0"/>
              </a:rPr>
              <a:t>  (2) { lat : 0.0 , </a:t>
            </a:r>
            <a:r>
              <a:rPr lang="pl-PL" sz="1400" dirty="0" err="1">
                <a:latin typeface="Consolas" pitchFamily="49" charset="0"/>
                <a:cs typeface="Consolas" pitchFamily="49" charset="0"/>
              </a:rPr>
              <a:t>lng</a:t>
            </a:r>
            <a:r>
              <a:rPr lang="pl-PL" sz="1400" dirty="0">
                <a:latin typeface="Consolas" pitchFamily="49" charset="0"/>
                <a:cs typeface="Consolas" pitchFamily="49" charset="0"/>
              </a:rPr>
              <a:t> : 45.6 }</a:t>
            </a:r>
          </a:p>
          <a:p>
            <a:r>
              <a:rPr lang="pl-PL" sz="1400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4762500" y="2261327"/>
            <a:ext cx="20955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l-PL" sz="1400" dirty="0" smtClean="0">
                <a:latin typeface="Consolas" pitchFamily="49" charset="0"/>
                <a:cs typeface="Consolas" pitchFamily="49" charset="0"/>
              </a:rPr>
              <a:t>12.3</a:t>
            </a:r>
            <a:endParaRPr lang="pl-PL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62500" y="2666239"/>
            <a:ext cx="20955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l-PL" sz="1400" dirty="0" err="1" smtClean="0">
                <a:latin typeface="Consolas" pitchFamily="49" charset="0"/>
                <a:cs typeface="Consolas" pitchFamily="49" charset="0"/>
              </a:rPr>
              <a:t>date</a:t>
            </a:r>
            <a:r>
              <a:rPr lang="pl-PL" sz="1400" dirty="0" smtClean="0">
                <a:latin typeface="Consolas" pitchFamily="49" charset="0"/>
                <a:cs typeface="Consolas" pitchFamily="49" charset="0"/>
              </a:rPr>
              <a:t>('2013</a:t>
            </a:r>
            <a:r>
              <a:rPr lang="pl-PL" sz="1400" dirty="0">
                <a:latin typeface="Consolas" pitchFamily="49" charset="0"/>
                <a:cs typeface="Consolas" pitchFamily="49" charset="0"/>
              </a:rPr>
              <a:t>-08-</a:t>
            </a:r>
            <a:r>
              <a:rPr lang="pl-PL" sz="1400" dirty="0" smtClean="0">
                <a:latin typeface="Consolas" pitchFamily="49" charset="0"/>
                <a:cs typeface="Consolas" pitchFamily="49" charset="0"/>
              </a:rPr>
              <a:t>30')</a:t>
            </a:r>
            <a:endParaRPr lang="pl-PL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3248229" y="5118101"/>
            <a:ext cx="2799942" cy="1238250"/>
          </a:xfrm>
          <a:prstGeom prst="wedgeRoundRectCallout">
            <a:avLst>
              <a:gd name="adj1" fmla="val 28001"/>
              <a:gd name="adj2" fmla="val -6926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Extended JSON syntax with rich types and keys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08500" y="485784"/>
            <a:ext cx="4267200" cy="15589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Data model designed to capture both SQL tables and JSON for the need of pages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Captures subset of JSON used in ~30 JavaScript components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60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6" grpId="0" animBg="1"/>
      <p:bldP spid="13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02E0-3452-2F48-B87F-4D7D9B7BA961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SQL++ Data Model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419600" y="889187"/>
            <a:ext cx="4483100" cy="508336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Extensions over SQL tables: 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Optional type checking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Root value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Nesting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Optional keys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Extensions over JSON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Optional keys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Rich scalar types (e.g. dates)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Work in progress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Heterogeneity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Order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Table of scalars/tables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Analogous SQL++ extensions to query language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8600" y="889187"/>
            <a:ext cx="4064000" cy="433051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/>
                </a:solidFill>
                <a:latin typeface="Consolas"/>
                <a:cs typeface="Consolas"/>
              </a:rPr>
              <a:t>value</a:t>
            </a: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  = </a:t>
            </a:r>
            <a:r>
              <a:rPr lang="en-US" sz="1600" dirty="0" smtClean="0">
                <a:solidFill>
                  <a:schemeClr val="tx1"/>
                </a:solidFill>
                <a:latin typeface="Consolas"/>
                <a:cs typeface="Consolas"/>
              </a:rPr>
              <a:t>null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/>
                <a:cs typeface="Consolas"/>
              </a:rPr>
              <a:t>      | scalar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/>
                <a:cs typeface="Consolas"/>
              </a:rPr>
              <a:t>      | </a:t>
            </a: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tuple </a:t>
            </a:r>
            <a:endParaRPr lang="en-US" sz="16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/>
                <a:cs typeface="Consolas"/>
              </a:rPr>
              <a:t>      | table</a:t>
            </a:r>
            <a:br>
              <a:rPr lang="en-US" sz="1600" dirty="0" smtClean="0">
                <a:solidFill>
                  <a:schemeClr val="tx1"/>
                </a:solidFill>
                <a:latin typeface="Consolas"/>
                <a:cs typeface="Consolas"/>
              </a:rPr>
            </a:br>
            <a:endParaRPr lang="en-US" sz="1600" dirty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nsolas"/>
                <a:cs typeface="Consolas"/>
              </a:rPr>
              <a:t>scalar</a:t>
            </a: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 = primitive </a:t>
            </a:r>
            <a:endParaRPr lang="en-US" sz="16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/>
                <a:cs typeface="Consolas"/>
              </a:rPr>
              <a:t>      | </a:t>
            </a: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type "(" primitive </a:t>
            </a:r>
            <a:r>
              <a:rPr lang="en-US" sz="1600" dirty="0" smtClean="0">
                <a:solidFill>
                  <a:schemeClr val="tx1"/>
                </a:solidFill>
                <a:latin typeface="Consolas"/>
                <a:cs typeface="Consolas"/>
              </a:rPr>
              <a:t>")"</a:t>
            </a:r>
          </a:p>
          <a:p>
            <a:endParaRPr lang="en-US" sz="16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Consolas"/>
                <a:cs typeface="Consolas"/>
              </a:rPr>
              <a:t>tuple</a:t>
            </a:r>
            <a:r>
              <a:rPr lang="en-US" sz="1600" dirty="0" smtClean="0">
                <a:solidFill>
                  <a:schemeClr val="tx1"/>
                </a:solidFill>
                <a:latin typeface="Consolas"/>
                <a:cs typeface="Consolas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= "{" </a:t>
            </a:r>
            <a:r>
              <a:rPr lang="en-US" sz="1600" dirty="0" smtClean="0">
                <a:solidFill>
                  <a:schemeClr val="tx1"/>
                </a:solidFill>
                <a:latin typeface="Consolas"/>
                <a:cs typeface="Consolas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/>
                <a:cs typeface="Consolas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/>
                <a:cs typeface="Consolas"/>
              </a:rPr>
              <a:t>         ( </a:t>
            </a: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name : value "," )* </a:t>
            </a:r>
            <a:endParaRPr lang="en-US" sz="16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/>
                <a:cs typeface="Consolas"/>
              </a:rPr>
              <a:t>        "}”</a:t>
            </a:r>
            <a:br>
              <a:rPr lang="en-US" sz="1600" dirty="0" smtClean="0">
                <a:solidFill>
                  <a:schemeClr val="tx1"/>
                </a:solidFill>
                <a:latin typeface="Consolas"/>
                <a:cs typeface="Consolas"/>
              </a:rPr>
            </a:br>
            <a:endParaRPr lang="en-US" sz="1600" b="1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Consolas"/>
                <a:cs typeface="Consolas"/>
              </a:rPr>
              <a:t>table</a:t>
            </a:r>
            <a:r>
              <a:rPr lang="en-US" sz="1600" dirty="0" smtClean="0">
                <a:solidFill>
                  <a:schemeClr val="tx1"/>
                </a:solidFill>
                <a:latin typeface="Consolas"/>
                <a:cs typeface="Consolas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= "[" </a:t>
            </a:r>
            <a:endParaRPr lang="en-US" sz="16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/>
                <a:cs typeface="Consolas"/>
              </a:rPr>
              <a:t>        ( key? </a:t>
            </a: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tuple "," )* </a:t>
            </a:r>
            <a:endParaRPr lang="en-US" sz="16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/>
                <a:cs typeface="Consolas"/>
              </a:rPr>
              <a:t>        "</a:t>
            </a: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]"</a:t>
            </a:r>
          </a:p>
          <a:p>
            <a:r>
              <a:rPr lang="en-US" sz="1600" b="1" dirty="0">
                <a:solidFill>
                  <a:schemeClr val="tx1"/>
                </a:solidFill>
                <a:latin typeface="Consolas"/>
                <a:cs typeface="Consolas"/>
              </a:rPr>
              <a:t>key</a:t>
            </a: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    = "(" primitive ")"</a:t>
            </a:r>
          </a:p>
        </p:txBody>
      </p:sp>
    </p:spTree>
    <p:extLst>
      <p:ext uri="{BB962C8B-B14F-4D97-AF65-F5344CB8AC3E}">
        <p14:creationId xmlns:p14="http://schemas.microsoft.com/office/powerpoint/2010/main" val="1959838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Diff Translator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9887"/>
            <a:ext cx="8229600" cy="6233669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Data Structures</a:t>
            </a:r>
          </a:p>
          <a:p>
            <a:pPr lvl="1"/>
            <a:r>
              <a:rPr lang="en-US" sz="1600" dirty="0" smtClean="0"/>
              <a:t>Page data diff</a:t>
            </a:r>
          </a:p>
          <a:p>
            <a:pPr lvl="2"/>
            <a:r>
              <a:rPr lang="en-US" sz="1200" dirty="0" smtClean="0"/>
              <a:t>Operation: INSERT, UPDATE, DELETE.</a:t>
            </a:r>
          </a:p>
          <a:p>
            <a:pPr lvl="2"/>
            <a:r>
              <a:rPr lang="en-US" sz="1200" dirty="0" smtClean="0"/>
              <a:t>Context: Data path.</a:t>
            </a:r>
          </a:p>
          <a:p>
            <a:pPr lvl="2"/>
            <a:r>
              <a:rPr lang="en-US" sz="1200" dirty="0" smtClean="0"/>
              <a:t>Payload: Data value.</a:t>
            </a:r>
          </a:p>
          <a:p>
            <a:pPr lvl="1"/>
            <a:r>
              <a:rPr lang="en-US" sz="1600" dirty="0" smtClean="0"/>
              <a:t>Unit data diff</a:t>
            </a:r>
          </a:p>
          <a:p>
            <a:pPr lvl="2"/>
            <a:r>
              <a:rPr lang="en-US" sz="1200" dirty="0" smtClean="0"/>
              <a:t>Operation: CONSTRUCT, DESTRUCT, ATTACH, DETACH, INSERT, UPDATE, DELETE, ALWAYS.</a:t>
            </a:r>
          </a:p>
          <a:p>
            <a:pPr lvl="2"/>
            <a:r>
              <a:rPr lang="en-US" sz="1200" dirty="0" smtClean="0"/>
              <a:t>Context: Data path.</a:t>
            </a:r>
          </a:p>
          <a:p>
            <a:pPr lvl="2"/>
            <a:r>
              <a:rPr lang="en-US" sz="1200" dirty="0" smtClean="0"/>
              <a:t>Payload: Data value.</a:t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sz="2000" dirty="0" smtClean="0"/>
              <a:t>Input</a:t>
            </a:r>
          </a:p>
          <a:p>
            <a:pPr lvl="1"/>
            <a:r>
              <a:rPr lang="en-US" sz="1600" dirty="0" smtClean="0"/>
              <a:t>A list of </a:t>
            </a:r>
            <a:r>
              <a:rPr lang="en-US" sz="1600" dirty="0" smtClean="0"/>
              <a:t>page data </a:t>
            </a:r>
            <a:r>
              <a:rPr lang="en-US" sz="1600" dirty="0" smtClean="0"/>
              <a:t>diffs.</a:t>
            </a:r>
            <a:endParaRPr lang="en-US" sz="1600" dirty="0" smtClean="0"/>
          </a:p>
          <a:p>
            <a:r>
              <a:rPr lang="en-US" sz="2000" dirty="0" smtClean="0"/>
              <a:t>Output</a:t>
            </a:r>
          </a:p>
          <a:p>
            <a:pPr lvl="1"/>
            <a:r>
              <a:rPr lang="en-US" sz="1600" dirty="0" smtClean="0"/>
              <a:t>A list of unit diffs.</a:t>
            </a:r>
          </a:p>
          <a:p>
            <a:r>
              <a:rPr lang="en-US" sz="2000" dirty="0" smtClean="0"/>
              <a:t>Assumptions</a:t>
            </a:r>
          </a:p>
          <a:p>
            <a:pPr lvl="1"/>
            <a:r>
              <a:rPr lang="en-US" sz="1600" dirty="0" smtClean="0"/>
              <a:t>The data value is an ordered tree, i.e. attributes are ordered.</a:t>
            </a:r>
          </a:p>
          <a:p>
            <a:r>
              <a:rPr lang="en-US" sz="2000" dirty="0" smtClean="0"/>
              <a:t>Guarantees</a:t>
            </a:r>
          </a:p>
          <a:p>
            <a:pPr lvl="1"/>
            <a:r>
              <a:rPr lang="en-US" sz="1600" dirty="0" smtClean="0"/>
              <a:t>Each unit diff has a supporting unit renderer.</a:t>
            </a:r>
          </a:p>
          <a:p>
            <a:pPr lvl="1"/>
            <a:r>
              <a:rPr lang="en-US" sz="1600" dirty="0" smtClean="0"/>
              <a:t>The unit diffs do not intersect each other.</a:t>
            </a:r>
          </a:p>
          <a:p>
            <a:pPr lvl="1"/>
            <a:r>
              <a:rPr lang="en-US" sz="1600" dirty="0" smtClean="0"/>
              <a:t>The unit diffs cover the entire page data diff.</a:t>
            </a:r>
          </a:p>
          <a:p>
            <a:pPr lvl="1"/>
            <a:r>
              <a:rPr lang="en-US" sz="1600" dirty="0" smtClean="0"/>
              <a:t>The most specific unit diff will be used.</a:t>
            </a:r>
          </a:p>
          <a:p>
            <a:pPr lvl="1"/>
            <a:r>
              <a:rPr lang="en-US" sz="1600" dirty="0" smtClean="0"/>
              <a:t>The list contains the unit diffs in pre-order traversal.</a:t>
            </a:r>
          </a:p>
        </p:txBody>
      </p:sp>
    </p:spTree>
    <p:extLst>
      <p:ext uri="{BB962C8B-B14F-4D97-AF65-F5344CB8AC3E}">
        <p14:creationId xmlns:p14="http://schemas.microsoft.com/office/powerpoint/2010/main" val="992393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Goals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Enable developer to use an arbitrary JavaScript component that is not wrapped by FORWARD team.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Enable developer to create a visual unit that wraps </a:t>
            </a:r>
            <a:r>
              <a:rPr lang="en-US" sz="2000" dirty="0" smtClean="0"/>
              <a:t>a JavaScript </a:t>
            </a:r>
            <a:r>
              <a:rPr lang="en-US" sz="2000" dirty="0"/>
              <a:t>component.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Enable FORWARD team to efficiently wrap a JavaScript component with many (50++) properties/methods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Enable incremental rendering of HTML/SVG with DOM diffs.</a:t>
            </a:r>
          </a:p>
        </p:txBody>
      </p:sp>
    </p:spTree>
    <p:extLst>
      <p:ext uri="{BB962C8B-B14F-4D97-AF65-F5344CB8AC3E}">
        <p14:creationId xmlns:p14="http://schemas.microsoft.com/office/powerpoint/2010/main" val="163896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Visual unit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JSON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With </a:t>
            </a:r>
            <a:r>
              <a:rPr lang="en-US" sz="1600" dirty="0" err="1" smtClean="0"/>
              <a:t>templating</a:t>
            </a:r>
            <a:endParaRPr lang="en-US" sz="1600" dirty="0" smtClean="0"/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Without </a:t>
            </a:r>
            <a:r>
              <a:rPr lang="en-US" sz="1600" dirty="0" err="1" smtClean="0"/>
              <a:t>templating</a:t>
            </a:r>
            <a:endParaRPr lang="en-US" sz="1600" dirty="0" smtClean="0"/>
          </a:p>
          <a:p>
            <a:pPr marL="400050" lvl="1" indent="0">
              <a:buNone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Incremental rendering</a:t>
            </a:r>
            <a:endParaRPr lang="en-US" sz="2000" dirty="0"/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D3</a:t>
            </a:r>
            <a:endParaRPr lang="en-US" sz="1600" dirty="0"/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MVVM component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MVC component</a:t>
            </a:r>
            <a:endParaRPr lang="en-US" sz="1600" dirty="0"/>
          </a:p>
          <a:p>
            <a:pPr marL="400050" lvl="1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4581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1. Visual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237927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</a:t>
            </a:r>
            <a:r>
              <a:rPr lang="en-US" sz="1200" b="1" dirty="0">
                <a:latin typeface="Consolas"/>
                <a:cs typeface="Consolas"/>
              </a:rPr>
              <a:t>unit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google.map.Maps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   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center : { </a:t>
            </a:r>
            <a:r>
              <a:rPr lang="en-US" sz="1200" dirty="0" err="1">
                <a:latin typeface="Consolas"/>
                <a:cs typeface="Consolas"/>
              </a:rPr>
              <a:t>lat</a:t>
            </a:r>
            <a:r>
              <a:rPr lang="en-US" sz="1200" dirty="0">
                <a:latin typeface="Consolas"/>
                <a:cs typeface="Consolas"/>
              </a:rPr>
              <a:t> : 0, </a:t>
            </a:r>
            <a:r>
              <a:rPr lang="en-US" sz="1200" dirty="0" err="1">
                <a:latin typeface="Consolas"/>
                <a:cs typeface="Consolas"/>
              </a:rPr>
              <a:t>lng</a:t>
            </a:r>
            <a:r>
              <a:rPr lang="en-US" sz="1200" dirty="0">
                <a:latin typeface="Consolas"/>
                <a:cs typeface="Consolas"/>
              </a:rPr>
              <a:t> : 0,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markers : [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</a:t>
            </a:r>
            <a:r>
              <a:rPr lang="en-US" sz="1200" b="1" dirty="0">
                <a:latin typeface="Consolas"/>
                <a:cs typeface="Consolas"/>
              </a:rPr>
              <a:t>for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>
                <a:latin typeface="Consolas"/>
                <a:cs typeface="Consolas"/>
              </a:rPr>
              <a:t>in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>
                <a:latin typeface="Consolas"/>
                <a:cs typeface="Consolas"/>
              </a:rPr>
              <a:t>select</a:t>
            </a:r>
            <a:r>
              <a:rPr lang="en-US" sz="1200" dirty="0">
                <a:latin typeface="Consolas"/>
                <a:cs typeface="Consolas"/>
              </a:rPr>
              <a:t> x, y </a:t>
            </a:r>
            <a:r>
              <a:rPr lang="en-US" sz="1200" b="1" dirty="0">
                <a:latin typeface="Consolas"/>
                <a:cs typeface="Consolas"/>
              </a:rPr>
              <a:t>from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db.locations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{ </a:t>
            </a:r>
            <a:r>
              <a:rPr lang="en-US" sz="1200" dirty="0" err="1">
                <a:latin typeface="Consolas"/>
                <a:cs typeface="Consolas"/>
              </a:rPr>
              <a:t>lat</a:t>
            </a:r>
            <a:r>
              <a:rPr lang="en-US" sz="1200" dirty="0">
                <a:latin typeface="Consolas"/>
                <a:cs typeface="Consolas"/>
              </a:rPr>
              <a:t> : &lt;%= </a:t>
            </a:r>
            <a:r>
              <a:rPr lang="en-US" sz="1200" dirty="0" err="1">
                <a:latin typeface="Consolas"/>
                <a:cs typeface="Consolas"/>
              </a:rPr>
              <a:t>i.x</a:t>
            </a:r>
            <a:r>
              <a:rPr lang="en-US" sz="1200" dirty="0">
                <a:latin typeface="Consolas"/>
                <a:cs typeface="Consolas"/>
              </a:rPr>
              <a:t> %&gt;, </a:t>
            </a:r>
            <a:r>
              <a:rPr lang="en-US" sz="1200" dirty="0" err="1">
                <a:latin typeface="Consolas"/>
                <a:cs typeface="Consolas"/>
              </a:rPr>
              <a:t>lng</a:t>
            </a:r>
            <a:r>
              <a:rPr lang="en-US" sz="1200" dirty="0">
                <a:latin typeface="Consolas"/>
                <a:cs typeface="Consolas"/>
              </a:rPr>
              <a:t> : &lt;%= </a:t>
            </a:r>
            <a:r>
              <a:rPr lang="en-US" sz="1200" dirty="0" err="1">
                <a:latin typeface="Consolas"/>
                <a:cs typeface="Consolas"/>
              </a:rPr>
              <a:t>i.y</a:t>
            </a:r>
            <a:r>
              <a:rPr lang="en-US" sz="1200" dirty="0">
                <a:latin typeface="Consolas"/>
                <a:cs typeface="Consolas"/>
              </a:rPr>
              <a:t> %&gt;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</a:t>
            </a:r>
            <a:r>
              <a:rPr lang="en-US" sz="1200" b="1" dirty="0">
                <a:latin typeface="Consolas"/>
                <a:cs typeface="Consolas"/>
              </a:rPr>
              <a:t>end for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]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</a:t>
            </a:r>
            <a:r>
              <a:rPr lang="en-US" sz="1200" b="1" dirty="0">
                <a:latin typeface="Consolas"/>
                <a:cs typeface="Consolas"/>
              </a:rPr>
              <a:t>end unit</a:t>
            </a:r>
            <a:r>
              <a:rPr lang="en-US" sz="1200" dirty="0">
                <a:latin typeface="Consolas"/>
                <a:cs typeface="Consolas"/>
              </a:rPr>
              <a:t> %&gt;</a:t>
            </a:r>
            <a:endParaRPr lang="en-US" sz="1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42264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2. JSON (with </a:t>
            </a:r>
            <a:r>
              <a:rPr lang="en-US" sz="2000" dirty="0" err="1" smtClean="0"/>
              <a:t>templating</a:t>
            </a:r>
            <a:r>
              <a:rPr lang="en-US" sz="2000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266649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&lt;% </a:t>
            </a:r>
            <a:r>
              <a:rPr lang="cs-CZ" sz="1200" b="1" dirty="0" err="1">
                <a:latin typeface="Consolas"/>
                <a:cs typeface="Consolas"/>
              </a:rPr>
              <a:t>json</a:t>
            </a:r>
            <a:r>
              <a:rPr lang="cs-CZ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&lt;% </a:t>
            </a:r>
            <a:r>
              <a:rPr lang="cs-CZ" sz="1200" b="1" dirty="0" err="1">
                <a:latin typeface="Consolas"/>
                <a:cs typeface="Consolas"/>
              </a:rPr>
              <a:t>render</a:t>
            </a: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b="1" dirty="0" err="1">
                <a:latin typeface="Consolas"/>
                <a:cs typeface="Consolas"/>
              </a:rPr>
              <a:t>always</a:t>
            </a: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b="1" dirty="0" err="1">
                <a:latin typeface="Consolas"/>
                <a:cs typeface="Consolas"/>
              </a:rPr>
              <a:t>using</a:t>
            </a: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dirty="0" err="1">
                <a:latin typeface="Consolas"/>
                <a:cs typeface="Consolas"/>
              </a:rPr>
              <a:t>renderModel</a:t>
            </a:r>
            <a:r>
              <a:rPr lang="cs-CZ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   center : { lat : 0, </a:t>
            </a:r>
            <a:r>
              <a:rPr lang="cs-CZ" sz="1200" dirty="0" err="1">
                <a:latin typeface="Consolas"/>
                <a:cs typeface="Consolas"/>
              </a:rPr>
              <a:t>lng</a:t>
            </a:r>
            <a:r>
              <a:rPr lang="cs-CZ" sz="1200" dirty="0">
                <a:latin typeface="Consolas"/>
                <a:cs typeface="Consolas"/>
              </a:rPr>
              <a:t> : 0, }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   </a:t>
            </a:r>
            <a:r>
              <a:rPr lang="cs-CZ" sz="1200" dirty="0" err="1">
                <a:latin typeface="Consolas"/>
                <a:cs typeface="Consolas"/>
              </a:rPr>
              <a:t>markers</a:t>
            </a:r>
            <a:r>
              <a:rPr lang="cs-CZ" sz="1200" dirty="0">
                <a:latin typeface="Consolas"/>
                <a:cs typeface="Consolas"/>
              </a:rPr>
              <a:t> : [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       &lt;% </a:t>
            </a:r>
            <a:r>
              <a:rPr lang="cs-CZ" sz="1200" b="1" dirty="0" err="1">
                <a:latin typeface="Consolas"/>
                <a:cs typeface="Consolas"/>
              </a:rPr>
              <a:t>for</a:t>
            </a:r>
            <a:r>
              <a:rPr lang="cs-CZ" sz="1200" dirty="0">
                <a:latin typeface="Consolas"/>
                <a:cs typeface="Consolas"/>
              </a:rPr>
              <a:t> i </a:t>
            </a:r>
            <a:r>
              <a:rPr lang="cs-CZ" sz="1200" b="1" dirty="0">
                <a:latin typeface="Consolas"/>
                <a:cs typeface="Consolas"/>
              </a:rPr>
              <a:t>in</a:t>
            </a: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b="1" dirty="0" err="1">
                <a:latin typeface="Consolas"/>
                <a:cs typeface="Consolas"/>
              </a:rPr>
              <a:t>select</a:t>
            </a: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dirty="0" err="1">
                <a:latin typeface="Consolas"/>
                <a:cs typeface="Consolas"/>
              </a:rPr>
              <a:t>x</a:t>
            </a:r>
            <a:r>
              <a:rPr lang="cs-CZ" sz="1200" dirty="0">
                <a:latin typeface="Consolas"/>
                <a:cs typeface="Consolas"/>
              </a:rPr>
              <a:t>, </a:t>
            </a:r>
            <a:r>
              <a:rPr lang="cs-CZ" sz="1200" dirty="0" err="1">
                <a:latin typeface="Consolas"/>
                <a:cs typeface="Consolas"/>
              </a:rPr>
              <a:t>y</a:t>
            </a: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b="1" dirty="0" err="1">
                <a:latin typeface="Consolas"/>
                <a:cs typeface="Consolas"/>
              </a:rPr>
              <a:t>from</a:t>
            </a: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dirty="0" err="1">
                <a:latin typeface="Consolas"/>
                <a:cs typeface="Consolas"/>
              </a:rPr>
              <a:t>db.locations</a:t>
            </a:r>
            <a:r>
              <a:rPr lang="cs-CZ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           { lat : &lt;%= </a:t>
            </a:r>
            <a:r>
              <a:rPr lang="cs-CZ" sz="1200" dirty="0" err="1">
                <a:latin typeface="Consolas"/>
                <a:cs typeface="Consolas"/>
              </a:rPr>
              <a:t>i.x</a:t>
            </a:r>
            <a:r>
              <a:rPr lang="cs-CZ" sz="1200" dirty="0">
                <a:latin typeface="Consolas"/>
                <a:cs typeface="Consolas"/>
              </a:rPr>
              <a:t> %&gt;, </a:t>
            </a:r>
            <a:r>
              <a:rPr lang="cs-CZ" sz="1200" dirty="0" err="1">
                <a:latin typeface="Consolas"/>
                <a:cs typeface="Consolas"/>
              </a:rPr>
              <a:t>lng</a:t>
            </a:r>
            <a:r>
              <a:rPr lang="cs-CZ" sz="1200" dirty="0">
                <a:latin typeface="Consolas"/>
                <a:cs typeface="Consolas"/>
              </a:rPr>
              <a:t> : &lt;%= </a:t>
            </a:r>
            <a:r>
              <a:rPr lang="cs-CZ" sz="1200" dirty="0" err="1">
                <a:latin typeface="Consolas"/>
                <a:cs typeface="Consolas"/>
              </a:rPr>
              <a:t>i.y</a:t>
            </a:r>
            <a:r>
              <a:rPr lang="cs-CZ" sz="1200" dirty="0">
                <a:latin typeface="Consolas"/>
                <a:cs typeface="Consolas"/>
              </a:rPr>
              <a:t> %&gt; }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       &lt;% end </a:t>
            </a:r>
            <a:r>
              <a:rPr lang="cs-CZ" sz="1200" dirty="0" err="1">
                <a:latin typeface="Consolas"/>
                <a:cs typeface="Consolas"/>
              </a:rPr>
              <a:t>for</a:t>
            </a:r>
            <a:r>
              <a:rPr lang="cs-CZ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   ]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&lt;% </a:t>
            </a:r>
            <a:r>
              <a:rPr lang="cs-CZ" sz="1200" b="1" dirty="0">
                <a:latin typeface="Consolas"/>
                <a:cs typeface="Consolas"/>
              </a:rPr>
              <a:t>end </a:t>
            </a:r>
            <a:r>
              <a:rPr lang="cs-CZ" sz="1200" b="1" dirty="0" err="1">
                <a:latin typeface="Consolas"/>
                <a:cs typeface="Consolas"/>
              </a:rPr>
              <a:t>json</a:t>
            </a:r>
            <a:r>
              <a:rPr lang="cs-CZ" sz="1200" dirty="0">
                <a:latin typeface="Consolas"/>
                <a:cs typeface="Consolas"/>
              </a:rPr>
              <a:t> %&gt;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0484" y="3687097"/>
            <a:ext cx="8569598" cy="8101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latin typeface="Consolas"/>
                <a:cs typeface="Consolas"/>
              </a:rPr>
              <a:t>function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renderModel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new_value</a:t>
            </a:r>
            <a:r>
              <a:rPr lang="en-US" sz="12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...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  <a:endParaRPr lang="en-US" sz="1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8966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2. JSON (without </a:t>
            </a:r>
            <a:r>
              <a:rPr lang="en-US" sz="2000" dirty="0" err="1" smtClean="0"/>
              <a:t>templating</a:t>
            </a:r>
            <a:r>
              <a:rPr lang="en-US" sz="2000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219863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</a:t>
            </a:r>
            <a:r>
              <a:rPr lang="en-US" sz="1200" b="1" dirty="0" err="1">
                <a:latin typeface="Consolas"/>
                <a:cs typeface="Consolas"/>
              </a:rPr>
              <a:t>json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</a:t>
            </a:r>
            <a:r>
              <a:rPr lang="en-US" sz="1200" b="1" dirty="0">
                <a:latin typeface="Consolas"/>
                <a:cs typeface="Consolas"/>
              </a:rPr>
              <a:t>render always using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renderModel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&lt;%=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cast(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(</a:t>
            </a:r>
            <a:r>
              <a:rPr lang="en-US" sz="1200" b="1" dirty="0">
                <a:latin typeface="Consolas"/>
                <a:cs typeface="Consolas"/>
              </a:rPr>
              <a:t>select</a:t>
            </a:r>
            <a:r>
              <a:rPr lang="en-US" sz="1200" dirty="0">
                <a:latin typeface="Consolas"/>
                <a:cs typeface="Consolas"/>
              </a:rPr>
              <a:t> * </a:t>
            </a:r>
            <a:r>
              <a:rPr lang="en-US" sz="1200" b="1" dirty="0">
                <a:latin typeface="Consolas"/>
                <a:cs typeface="Consolas"/>
              </a:rPr>
              <a:t>from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db.map_models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>
                <a:latin typeface="Consolas"/>
                <a:cs typeface="Consolas"/>
              </a:rPr>
              <a:t>where</a:t>
            </a:r>
            <a:r>
              <a:rPr lang="en-US" sz="1200" dirty="0">
                <a:latin typeface="Consolas"/>
                <a:cs typeface="Consolas"/>
              </a:rPr>
              <a:t> id = 1)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as tuple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</a:t>
            </a:r>
            <a:r>
              <a:rPr lang="en-US" sz="1200" b="1" dirty="0">
                <a:latin typeface="Consolas"/>
                <a:cs typeface="Consolas"/>
              </a:rPr>
              <a:t>end </a:t>
            </a:r>
            <a:r>
              <a:rPr lang="en-US" sz="1200" b="1" dirty="0" err="1">
                <a:latin typeface="Consolas"/>
                <a:cs typeface="Consolas"/>
              </a:rPr>
              <a:t>json</a:t>
            </a:r>
            <a:r>
              <a:rPr lang="en-US" sz="1200" dirty="0">
                <a:latin typeface="Consolas"/>
                <a:cs typeface="Consolas"/>
              </a:rPr>
              <a:t> %&gt;</a:t>
            </a:r>
            <a:endParaRPr lang="en-US" sz="1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6305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3. Incremental rendering (D3)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3"/>
            <a:ext cx="8569598" cy="260920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&lt;% </a:t>
            </a:r>
            <a:r>
              <a:rPr lang="cs-CZ" sz="1200" b="1" dirty="0" err="1">
                <a:latin typeface="Consolas"/>
                <a:cs typeface="Consolas"/>
              </a:rPr>
              <a:t>json</a:t>
            </a:r>
            <a:r>
              <a:rPr lang="cs-CZ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&lt;% </a:t>
            </a:r>
            <a:r>
              <a:rPr lang="cs-CZ" sz="1200" b="1" dirty="0" err="1">
                <a:latin typeface="Consolas"/>
                <a:cs typeface="Consolas"/>
              </a:rPr>
              <a:t>render</a:t>
            </a:r>
            <a:r>
              <a:rPr lang="cs-CZ" sz="1200" b="1" dirty="0">
                <a:latin typeface="Consolas"/>
                <a:cs typeface="Consolas"/>
              </a:rPr>
              <a:t> update </a:t>
            </a:r>
            <a:r>
              <a:rPr lang="cs-CZ" sz="1200" b="1" dirty="0" err="1">
                <a:latin typeface="Consolas"/>
                <a:cs typeface="Consolas"/>
              </a:rPr>
              <a:t>using</a:t>
            </a:r>
            <a:r>
              <a:rPr lang="cs-CZ" sz="1200" dirty="0">
                <a:latin typeface="Consolas"/>
                <a:cs typeface="Consolas"/>
              </a:rPr>
              <a:t> updateD3 %&gt;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   center : { lat : 0, </a:t>
            </a:r>
            <a:r>
              <a:rPr lang="cs-CZ" sz="1200" dirty="0" err="1">
                <a:latin typeface="Consolas"/>
                <a:cs typeface="Consolas"/>
              </a:rPr>
              <a:t>lng</a:t>
            </a:r>
            <a:r>
              <a:rPr lang="cs-CZ" sz="1200" dirty="0">
                <a:latin typeface="Consolas"/>
                <a:cs typeface="Consolas"/>
              </a:rPr>
              <a:t> : 0, }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   </a:t>
            </a:r>
            <a:r>
              <a:rPr lang="cs-CZ" sz="1200" dirty="0" err="1">
                <a:latin typeface="Consolas"/>
                <a:cs typeface="Consolas"/>
              </a:rPr>
              <a:t>markers</a:t>
            </a:r>
            <a:r>
              <a:rPr lang="cs-CZ" sz="1200" dirty="0">
                <a:latin typeface="Consolas"/>
                <a:cs typeface="Consolas"/>
              </a:rPr>
              <a:t> : [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       &lt;% </a:t>
            </a:r>
            <a:r>
              <a:rPr lang="cs-CZ" sz="1200" b="1" dirty="0" err="1">
                <a:latin typeface="Consolas"/>
                <a:cs typeface="Consolas"/>
              </a:rPr>
              <a:t>for</a:t>
            </a:r>
            <a:r>
              <a:rPr lang="cs-CZ" sz="1200" dirty="0">
                <a:latin typeface="Consolas"/>
                <a:cs typeface="Consolas"/>
              </a:rPr>
              <a:t> i </a:t>
            </a:r>
            <a:r>
              <a:rPr lang="cs-CZ" sz="1200" b="1" dirty="0">
                <a:latin typeface="Consolas"/>
                <a:cs typeface="Consolas"/>
              </a:rPr>
              <a:t>in</a:t>
            </a: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b="1" dirty="0" err="1">
                <a:latin typeface="Consolas"/>
                <a:cs typeface="Consolas"/>
              </a:rPr>
              <a:t>select</a:t>
            </a: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dirty="0" err="1">
                <a:latin typeface="Consolas"/>
                <a:cs typeface="Consolas"/>
              </a:rPr>
              <a:t>x</a:t>
            </a:r>
            <a:r>
              <a:rPr lang="cs-CZ" sz="1200" dirty="0">
                <a:latin typeface="Consolas"/>
                <a:cs typeface="Consolas"/>
              </a:rPr>
              <a:t>, </a:t>
            </a:r>
            <a:r>
              <a:rPr lang="cs-CZ" sz="1200" dirty="0" err="1">
                <a:latin typeface="Consolas"/>
                <a:cs typeface="Consolas"/>
              </a:rPr>
              <a:t>y</a:t>
            </a: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b="1" dirty="0" err="1">
                <a:latin typeface="Consolas"/>
                <a:cs typeface="Consolas"/>
              </a:rPr>
              <a:t>from</a:t>
            </a: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dirty="0" err="1">
                <a:latin typeface="Consolas"/>
                <a:cs typeface="Consolas"/>
              </a:rPr>
              <a:t>db.locations</a:t>
            </a:r>
            <a:r>
              <a:rPr lang="cs-CZ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           { lat : &lt;%= </a:t>
            </a:r>
            <a:r>
              <a:rPr lang="cs-CZ" sz="1200" dirty="0" err="1">
                <a:latin typeface="Consolas"/>
                <a:cs typeface="Consolas"/>
              </a:rPr>
              <a:t>i.x</a:t>
            </a:r>
            <a:r>
              <a:rPr lang="cs-CZ" sz="1200" dirty="0">
                <a:latin typeface="Consolas"/>
                <a:cs typeface="Consolas"/>
              </a:rPr>
              <a:t> %&gt;, </a:t>
            </a:r>
            <a:r>
              <a:rPr lang="cs-CZ" sz="1200" dirty="0" err="1">
                <a:latin typeface="Consolas"/>
                <a:cs typeface="Consolas"/>
              </a:rPr>
              <a:t>lng</a:t>
            </a:r>
            <a:r>
              <a:rPr lang="cs-CZ" sz="1200" dirty="0">
                <a:latin typeface="Consolas"/>
                <a:cs typeface="Consolas"/>
              </a:rPr>
              <a:t> : &lt;%= </a:t>
            </a:r>
            <a:r>
              <a:rPr lang="cs-CZ" sz="1200" dirty="0" err="1">
                <a:latin typeface="Consolas"/>
                <a:cs typeface="Consolas"/>
              </a:rPr>
              <a:t>i.y</a:t>
            </a:r>
            <a:r>
              <a:rPr lang="cs-CZ" sz="1200" dirty="0">
                <a:latin typeface="Consolas"/>
                <a:cs typeface="Consolas"/>
              </a:rPr>
              <a:t> %&gt; }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       &lt;% </a:t>
            </a:r>
            <a:r>
              <a:rPr lang="cs-CZ" sz="1200" b="1" dirty="0">
                <a:latin typeface="Consolas"/>
                <a:cs typeface="Consolas"/>
              </a:rPr>
              <a:t>end </a:t>
            </a:r>
            <a:r>
              <a:rPr lang="cs-CZ" sz="1200" b="1" dirty="0" err="1">
                <a:latin typeface="Consolas"/>
                <a:cs typeface="Consolas"/>
              </a:rPr>
              <a:t>for</a:t>
            </a:r>
            <a:r>
              <a:rPr lang="cs-CZ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   ]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&lt;% </a:t>
            </a:r>
            <a:r>
              <a:rPr lang="cs-CZ" sz="1200" b="1" dirty="0">
                <a:latin typeface="Consolas"/>
                <a:cs typeface="Consolas"/>
              </a:rPr>
              <a:t>end </a:t>
            </a:r>
            <a:r>
              <a:rPr lang="cs-CZ" sz="1200" b="1" dirty="0" err="1">
                <a:latin typeface="Consolas"/>
                <a:cs typeface="Consolas"/>
              </a:rPr>
              <a:t>json</a:t>
            </a:r>
            <a:r>
              <a:rPr lang="cs-CZ" sz="1200" dirty="0">
                <a:latin typeface="Consolas"/>
                <a:cs typeface="Consolas"/>
              </a:rPr>
              <a:t> %&gt;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484" y="3687097"/>
            <a:ext cx="8569598" cy="26147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latin typeface="Consolas"/>
                <a:cs typeface="Consolas"/>
              </a:rPr>
              <a:t>function</a:t>
            </a:r>
            <a:r>
              <a:rPr lang="en-US" sz="1200" dirty="0">
                <a:latin typeface="Consolas"/>
                <a:cs typeface="Consolas"/>
              </a:rPr>
              <a:t> updateD3(</a:t>
            </a:r>
            <a:r>
              <a:rPr lang="en-US" sz="1200" dirty="0" err="1">
                <a:latin typeface="Consolas"/>
                <a:cs typeface="Consolas"/>
              </a:rPr>
              <a:t>new_value</a:t>
            </a:r>
            <a:r>
              <a:rPr lang="en-US" sz="12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Remove all child DOM elements and event handlers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$('</a:t>
            </a:r>
            <a:r>
              <a:rPr lang="en-US" sz="1200" dirty="0" err="1">
                <a:latin typeface="Consolas"/>
                <a:cs typeface="Consolas"/>
              </a:rPr>
              <a:t>div.container</a:t>
            </a:r>
            <a:r>
              <a:rPr lang="en-US" sz="1200" dirty="0">
                <a:latin typeface="Consolas"/>
                <a:cs typeface="Consolas"/>
              </a:rPr>
              <a:t>').empty();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Create new DOM element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var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graph_div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createGraphDiv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Insert new DOM element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$('</a:t>
            </a:r>
            <a:r>
              <a:rPr lang="en-US" sz="1200" dirty="0" err="1">
                <a:latin typeface="Consolas"/>
                <a:cs typeface="Consolas"/>
              </a:rPr>
              <a:t>div.container</a:t>
            </a:r>
            <a:r>
              <a:rPr lang="en-US" sz="1200" dirty="0">
                <a:latin typeface="Consolas"/>
                <a:cs typeface="Consolas"/>
              </a:rPr>
              <a:t>').append(</a:t>
            </a:r>
            <a:r>
              <a:rPr lang="en-US" sz="1200" dirty="0" err="1">
                <a:latin typeface="Consolas"/>
                <a:cs typeface="Consolas"/>
              </a:rPr>
              <a:t>graph_div</a:t>
            </a:r>
            <a:r>
              <a:rPr lang="en-US" sz="12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  <a:endParaRPr lang="en-US" sz="1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07110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3. Incremental rendering </a:t>
            </a:r>
            <a:r>
              <a:rPr lang="en-US" sz="2000" dirty="0" smtClean="0"/>
              <a:t>(MVVM component)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484" y="675933"/>
            <a:ext cx="8569598" cy="58263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latin typeface="Consolas"/>
                <a:cs typeface="Consolas"/>
              </a:rPr>
              <a:t>function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updateComponent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new_value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dirty="0" err="1">
                <a:latin typeface="Consolas"/>
                <a:cs typeface="Consolas"/>
              </a:rPr>
              <a:t>old_value</a:t>
            </a:r>
            <a:r>
              <a:rPr lang="en-US" sz="1200" dirty="0">
                <a:latin typeface="Consolas"/>
                <a:cs typeface="Consolas"/>
              </a:rPr>
              <a:t>, id) {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dirty="0" err="1">
                <a:latin typeface="Consolas"/>
                <a:cs typeface="Consolas"/>
              </a:rPr>
              <a:t>var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bar_chart</a:t>
            </a:r>
            <a:r>
              <a:rPr lang="en-US" sz="1200" dirty="0">
                <a:latin typeface="Consolas"/>
                <a:cs typeface="Consolas"/>
              </a:rPr>
              <a:t> = null;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dirty="0">
                <a:latin typeface="Consolas"/>
                <a:cs typeface="Consolas"/>
              </a:rPr>
              <a:t>if</a:t>
            </a:r>
            <a:r>
              <a:rPr lang="en-US" sz="1200" dirty="0">
                <a:latin typeface="Consolas"/>
                <a:cs typeface="Consolas"/>
              </a:rPr>
              <a:t> (</a:t>
            </a:r>
            <a:r>
              <a:rPr lang="en-US" sz="1200" dirty="0" err="1">
                <a:latin typeface="Consolas"/>
                <a:cs typeface="Consolas"/>
              </a:rPr>
              <a:t>old_value</a:t>
            </a:r>
            <a:r>
              <a:rPr lang="en-US" sz="1200" dirty="0">
                <a:latin typeface="Consolas"/>
                <a:cs typeface="Consolas"/>
              </a:rPr>
              <a:t> === null) {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b="1" i="1" dirty="0">
                <a:latin typeface="Consolas"/>
                <a:cs typeface="Consolas"/>
              </a:rPr>
              <a:t>// Create a new bar chart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bar_chart</a:t>
            </a:r>
            <a:r>
              <a:rPr lang="en-US" sz="1200" dirty="0">
                <a:latin typeface="Consolas"/>
                <a:cs typeface="Consolas"/>
              </a:rPr>
              <a:t> = new </a:t>
            </a:r>
            <a:r>
              <a:rPr lang="en-US" sz="1200" dirty="0" err="1">
                <a:latin typeface="Consolas"/>
                <a:cs typeface="Consolas"/>
              </a:rPr>
              <a:t>google.visualization.BarChart</a:t>
            </a:r>
            <a:r>
              <a:rPr lang="en-US" sz="1200" dirty="0">
                <a:latin typeface="Consolas"/>
                <a:cs typeface="Consolas"/>
              </a:rPr>
              <a:t>(...);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b="1" i="1" dirty="0">
                <a:latin typeface="Consolas"/>
                <a:cs typeface="Consolas"/>
              </a:rPr>
              <a:t>// Store a reference to the bar chart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id.setObject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bar_chart</a:t>
            </a:r>
            <a:r>
              <a:rPr lang="en-US" sz="12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dirty="0">
                <a:latin typeface="Consolas"/>
                <a:cs typeface="Consolas"/>
              </a:rPr>
              <a:t>else if</a:t>
            </a:r>
            <a:r>
              <a:rPr lang="en-US" sz="1200" dirty="0">
                <a:latin typeface="Consolas"/>
                <a:cs typeface="Consolas"/>
              </a:rPr>
              <a:t> (</a:t>
            </a:r>
            <a:r>
              <a:rPr lang="en-US" sz="1200" dirty="0" err="1">
                <a:latin typeface="Consolas"/>
                <a:cs typeface="Consolas"/>
              </a:rPr>
              <a:t>new_value</a:t>
            </a:r>
            <a:r>
              <a:rPr lang="en-US" sz="1200" dirty="0">
                <a:latin typeface="Consolas"/>
                <a:cs typeface="Consolas"/>
              </a:rPr>
              <a:t> === null) {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b="1" i="1" dirty="0">
                <a:latin typeface="Consolas"/>
                <a:cs typeface="Consolas"/>
              </a:rPr>
              <a:t>// Clean up resources used by bar chart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bar_chart.destroy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id.setObject</a:t>
            </a:r>
            <a:r>
              <a:rPr lang="en-US" sz="1200" dirty="0">
                <a:latin typeface="Consolas"/>
                <a:cs typeface="Consolas"/>
              </a:rPr>
              <a:t>(null);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dirty="0">
                <a:latin typeface="Consolas"/>
                <a:cs typeface="Consolas"/>
              </a:rPr>
              <a:t>else</a:t>
            </a:r>
            <a:r>
              <a:rPr lang="en-US" sz="12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b="1" i="1" dirty="0">
                <a:latin typeface="Consolas"/>
                <a:cs typeface="Consolas"/>
              </a:rPr>
              <a:t>// Retrieve reference to bar chart object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bar_chart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id.getObject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 smtClean="0">
                <a:latin typeface="Consolas"/>
                <a:cs typeface="Consolas"/>
              </a:rPr>
              <a:t>bar+chart.draw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 err="1" smtClean="0">
                <a:latin typeface="Consolas"/>
                <a:cs typeface="Consolas"/>
              </a:rPr>
              <a:t>new_value</a:t>
            </a:r>
            <a:r>
              <a:rPr lang="en-US" sz="1200" dirty="0" smtClean="0">
                <a:latin typeface="Consolas"/>
                <a:cs typeface="Consolas"/>
              </a:rPr>
              <a:t>);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  <a:endParaRPr lang="en-US" sz="1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97639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3. Incremental rendering </a:t>
            </a:r>
            <a:r>
              <a:rPr lang="en-US" sz="2000" dirty="0" smtClean="0"/>
              <a:t>(MVC component)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484" y="675933"/>
            <a:ext cx="8569598" cy="387856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</a:t>
            </a:r>
            <a:r>
              <a:rPr lang="en-US" sz="1200" b="1" dirty="0" err="1">
                <a:latin typeface="Consolas"/>
                <a:cs typeface="Consolas"/>
              </a:rPr>
              <a:t>json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</a:t>
            </a:r>
            <a:r>
              <a:rPr lang="en-US" sz="1200" b="1" dirty="0">
                <a:latin typeface="Consolas"/>
                <a:cs typeface="Consolas"/>
              </a:rPr>
              <a:t>render update using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updateMap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center : { </a:t>
            </a:r>
            <a:r>
              <a:rPr lang="en-US" sz="1200" dirty="0" err="1">
                <a:latin typeface="Consolas"/>
                <a:cs typeface="Consolas"/>
              </a:rPr>
              <a:t>lat</a:t>
            </a:r>
            <a:r>
              <a:rPr lang="en-US" sz="1200" dirty="0">
                <a:latin typeface="Consolas"/>
                <a:cs typeface="Consolas"/>
              </a:rPr>
              <a:t> : 0, </a:t>
            </a:r>
            <a:r>
              <a:rPr lang="en-US" sz="1200" dirty="0" err="1">
                <a:latin typeface="Consolas"/>
                <a:cs typeface="Consolas"/>
              </a:rPr>
              <a:t>lng</a:t>
            </a:r>
            <a:r>
              <a:rPr lang="en-US" sz="1200" dirty="0">
                <a:latin typeface="Consolas"/>
                <a:cs typeface="Consolas"/>
              </a:rPr>
              <a:t> : 0,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markers :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[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</a:t>
            </a:r>
            <a:r>
              <a:rPr lang="en-US" sz="1200" b="1" dirty="0">
                <a:latin typeface="Consolas"/>
                <a:cs typeface="Consolas"/>
              </a:rPr>
              <a:t>for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>
                <a:latin typeface="Consolas"/>
                <a:cs typeface="Consolas"/>
              </a:rPr>
              <a:t>in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>
                <a:latin typeface="Consolas"/>
                <a:cs typeface="Consolas"/>
              </a:rPr>
              <a:t>select</a:t>
            </a:r>
            <a:r>
              <a:rPr lang="en-US" sz="1200" dirty="0">
                <a:latin typeface="Consolas"/>
                <a:cs typeface="Consolas"/>
              </a:rPr>
              <a:t> x, y </a:t>
            </a:r>
            <a:r>
              <a:rPr lang="en-US" sz="1200" b="1" dirty="0">
                <a:latin typeface="Consolas"/>
                <a:cs typeface="Consolas"/>
              </a:rPr>
              <a:t>from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 smtClean="0">
                <a:latin typeface="Consolas"/>
                <a:cs typeface="Consolas"/>
              </a:rPr>
              <a:t>db.locations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&lt;% </a:t>
            </a:r>
            <a:r>
              <a:rPr lang="en-US" sz="1200" b="1" dirty="0">
                <a:latin typeface="Consolas"/>
                <a:cs typeface="Consolas"/>
              </a:rPr>
              <a:t>render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</a:t>
            </a:r>
            <a:r>
              <a:rPr lang="en-US" sz="1200" b="1" dirty="0">
                <a:latin typeface="Consolas"/>
                <a:cs typeface="Consolas"/>
              </a:rPr>
              <a:t>insert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>
                <a:latin typeface="Consolas"/>
                <a:cs typeface="Consolas"/>
              </a:rPr>
              <a:t>using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insertMarker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</a:t>
            </a:r>
            <a:r>
              <a:rPr lang="en-US" sz="1200" b="1" dirty="0">
                <a:latin typeface="Consolas"/>
                <a:cs typeface="Consolas"/>
              </a:rPr>
              <a:t>update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>
                <a:latin typeface="Consolas"/>
                <a:cs typeface="Consolas"/>
              </a:rPr>
              <a:t>using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updateMarker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</a:t>
            </a:r>
            <a:r>
              <a:rPr lang="en-US" sz="1200" b="1" dirty="0">
                <a:latin typeface="Consolas"/>
                <a:cs typeface="Consolas"/>
              </a:rPr>
              <a:t>delete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>
                <a:latin typeface="Consolas"/>
                <a:cs typeface="Consolas"/>
              </a:rPr>
              <a:t>using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deleteMarker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{ </a:t>
            </a:r>
            <a:r>
              <a:rPr lang="en-US" sz="1200" dirty="0" err="1">
                <a:latin typeface="Consolas"/>
                <a:cs typeface="Consolas"/>
              </a:rPr>
              <a:t>lat</a:t>
            </a:r>
            <a:r>
              <a:rPr lang="en-US" sz="1200" dirty="0">
                <a:latin typeface="Consolas"/>
                <a:cs typeface="Consolas"/>
              </a:rPr>
              <a:t> : &lt;%= </a:t>
            </a:r>
            <a:r>
              <a:rPr lang="en-US" sz="1200" dirty="0" err="1">
                <a:latin typeface="Consolas"/>
                <a:cs typeface="Consolas"/>
              </a:rPr>
              <a:t>i.x</a:t>
            </a:r>
            <a:r>
              <a:rPr lang="en-US" sz="1200" dirty="0">
                <a:latin typeface="Consolas"/>
                <a:cs typeface="Consolas"/>
              </a:rPr>
              <a:t> %&gt;, </a:t>
            </a:r>
            <a:r>
              <a:rPr lang="en-US" sz="1200" dirty="0" err="1">
                <a:latin typeface="Consolas"/>
                <a:cs typeface="Consolas"/>
              </a:rPr>
              <a:t>lng</a:t>
            </a:r>
            <a:r>
              <a:rPr lang="en-US" sz="1200" dirty="0">
                <a:latin typeface="Consolas"/>
                <a:cs typeface="Consolas"/>
              </a:rPr>
              <a:t> : &lt;%= </a:t>
            </a:r>
            <a:r>
              <a:rPr lang="en-US" sz="1200" dirty="0" err="1">
                <a:latin typeface="Consolas"/>
                <a:cs typeface="Consolas"/>
              </a:rPr>
              <a:t>i.y</a:t>
            </a:r>
            <a:r>
              <a:rPr lang="en-US" sz="1200" dirty="0">
                <a:latin typeface="Consolas"/>
                <a:cs typeface="Consolas"/>
              </a:rPr>
              <a:t> %&gt;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</a:t>
            </a:r>
            <a:r>
              <a:rPr lang="en-US" sz="1200" b="1" dirty="0">
                <a:latin typeface="Consolas"/>
                <a:cs typeface="Consolas"/>
              </a:rPr>
              <a:t>end for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]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</a:t>
            </a:r>
            <a:r>
              <a:rPr lang="en-US" sz="1200" b="1" dirty="0">
                <a:latin typeface="Consolas"/>
                <a:cs typeface="Consolas"/>
              </a:rPr>
              <a:t>end </a:t>
            </a:r>
            <a:r>
              <a:rPr lang="en-US" sz="1200" b="1" dirty="0" err="1">
                <a:latin typeface="Consolas"/>
                <a:cs typeface="Consolas"/>
              </a:rPr>
              <a:t>json</a:t>
            </a:r>
            <a:r>
              <a:rPr lang="en-US" sz="1200" dirty="0">
                <a:latin typeface="Consolas"/>
                <a:cs typeface="Consolas"/>
              </a:rPr>
              <a:t> %&gt;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0484" y="4860038"/>
            <a:ext cx="8569598" cy="10693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latin typeface="Consolas"/>
                <a:cs typeface="Consolas"/>
              </a:rPr>
              <a:t>function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updateMap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new_value</a:t>
            </a:r>
            <a:r>
              <a:rPr lang="en-US" sz="1200" dirty="0">
                <a:latin typeface="Consolas"/>
                <a:cs typeface="Consolas"/>
              </a:rPr>
              <a:t>) { ... }</a:t>
            </a:r>
          </a:p>
          <a:p>
            <a:pPr marL="0" indent="0">
              <a:buNone/>
            </a:pPr>
            <a:r>
              <a:rPr lang="en-US" sz="1200" b="1" dirty="0">
                <a:latin typeface="Consolas"/>
                <a:cs typeface="Consolas"/>
              </a:rPr>
              <a:t>function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insertMarker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new_value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dirty="0" err="1">
                <a:latin typeface="Consolas"/>
                <a:cs typeface="Consolas"/>
              </a:rPr>
              <a:t>old_value</a:t>
            </a:r>
            <a:r>
              <a:rPr lang="en-US" sz="1200" dirty="0">
                <a:latin typeface="Consolas"/>
                <a:cs typeface="Consolas"/>
              </a:rPr>
              <a:t>, id) { ... }</a:t>
            </a:r>
          </a:p>
          <a:p>
            <a:pPr marL="0" indent="0">
              <a:buNone/>
            </a:pPr>
            <a:r>
              <a:rPr lang="en-US" sz="1200" b="1" dirty="0">
                <a:latin typeface="Consolas"/>
                <a:cs typeface="Consolas"/>
              </a:rPr>
              <a:t>function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updateMarker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new_value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dirty="0" err="1">
                <a:latin typeface="Consolas"/>
                <a:cs typeface="Consolas"/>
              </a:rPr>
              <a:t>old_value</a:t>
            </a:r>
            <a:r>
              <a:rPr lang="en-US" sz="1200" dirty="0">
                <a:latin typeface="Consolas"/>
                <a:cs typeface="Consolas"/>
              </a:rPr>
              <a:t>, id) { ... }</a:t>
            </a:r>
          </a:p>
          <a:p>
            <a:pPr marL="0" indent="0">
              <a:buNone/>
            </a:pPr>
            <a:r>
              <a:rPr lang="en-US" sz="1200" b="1" dirty="0">
                <a:latin typeface="Consolas"/>
                <a:cs typeface="Consolas"/>
              </a:rPr>
              <a:t>function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deleteMarker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new_value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dirty="0" err="1">
                <a:latin typeface="Consolas"/>
                <a:cs typeface="Consolas"/>
              </a:rPr>
              <a:t>old_value</a:t>
            </a:r>
            <a:r>
              <a:rPr lang="en-US" sz="1200" dirty="0">
                <a:latin typeface="Consolas"/>
                <a:cs typeface="Consolas"/>
              </a:rPr>
              <a:t>, id) { ... }</a:t>
            </a:r>
            <a:endParaRPr lang="en-US" sz="1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1316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9641</TotalTime>
  <Words>897</Words>
  <Application>Microsoft Macintosh PowerPoint</Application>
  <PresentationFormat>On-screen Show (4:3)</PresentationFormat>
  <Paragraphs>204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Use Cases for Custom Renderers and Collectors</vt:lpstr>
      <vt:lpstr>Goals</vt:lpstr>
      <vt:lpstr>Examples</vt:lpstr>
      <vt:lpstr>1. Visual unit</vt:lpstr>
      <vt:lpstr>2. JSON (with templating)</vt:lpstr>
      <vt:lpstr>2. JSON (without templating)</vt:lpstr>
      <vt:lpstr>3. Incremental rendering (D3)</vt:lpstr>
      <vt:lpstr>3. Incremental rendering (MVVM component)</vt:lpstr>
      <vt:lpstr>3. Incremental rendering (MVC component)</vt:lpstr>
      <vt:lpstr>Open Issues</vt:lpstr>
      <vt:lpstr>SQL++ Data Model</vt:lpstr>
      <vt:lpstr>SQL++ Data Model</vt:lpstr>
      <vt:lpstr>Diff Translator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BioHeatMap:  Large scale Application Built in FORWARD</dc:title>
  <dc:creator>Kian Win Ong</dc:creator>
  <cp:lastModifiedBy>Kian Win Ong</cp:lastModifiedBy>
  <cp:revision>228</cp:revision>
  <dcterms:created xsi:type="dcterms:W3CDTF">2011-10-26T17:05:44Z</dcterms:created>
  <dcterms:modified xsi:type="dcterms:W3CDTF">2013-09-25T23:35:20Z</dcterms:modified>
</cp:coreProperties>
</file>