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1D45-89C9-4A52-9DFA-B96568F6C971}" type="datetimeFigureOut">
              <a:rPr lang="fr-FR" smtClean="0"/>
              <a:t>20/12/2013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A376C-CDAC-445C-AB10-601B850B06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39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A376C-CDAC-445C-AB10-601B850B06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5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B3C-1431-419B-BFC1-2CBCB59C0C9A}" type="datetime1">
              <a:rPr lang="fr-FR" smtClean="0"/>
              <a:t>20/12/2013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186-973D-4387-BFA9-113948FE41A1}" type="datetime1">
              <a:rPr lang="fr-FR" smtClean="0"/>
              <a:t>20/12/2013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2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7D07-C49B-4796-BC2E-C6CBA568AE56}" type="datetime1">
              <a:rPr lang="fr-FR" smtClean="0"/>
              <a:t>20/12/2013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62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2472-6048-4660-9D36-7B2D0979C35F}" type="datetime1">
              <a:rPr lang="fr-FR" smtClean="0"/>
              <a:t>20/12/2013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60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3DCC-879A-491E-BB15-3F77921C279F}" type="datetime1">
              <a:rPr lang="fr-FR" smtClean="0"/>
              <a:t>20/12/2013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26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3E18-D31C-48FC-903E-9BF9915F112C}" type="datetime1">
              <a:rPr lang="fr-FR" smtClean="0"/>
              <a:t>20/12/2013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7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7E91-3657-47C8-814B-EB0B29818832}" type="datetime1">
              <a:rPr lang="fr-FR" smtClean="0"/>
              <a:t>20/12/2013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2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CB1F-8468-4945-BF23-C2C0293D84C6}" type="datetime1">
              <a:rPr lang="fr-FR" smtClean="0"/>
              <a:t>20/12/2013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4CD9-A25A-4F5D-A8DE-5651082FE8C8}" type="datetime1">
              <a:rPr lang="fr-FR" smtClean="0"/>
              <a:t>20/12/2013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0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EFA1-F8C0-43EA-BB89-97CA997EF9BB}" type="datetime1">
              <a:rPr lang="fr-FR" smtClean="0"/>
              <a:t>20/12/2013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ADCD-D835-4B61-AF33-F4BDD19F8DC6}" type="datetime1">
              <a:rPr lang="fr-FR" smtClean="0"/>
              <a:t>20/12/2013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7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56E0-565B-4954-B13A-A82997FD634F}" type="datetime1">
              <a:rPr lang="fr-FR" smtClean="0"/>
              <a:t>20/12/2013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4F5C-1E1D-4441-B584-6E43B02700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4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Milestone</a:t>
            </a:r>
            <a:r>
              <a:rPr lang="fr-FR" dirty="0" smtClean="0"/>
              <a:t> 1: JSON </a:t>
            </a:r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SELECT </a:t>
            </a:r>
            <a:r>
              <a:rPr lang="en-US" dirty="0">
                <a:solidFill>
                  <a:srgbClr val="FF0000"/>
                </a:solidFill>
              </a:rPr>
              <a:t>opt: </a:t>
            </a:r>
            <a:r>
              <a:rPr lang="en-US" dirty="0" err="1" smtClean="0">
                <a:solidFill>
                  <a:srgbClr val="FF0000"/>
                </a:solidFill>
              </a:rPr>
              <a:t>i.a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{{ {a:1}, {a:2} }} </a:t>
            </a:r>
            <a:r>
              <a:rPr lang="en-US" dirty="0" smtClean="0"/>
              <a:t>AS </a:t>
            </a:r>
            <a:r>
              <a:rPr lang="en-US" dirty="0" err="1" smtClean="0"/>
              <a:t>i</a:t>
            </a:r>
            <a:endParaRPr lang="en-US" dirty="0"/>
          </a:p>
          <a:p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BAG(</a:t>
            </a:r>
            <a:r>
              <a:rPr lang="fr-FR" dirty="0" smtClean="0"/>
              <a:t>TUPLE(1 AS a), TUPLE(2 AS a)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5608648" y="988828"/>
            <a:ext cx="0" cy="56147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31566" y="1109351"/>
            <a:ext cx="3377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SELECT </a:t>
            </a:r>
            <a:r>
              <a:rPr lang="fr-FR" sz="1400" dirty="0" err="1"/>
              <a:t>y.a</a:t>
            </a:r>
            <a:r>
              <a:rPr lang="fr-FR" sz="1400" dirty="0"/>
              <a:t> AS j FROM input AS y ORDER BY j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53783" y="1069675"/>
            <a:ext cx="433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j FROM input AS y ORDER BY </a:t>
            </a:r>
            <a:r>
              <a:rPr lang="fr-FR" sz="1400" dirty="0" smtClean="0">
                <a:solidFill>
                  <a:srgbClr val="FF0000"/>
                </a:solidFill>
              </a:rPr>
              <a:t>INPUTORDER j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0941" y="358313"/>
            <a:ext cx="89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ORDER BY </a:t>
            </a:r>
            <a:r>
              <a:rPr lang="fr-FR" dirty="0" err="1" smtClean="0"/>
              <a:t>attribute</a:t>
            </a:r>
            <a:r>
              <a:rPr lang="fr-FR" dirty="0" smtClean="0"/>
              <a:t>                          VS                         ORDER BY INPUTORDER </a:t>
            </a:r>
            <a:r>
              <a:rPr lang="fr-FR" dirty="0" err="1" smtClean="0"/>
              <a:t>tuple_var</a:t>
            </a:r>
            <a:endParaRPr lang="fr-FR" dirty="0"/>
          </a:p>
        </p:txBody>
      </p:sp>
      <p:sp>
        <p:nvSpPr>
          <p:cNvPr id="86" name="TextBox 85"/>
          <p:cNvSpPr txBox="1"/>
          <p:nvPr/>
        </p:nvSpPr>
        <p:spPr>
          <a:xfrm>
            <a:off x="7807714" y="2090213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EagerQueryResult</a:t>
            </a:r>
            <a:endParaRPr lang="fr-FR" sz="1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2136"/>
              </p:ext>
            </p:extLst>
          </p:nvPr>
        </p:nvGraphicFramePr>
        <p:xfrm>
          <a:off x="8188482" y="1618160"/>
          <a:ext cx="105558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8"/>
              </a:tblGrid>
              <a:tr h="269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List(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(a))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8132190" y="436735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Sort </a:t>
            </a:r>
            <a:r>
              <a:rPr lang="fr-FR" sz="1600" dirty="0" smtClean="0">
                <a:solidFill>
                  <a:srgbClr val="FF0000"/>
                </a:solidFill>
              </a:rPr>
              <a:t>__v2</a:t>
            </a:r>
            <a:r>
              <a:rPr lang="fr-FR" sz="1400" dirty="0" smtClean="0">
                <a:solidFill>
                  <a:srgbClr val="FF0000"/>
                </a:solidFill>
              </a:rPr>
              <a:t>         </a:t>
            </a:r>
            <a:endParaRPr lang="fr-FR" sz="1400" dirty="0">
              <a:solidFill>
                <a:srgbClr val="FF0000"/>
              </a:solidFill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95741"/>
              </p:ext>
            </p:extLst>
          </p:nvPr>
        </p:nvGraphicFramePr>
        <p:xfrm>
          <a:off x="8246706" y="2713424"/>
          <a:ext cx="10276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33"/>
                <a:gridCol w="513833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Curved Connector 91"/>
          <p:cNvCxnSpPr>
            <a:stCxn id="90" idx="3"/>
            <a:endCxn id="87" idx="2"/>
          </p:cNvCxnSpPr>
          <p:nvPr/>
        </p:nvCxnSpPr>
        <p:spPr>
          <a:xfrm flipH="1" flipV="1">
            <a:off x="8716276" y="1892480"/>
            <a:ext cx="558096" cy="958104"/>
          </a:xfrm>
          <a:prstGeom prst="curvedConnector4">
            <a:avLst>
              <a:gd name="adj1" fmla="val -105736"/>
              <a:gd name="adj2" fmla="val 837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97537" y="5265624"/>
            <a:ext cx="19486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b="1" dirty="0"/>
              <a:t> </a:t>
            </a:r>
            <a:r>
              <a:rPr lang="fr-FR" sz="1400" b="1" dirty="0" smtClean="0"/>
              <a:t>      </a:t>
            </a:r>
            <a:r>
              <a:rPr lang="fr-FR" sz="1400" dirty="0" smtClean="0"/>
              <a:t>         __v0.a -&gt; __v1;</a:t>
            </a:r>
          </a:p>
          <a:p>
            <a:r>
              <a:rPr lang="fr-FR" sz="1400" dirty="0" smtClean="0"/>
              <a:t>         </a:t>
            </a:r>
            <a:r>
              <a:rPr lang="fr-FR" sz="1400" dirty="0" err="1" smtClean="0">
                <a:solidFill>
                  <a:srgbClr val="FF0000"/>
                </a:solidFill>
              </a:rPr>
              <a:t>inputorder</a:t>
            </a:r>
            <a:r>
              <a:rPr lang="fr-FR" sz="1400" dirty="0" smtClean="0">
                <a:solidFill>
                  <a:srgbClr val="FF0000"/>
                </a:solidFill>
              </a:rPr>
              <a:t> -&gt; __v2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7641" y="3187341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j</a:t>
            </a:r>
            <a:endParaRPr lang="fr-FR" sz="14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0030"/>
              </p:ext>
            </p:extLst>
          </p:nvPr>
        </p:nvGraphicFramePr>
        <p:xfrm>
          <a:off x="8250055" y="4886177"/>
          <a:ext cx="1080280" cy="2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140"/>
                <a:gridCol w="540140"/>
              </a:tblGrid>
              <a:tr h="2882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8602780" y="6180337"/>
          <a:ext cx="33259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11639" y="2191535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EagerQueryResult</a:t>
            </a:r>
            <a:endParaRPr lang="fr-FR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57087"/>
              </p:ext>
            </p:extLst>
          </p:nvPr>
        </p:nvGraphicFramePr>
        <p:xfrm>
          <a:off x="2192407" y="1719482"/>
          <a:ext cx="105558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8"/>
              </a:tblGrid>
              <a:tr h="269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List(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(a))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101462" y="43131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Sort </a:t>
            </a:r>
            <a:r>
              <a:rPr lang="fr-FR" sz="1600" dirty="0" smtClean="0"/>
              <a:t>__v1</a:t>
            </a:r>
            <a:r>
              <a:rPr lang="fr-FR" sz="1400" dirty="0" smtClean="0"/>
              <a:t>         </a:t>
            </a:r>
            <a:endParaRPr lang="fr-FR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68228"/>
              </p:ext>
            </p:extLst>
          </p:nvPr>
        </p:nvGraphicFramePr>
        <p:xfrm>
          <a:off x="2250631" y="2814746"/>
          <a:ext cx="10276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33"/>
                <a:gridCol w="513833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Curved Connector 26"/>
          <p:cNvCxnSpPr>
            <a:stCxn id="26" idx="3"/>
            <a:endCxn id="24" idx="2"/>
          </p:cNvCxnSpPr>
          <p:nvPr/>
        </p:nvCxnSpPr>
        <p:spPr>
          <a:xfrm flipH="1" flipV="1">
            <a:off x="2720201" y="1993802"/>
            <a:ext cx="558096" cy="958104"/>
          </a:xfrm>
          <a:prstGeom prst="curvedConnector4">
            <a:avLst>
              <a:gd name="adj1" fmla="val -105736"/>
              <a:gd name="adj2" fmla="val 837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01462" y="5366946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b="1" dirty="0"/>
              <a:t> </a:t>
            </a:r>
            <a:r>
              <a:rPr lang="fr-FR" sz="1400" b="1" dirty="0" smtClean="0"/>
              <a:t>      </a:t>
            </a:r>
            <a:r>
              <a:rPr lang="fr-FR" sz="1400" dirty="0" smtClean="0"/>
              <a:t>         __v0.a -&gt; __v1</a:t>
            </a:r>
            <a:endParaRPr lang="fr-FR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7199" y="3187342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j</a:t>
            </a:r>
            <a:endParaRPr lang="fr-FR" sz="14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50339"/>
              </p:ext>
            </p:extLst>
          </p:nvPr>
        </p:nvGraphicFramePr>
        <p:xfrm>
          <a:off x="2606705" y="6069005"/>
          <a:ext cx="33259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9357"/>
              </p:ext>
            </p:extLst>
          </p:nvPr>
        </p:nvGraphicFramePr>
        <p:xfrm>
          <a:off x="2497392" y="4780038"/>
          <a:ext cx="56229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96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04632"/>
              </p:ext>
            </p:extLst>
          </p:nvPr>
        </p:nvGraphicFramePr>
        <p:xfrm>
          <a:off x="2250631" y="3919067"/>
          <a:ext cx="10276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33"/>
                <a:gridCol w="513833"/>
              </a:tblGrid>
              <a:tr h="23412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46728"/>
              </p:ext>
            </p:extLst>
          </p:nvPr>
        </p:nvGraphicFramePr>
        <p:xfrm>
          <a:off x="8132190" y="3979749"/>
          <a:ext cx="1492965" cy="2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55"/>
                <a:gridCol w="497655"/>
                <a:gridCol w="497655"/>
              </a:tblGrid>
              <a:tr h="2882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1" name="Curved Connector 40"/>
          <p:cNvCxnSpPr/>
          <p:nvPr/>
        </p:nvCxnSpPr>
        <p:spPr>
          <a:xfrm flipH="1" flipV="1">
            <a:off x="2999249" y="3101886"/>
            <a:ext cx="279048" cy="954341"/>
          </a:xfrm>
          <a:prstGeom prst="curvedConnector4">
            <a:avLst>
              <a:gd name="adj1" fmla="val -81921"/>
              <a:gd name="adj2" fmla="val 705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0" idx="3"/>
          </p:cNvCxnSpPr>
          <p:nvPr/>
        </p:nvCxnSpPr>
        <p:spPr>
          <a:xfrm flipH="1" flipV="1">
            <a:off x="8995324" y="2988483"/>
            <a:ext cx="629831" cy="1135405"/>
          </a:xfrm>
          <a:prstGeom prst="curvedConnector4">
            <a:avLst>
              <a:gd name="adj1" fmla="val -36295"/>
              <a:gd name="adj2" fmla="val 56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61536" y="4933507"/>
            <a:ext cx="2828260" cy="144731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If the input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a </a:t>
            </a:r>
            <a:r>
              <a:rPr lang="fr-FR" sz="1400" dirty="0" err="1" smtClean="0">
                <a:solidFill>
                  <a:schemeClr val="tx1"/>
                </a:solidFill>
              </a:rPr>
              <a:t>subquery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there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no Scan </a:t>
            </a:r>
            <a:r>
              <a:rPr lang="fr-FR" sz="1400" dirty="0" err="1" smtClean="0">
                <a:solidFill>
                  <a:schemeClr val="tx1"/>
                </a:solidFill>
              </a:rPr>
              <a:t>above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it</a:t>
            </a:r>
            <a:r>
              <a:rPr lang="fr-FR" sz="1400" dirty="0" smtClean="0">
                <a:solidFill>
                  <a:schemeClr val="tx1"/>
                </a:solidFill>
              </a:rPr>
              <a:t>, </a:t>
            </a:r>
            <a:r>
              <a:rPr lang="fr-FR" sz="1400" dirty="0" err="1" smtClean="0">
                <a:solidFill>
                  <a:schemeClr val="tx1"/>
                </a:solidFill>
              </a:rPr>
              <a:t>so</a:t>
            </a:r>
            <a:r>
              <a:rPr lang="fr-FR" sz="1400" dirty="0" smtClean="0">
                <a:solidFill>
                  <a:schemeClr val="tx1"/>
                </a:solidFill>
              </a:rPr>
              <a:t> a </a:t>
            </a:r>
            <a:r>
              <a:rPr lang="fr-FR" sz="1400" dirty="0" err="1" smtClean="0">
                <a:solidFill>
                  <a:schemeClr val="tx1"/>
                </a:solidFill>
              </a:rPr>
              <a:t>Navigate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introduces</a:t>
            </a:r>
            <a:r>
              <a:rPr lang="fr-FR" sz="1400" dirty="0" smtClean="0">
                <a:solidFill>
                  <a:schemeClr val="tx1"/>
                </a:solidFill>
              </a:rPr>
              <a:t> the __v2 </a:t>
            </a:r>
            <a:r>
              <a:rPr lang="fr-FR" sz="1400" dirty="0" err="1" smtClean="0">
                <a:solidFill>
                  <a:schemeClr val="tx1"/>
                </a:solidFill>
              </a:rPr>
              <a:t>order</a:t>
            </a:r>
            <a:r>
              <a:rPr lang="fr-FR" sz="1400" dirty="0" smtClean="0">
                <a:solidFill>
                  <a:schemeClr val="tx1"/>
                </a:solidFill>
              </a:rPr>
              <a:t> variable, </a:t>
            </a:r>
            <a:r>
              <a:rPr lang="fr-FR" sz="1400" dirty="0" err="1" smtClean="0">
                <a:solidFill>
                  <a:schemeClr val="tx1"/>
                </a:solidFill>
              </a:rPr>
              <a:t>which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really</a:t>
            </a:r>
            <a:r>
              <a:rPr lang="fr-FR" sz="1400" dirty="0" smtClean="0">
                <a:solidFill>
                  <a:schemeClr val="tx1"/>
                </a:solidFill>
              </a:rPr>
              <a:t> a hack. </a:t>
            </a:r>
            <a:r>
              <a:rPr lang="fr-FR" sz="1400" dirty="0" err="1" smtClean="0">
                <a:solidFill>
                  <a:schemeClr val="tx1"/>
                </a:solidFill>
              </a:rPr>
              <a:t>We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should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consider</a:t>
            </a:r>
            <a:r>
              <a:rPr lang="fr-FR" sz="1400" dirty="0" smtClean="0">
                <a:solidFill>
                  <a:schemeClr val="tx1"/>
                </a:solidFill>
              </a:rPr>
              <a:t> putting a scan over </a:t>
            </a:r>
            <a:r>
              <a:rPr lang="fr-FR" sz="1400" dirty="0" err="1" smtClean="0">
                <a:solidFill>
                  <a:schemeClr val="tx1"/>
                </a:solidFill>
              </a:rPr>
              <a:t>subqueries</a:t>
            </a:r>
            <a:r>
              <a:rPr lang="fr-FR" sz="1400" dirty="0">
                <a:solidFill>
                  <a:schemeClr val="tx1"/>
                </a:solidFill>
              </a:rPr>
              <a:t>.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Left Brace 45"/>
          <p:cNvSpPr/>
          <p:nvPr/>
        </p:nvSpPr>
        <p:spPr>
          <a:xfrm>
            <a:off x="7588352" y="5309817"/>
            <a:ext cx="438724" cy="7417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9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Milestone</a:t>
            </a:r>
            <a:r>
              <a:rPr lang="fr-FR" dirty="0" smtClean="0"/>
              <a:t> 4: </a:t>
            </a:r>
            <a:r>
              <a:rPr lang="fr-FR" dirty="0" err="1" smtClean="0"/>
              <a:t>Lists</a:t>
            </a:r>
            <a:r>
              <a:rPr lang="fr-FR" dirty="0" smtClean="0"/>
              <a:t> of values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LIST(1,2,3,4)</a:t>
            </a:r>
          </a:p>
          <a:p>
            <a:r>
              <a:rPr lang="en-US" dirty="0" smtClean="0"/>
              <a:t>SELECT </a:t>
            </a:r>
            <a:r>
              <a:rPr lang="en-US" dirty="0"/>
              <a:t>ELEMENT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[ 1,2,3,4 ] AS </a:t>
            </a:r>
            <a:r>
              <a:rPr lang="en-US" dirty="0" err="1" smtClean="0"/>
              <a:t>i</a:t>
            </a:r>
            <a:r>
              <a:rPr lang="en-US" dirty="0" smtClean="0"/>
              <a:t> ORDER </a:t>
            </a:r>
            <a:r>
              <a:rPr lang="en-US" dirty="0"/>
              <a:t>BY INPUTORDER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Milestone</a:t>
            </a:r>
            <a:r>
              <a:rPr lang="fr-FR" dirty="0" smtClean="0"/>
              <a:t> 1: Changes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QueryParser</a:t>
            </a:r>
            <a:endParaRPr lang="fr-FR" dirty="0" smtClean="0"/>
          </a:p>
          <a:p>
            <a:r>
              <a:rPr lang="fr-FR" dirty="0" err="1" smtClean="0"/>
              <a:t>LogicalPlanBuilder</a:t>
            </a:r>
            <a:endParaRPr lang="fr-FR" dirty="0" smtClean="0"/>
          </a:p>
          <a:p>
            <a:r>
              <a:rPr lang="fr-FR" dirty="0" err="1" smtClean="0"/>
              <a:t>CollectionFunctionCall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Milestone</a:t>
            </a:r>
            <a:r>
              <a:rPr lang="fr-FR" dirty="0" smtClean="0"/>
              <a:t> 2: </a:t>
            </a:r>
            <a:r>
              <a:rPr lang="fr-FR" dirty="0" err="1" smtClean="0"/>
              <a:t>Bags</a:t>
            </a:r>
            <a:r>
              <a:rPr lang="fr-FR" dirty="0" smtClean="0"/>
              <a:t> of values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i+1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{{ 1, 2, 3, 4 }}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i</a:t>
            </a:r>
          </a:p>
          <a:p>
            <a:r>
              <a:rPr lang="fr-FR" dirty="0" smtClean="0"/>
              <a:t>SELECT </a:t>
            </a:r>
            <a:r>
              <a:rPr lang="fr-FR" dirty="0" smtClean="0">
                <a:solidFill>
                  <a:srgbClr val="FF0000"/>
                </a:solidFill>
              </a:rPr>
              <a:t>ELEMENT</a:t>
            </a:r>
            <a:r>
              <a:rPr lang="fr-FR" dirty="0" smtClean="0"/>
              <a:t> i FROM {{ 1, 2, 3, 4 }} AS i</a:t>
            </a:r>
          </a:p>
          <a:p>
            <a:r>
              <a:rPr lang="en-US" dirty="0" smtClean="0"/>
              <a:t>SELECT AVG(</a:t>
            </a:r>
            <a:r>
              <a:rPr lang="en-US" dirty="0" err="1" smtClean="0"/>
              <a:t>i</a:t>
            </a:r>
            <a:r>
              <a:rPr lang="en-US" dirty="0" smtClean="0"/>
              <a:t>) AS </a:t>
            </a:r>
            <a:r>
              <a:rPr lang="en-US" dirty="0" err="1" smtClean="0"/>
              <a:t>avg_i</a:t>
            </a:r>
            <a:r>
              <a:rPr lang="en-US" dirty="0" smtClean="0"/>
              <a:t> FROM {{ 1, 2, 3, 4 }} AS </a:t>
            </a:r>
            <a:r>
              <a:rPr lang="en-US" dirty="0" err="1" smtClean="0"/>
              <a:t>i</a:t>
            </a:r>
            <a:r>
              <a:rPr lang="en-US" dirty="0" smtClean="0"/>
              <a:t> GROUP BY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SELECT </a:t>
            </a:r>
            <a:r>
              <a:rPr lang="en-US" dirty="0" smtClean="0"/>
              <a:t>in1, </a:t>
            </a:r>
            <a:r>
              <a:rPr lang="en-US" dirty="0"/>
              <a:t>in2 </a:t>
            </a:r>
            <a:r>
              <a:rPr lang="en-US" dirty="0" smtClean="0"/>
              <a:t>FROM {{ 1, 2, 3, 4 }} </a:t>
            </a:r>
            <a:r>
              <a:rPr lang="en-US" dirty="0"/>
              <a:t>AS in1, input AS </a:t>
            </a:r>
            <a:r>
              <a:rPr lang="en-US" dirty="0" smtClean="0"/>
              <a:t>in2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1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Milestone</a:t>
            </a:r>
            <a:r>
              <a:rPr lang="fr-FR" dirty="0" smtClean="0"/>
              <a:t> 2: Changes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CollectionValue</a:t>
            </a:r>
            <a:r>
              <a:rPr lang="fr-FR" dirty="0" smtClean="0"/>
              <a:t>/Type</a:t>
            </a:r>
          </a:p>
          <a:p>
            <a:r>
              <a:rPr lang="fr-FR" dirty="0" err="1" smtClean="0"/>
              <a:t>QueryParser</a:t>
            </a:r>
            <a:endParaRPr lang="fr-FR" dirty="0" smtClean="0"/>
          </a:p>
          <a:p>
            <a:r>
              <a:rPr lang="fr-FR" dirty="0" err="1" smtClean="0"/>
              <a:t>LogicalPlanBuilder</a:t>
            </a:r>
            <a:endParaRPr lang="fr-FR" dirty="0"/>
          </a:p>
          <a:p>
            <a:r>
              <a:rPr lang="fr-FR" dirty="0" smtClean="0"/>
              <a:t>Project</a:t>
            </a:r>
          </a:p>
          <a:p>
            <a:r>
              <a:rPr lang="fr-FR" dirty="0" err="1" smtClean="0"/>
              <a:t>OutputInfo</a:t>
            </a:r>
            <a:endParaRPr lang="fr-FR" dirty="0" smtClean="0"/>
          </a:p>
          <a:p>
            <a:r>
              <a:rPr lang="fr-FR" dirty="0" err="1" smtClean="0"/>
              <a:t>EagerQueryResult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5608648" y="988828"/>
            <a:ext cx="15975" cy="57522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20164" y="1069676"/>
            <a:ext cx="412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DISTINCT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j FROM input AS y ORDER BY y</a:t>
            </a:r>
            <a:endParaRPr lang="fr-FR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462634" y="5786635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b="1" dirty="0"/>
              <a:t> </a:t>
            </a:r>
            <a:r>
              <a:rPr lang="fr-FR" sz="1400" b="1" dirty="0" smtClean="0"/>
              <a:t>      </a:t>
            </a:r>
            <a:r>
              <a:rPr lang="fr-FR" sz="1400" dirty="0" smtClean="0"/>
              <a:t>        __v0.a -&gt; __v1</a:t>
            </a:r>
            <a:endParaRPr lang="fr-F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462634" y="44804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j</a:t>
            </a:r>
            <a:endParaRPr lang="fr-FR" sz="14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77235"/>
              </p:ext>
            </p:extLst>
          </p:nvPr>
        </p:nvGraphicFramePr>
        <p:xfrm>
          <a:off x="1896650" y="5271506"/>
          <a:ext cx="497850" cy="2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50"/>
              </a:tblGrid>
              <a:tr h="2882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71886"/>
              </p:ext>
            </p:extLst>
          </p:nvPr>
        </p:nvGraphicFramePr>
        <p:xfrm>
          <a:off x="1967877" y="6488694"/>
          <a:ext cx="33259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72605"/>
              </p:ext>
            </p:extLst>
          </p:nvPr>
        </p:nvGraphicFramePr>
        <p:xfrm>
          <a:off x="1918259" y="3978238"/>
          <a:ext cx="3852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85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428490" y="2290224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EagerQueryResult</a:t>
            </a:r>
            <a:endParaRPr lang="fr-FR" sz="1400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66229"/>
              </p:ext>
            </p:extLst>
          </p:nvPr>
        </p:nvGraphicFramePr>
        <p:xfrm>
          <a:off x="1637966" y="1890620"/>
          <a:ext cx="10862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68"/>
              </a:tblGrid>
              <a:tr h="269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Bag(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(a))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389447" y="3430449"/>
            <a:ext cx="20890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EliminateDuplicates</a:t>
            </a:r>
            <a:r>
              <a:rPr lang="fr-FR" dirty="0" smtClean="0"/>
              <a:t> </a:t>
            </a:r>
            <a:endParaRPr lang="fr-FR" sz="1600" dirty="0" smtClean="0"/>
          </a:p>
          <a:p>
            <a:r>
              <a:rPr lang="fr-FR" sz="1600" dirty="0"/>
              <a:t> </a:t>
            </a:r>
            <a:r>
              <a:rPr lang="fr-FR" sz="1600" dirty="0" smtClean="0"/>
              <a:t>        </a:t>
            </a:r>
            <a:endParaRPr lang="fr-FR" sz="1600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8158"/>
              </p:ext>
            </p:extLst>
          </p:nvPr>
        </p:nvGraphicFramePr>
        <p:xfrm>
          <a:off x="1906931" y="2903299"/>
          <a:ext cx="3852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85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953783" y="1069675"/>
            <a:ext cx="485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ELEMENT DISTINCT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j FROM input AS y ORDER BY y</a:t>
            </a:r>
            <a:endParaRPr lang="fr-F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63656" y="361508"/>
            <a:ext cx="358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SELECT         VS        SELECT ELEMENT</a:t>
            </a:r>
            <a:endParaRPr lang="fr-FR" dirty="0"/>
          </a:p>
        </p:txBody>
      </p:sp>
      <p:sp>
        <p:nvSpPr>
          <p:cNvPr id="81" name="TextBox 80"/>
          <p:cNvSpPr txBox="1"/>
          <p:nvPr/>
        </p:nvSpPr>
        <p:spPr>
          <a:xfrm>
            <a:off x="7936649" y="5743114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b="1" dirty="0" smtClean="0"/>
              <a:t>      </a:t>
            </a:r>
            <a:r>
              <a:rPr lang="fr-FR" sz="1400" dirty="0" smtClean="0"/>
              <a:t>         __v0.a -&gt; __v1</a:t>
            </a:r>
            <a:endParaRPr lang="fr-FR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936649" y="4107338"/>
            <a:ext cx="14832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</a:t>
            </a:r>
            <a:r>
              <a:rPr lang="fr-FR" sz="1200" dirty="0" err="1" smtClean="0">
                <a:solidFill>
                  <a:srgbClr val="FF0000"/>
                </a:solidFill>
              </a:rPr>
              <a:t>select_element</a:t>
            </a:r>
            <a:r>
              <a:rPr lang="fr-FR" dirty="0" smtClean="0"/>
              <a:t> 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j</a:t>
            </a:r>
            <a:endParaRPr lang="fr-FR" sz="1400" dirty="0"/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42336"/>
              </p:ext>
            </p:extLst>
          </p:nvPr>
        </p:nvGraphicFramePr>
        <p:xfrm>
          <a:off x="8370665" y="5239136"/>
          <a:ext cx="497850" cy="2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50"/>
              </a:tblGrid>
              <a:tr h="2882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79968"/>
              </p:ext>
            </p:extLst>
          </p:nvPr>
        </p:nvGraphicFramePr>
        <p:xfrm>
          <a:off x="8441892" y="6445173"/>
          <a:ext cx="33259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32453"/>
              </p:ext>
            </p:extLst>
          </p:nvPr>
        </p:nvGraphicFramePr>
        <p:xfrm>
          <a:off x="8392274" y="3649188"/>
          <a:ext cx="10276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33"/>
                <a:gridCol w="513833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7902505" y="1927721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EagerQueryResult</a:t>
            </a:r>
            <a:endParaRPr lang="fr-FR" sz="1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56940"/>
              </p:ext>
            </p:extLst>
          </p:nvPr>
        </p:nvGraphicFramePr>
        <p:xfrm>
          <a:off x="8476255" y="1541869"/>
          <a:ext cx="68901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10"/>
              </a:tblGrid>
              <a:tr h="269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Bag(a)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7936649" y="3070694"/>
            <a:ext cx="203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EliminateDuplicates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</a:t>
            </a:r>
            <a:endParaRPr lang="fr-FR" sz="14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97908"/>
              </p:ext>
            </p:extLst>
          </p:nvPr>
        </p:nvGraphicFramePr>
        <p:xfrm>
          <a:off x="8341497" y="2556577"/>
          <a:ext cx="10276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33"/>
                <a:gridCol w="513833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Curved Connector 6"/>
          <p:cNvCxnSpPr>
            <a:stCxn id="82" idx="3"/>
          </p:cNvCxnSpPr>
          <p:nvPr/>
        </p:nvCxnSpPr>
        <p:spPr>
          <a:xfrm flipH="1" flipV="1">
            <a:off x="9106788" y="3882255"/>
            <a:ext cx="313152" cy="655970"/>
          </a:xfrm>
          <a:prstGeom prst="curvedConnector4">
            <a:avLst>
              <a:gd name="adj1" fmla="val -73000"/>
              <a:gd name="adj2" fmla="val 82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85" idx="3"/>
          </p:cNvCxnSpPr>
          <p:nvPr/>
        </p:nvCxnSpPr>
        <p:spPr>
          <a:xfrm flipH="1" flipV="1">
            <a:off x="9051216" y="2847322"/>
            <a:ext cx="368724" cy="939026"/>
          </a:xfrm>
          <a:prstGeom prst="curvedConnector4">
            <a:avLst>
              <a:gd name="adj1" fmla="val -195066"/>
              <a:gd name="adj2" fmla="val 798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90" idx="3"/>
          </p:cNvCxnSpPr>
          <p:nvPr/>
        </p:nvCxnSpPr>
        <p:spPr>
          <a:xfrm flipH="1" flipV="1">
            <a:off x="8979452" y="1816190"/>
            <a:ext cx="389711" cy="877547"/>
          </a:xfrm>
          <a:prstGeom prst="curvedConnector4">
            <a:avLst>
              <a:gd name="adj1" fmla="val -147363"/>
              <a:gd name="adj2" fmla="val 870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194518" y="5663948"/>
            <a:ext cx="2828260" cy="83014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Scan/</a:t>
            </a:r>
            <a:r>
              <a:rPr lang="fr-FR" dirty="0" err="1" smtClean="0">
                <a:solidFill>
                  <a:schemeClr val="tx1"/>
                </a:solidFill>
              </a:rPr>
              <a:t>Navigate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refactoring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not </a:t>
            </a:r>
            <a:r>
              <a:rPr lang="fr-FR" dirty="0" err="1" smtClean="0">
                <a:solidFill>
                  <a:schemeClr val="tx1"/>
                </a:solidFill>
              </a:rPr>
              <a:t>done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yet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287996" y="5708142"/>
            <a:ext cx="744279" cy="7417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Left Brace 5"/>
          <p:cNvSpPr/>
          <p:nvPr/>
        </p:nvSpPr>
        <p:spPr>
          <a:xfrm>
            <a:off x="7170208" y="5712204"/>
            <a:ext cx="683277" cy="74175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092853" y="2604731"/>
            <a:ext cx="2828260" cy="119144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There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an </a:t>
            </a:r>
            <a:r>
              <a:rPr lang="fr-FR" dirty="0" err="1" smtClean="0">
                <a:solidFill>
                  <a:schemeClr val="tx1"/>
                </a:solidFill>
              </a:rPr>
              <a:t>assumption</a:t>
            </a:r>
            <a:r>
              <a:rPr lang="fr-FR" dirty="0" smtClean="0">
                <a:solidFill>
                  <a:schemeClr val="tx1"/>
                </a:solidFill>
              </a:rPr>
              <a:t> on a normal </a:t>
            </a:r>
            <a:r>
              <a:rPr lang="fr-FR" dirty="0" err="1" smtClean="0">
                <a:solidFill>
                  <a:schemeClr val="tx1"/>
                </a:solidFill>
              </a:rPr>
              <a:t>form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here</a:t>
            </a:r>
            <a:r>
              <a:rPr lang="fr-FR" dirty="0" smtClean="0">
                <a:solidFill>
                  <a:schemeClr val="tx1"/>
                </a:solidFill>
              </a:rPr>
              <a:t>, as </a:t>
            </a:r>
            <a:r>
              <a:rPr lang="fr-FR" dirty="0" err="1" smtClean="0">
                <a:solidFill>
                  <a:schemeClr val="tx1"/>
                </a:solidFill>
              </a:rPr>
              <a:t>only</a:t>
            </a:r>
            <a:r>
              <a:rPr lang="fr-FR" dirty="0" smtClean="0">
                <a:solidFill>
                  <a:schemeClr val="tx1"/>
                </a:solidFill>
              </a:rPr>
              <a:t> certain </a:t>
            </a:r>
            <a:r>
              <a:rPr lang="fr-FR" dirty="0" err="1" smtClean="0">
                <a:solidFill>
                  <a:schemeClr val="tx1"/>
                </a:solidFill>
              </a:rPr>
              <a:t>operators</a:t>
            </a:r>
            <a:r>
              <a:rPr lang="fr-FR" dirty="0" smtClean="0">
                <a:solidFill>
                  <a:schemeClr val="tx1"/>
                </a:solidFill>
              </a:rPr>
              <a:t> transmit the flag.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>
            <a:off x="7068543" y="1626781"/>
            <a:ext cx="683277" cy="29983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7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624" y="919999"/>
            <a:ext cx="2515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i FROM input AS y</a:t>
            </a:r>
            <a:endParaRPr lang="fr-F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879" y="4135141"/>
            <a:ext cx="18870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dirty="0" smtClean="0"/>
              <a:t>         __v0.a   -&gt;   __v1</a:t>
            </a:r>
          </a:p>
          <a:p>
            <a:endParaRPr lang="fr-F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1879" y="2807721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i</a:t>
            </a:r>
            <a:endParaRPr lang="fr-FR" sz="14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23395"/>
              </p:ext>
            </p:extLst>
          </p:nvPr>
        </p:nvGraphicFramePr>
        <p:xfrm>
          <a:off x="1001551" y="4935360"/>
          <a:ext cx="6651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60792"/>
              </p:ext>
            </p:extLst>
          </p:nvPr>
        </p:nvGraphicFramePr>
        <p:xfrm>
          <a:off x="1001551" y="3574560"/>
          <a:ext cx="55259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92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09487"/>
              </p:ext>
            </p:extLst>
          </p:nvPr>
        </p:nvGraphicFramePr>
        <p:xfrm>
          <a:off x="1001551" y="2257774"/>
          <a:ext cx="55259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92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2620900" y="829340"/>
            <a:ext cx="0" cy="5629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20900" y="936942"/>
            <a:ext cx="2989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</a:t>
            </a:r>
            <a:r>
              <a:rPr lang="fr-FR" sz="1400" dirty="0" smtClean="0">
                <a:solidFill>
                  <a:srgbClr val="FF0000"/>
                </a:solidFill>
              </a:rPr>
              <a:t>y AS j</a:t>
            </a:r>
            <a:r>
              <a:rPr lang="fr-FR" sz="1400" dirty="0" smtClean="0"/>
              <a:t>,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i FROM input AS y</a:t>
            </a:r>
            <a:endParaRPr lang="fr-F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758252" y="936942"/>
            <a:ext cx="339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</a:t>
            </a:r>
            <a:r>
              <a:rPr lang="fr-FR" sz="1400" dirty="0" smtClean="0">
                <a:solidFill>
                  <a:srgbClr val="FF0000"/>
                </a:solidFill>
              </a:rPr>
              <a:t>y AS j</a:t>
            </a:r>
            <a:r>
              <a:rPr lang="fr-FR" sz="1400" dirty="0" smtClean="0"/>
              <a:t>,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i FROM (</a:t>
            </a:r>
            <a:r>
              <a:rPr lang="fr-FR" sz="1400" dirty="0" err="1" smtClean="0"/>
              <a:t>subquery</a:t>
            </a:r>
            <a:r>
              <a:rPr lang="fr-FR" sz="1400" dirty="0" smtClean="0"/>
              <a:t>) AS y</a:t>
            </a:r>
            <a:endParaRPr lang="fr-F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2482" y="4322207"/>
            <a:ext cx="18870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dirty="0" smtClean="0"/>
              <a:t>         __v0.a   -&gt;   __v1;</a:t>
            </a:r>
          </a:p>
          <a:p>
            <a:r>
              <a:rPr lang="fr-FR" sz="1400" dirty="0" smtClean="0"/>
              <a:t>         </a:t>
            </a:r>
            <a:r>
              <a:rPr lang="fr-FR" sz="1400" dirty="0" smtClean="0">
                <a:solidFill>
                  <a:srgbClr val="FF0000"/>
                </a:solidFill>
              </a:rPr>
              <a:t>__v0 -&gt; __v2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2482" y="2612005"/>
            <a:ext cx="1372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i;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</a:t>
            </a:r>
            <a:r>
              <a:rPr lang="fr-FR" sz="1400" dirty="0" smtClean="0">
                <a:solidFill>
                  <a:srgbClr val="FF0000"/>
                </a:solidFill>
              </a:rPr>
              <a:t>__v2   -&gt;   j</a:t>
            </a:r>
            <a:endParaRPr lang="fr-FR" sz="1400" dirty="0">
              <a:solidFill>
                <a:srgbClr val="FF0000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72071"/>
              </p:ext>
            </p:extLst>
          </p:nvPr>
        </p:nvGraphicFramePr>
        <p:xfrm>
          <a:off x="3237485" y="3543968"/>
          <a:ext cx="14935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50"/>
                <a:gridCol w="497850"/>
                <a:gridCol w="497850"/>
              </a:tblGrid>
              <a:tr h="273875">
                <a:tc grid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9363036" y="5776465"/>
            <a:ext cx="1686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Subquery</a:t>
            </a:r>
            <a:r>
              <a:rPr lang="fr-FR" dirty="0" smtClean="0"/>
              <a:t> AS p)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384302" y="2371014"/>
            <a:ext cx="1372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i;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</a:t>
            </a:r>
            <a:r>
              <a:rPr lang="fr-FR" sz="1400" dirty="0" smtClean="0">
                <a:solidFill>
                  <a:srgbClr val="FF0000"/>
                </a:solidFill>
              </a:rPr>
              <a:t>__v3   -&gt;   j</a:t>
            </a:r>
            <a:endParaRPr lang="fr-FR" sz="14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76135"/>
              </p:ext>
            </p:extLst>
          </p:nvPr>
        </p:nvGraphicFramePr>
        <p:xfrm>
          <a:off x="9681837" y="5319608"/>
          <a:ext cx="10832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25"/>
                <a:gridCol w="541625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Connector 54"/>
          <p:cNvCxnSpPr/>
          <p:nvPr/>
        </p:nvCxnSpPr>
        <p:spPr>
          <a:xfrm>
            <a:off x="5654277" y="829340"/>
            <a:ext cx="0" cy="5646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57113"/>
              </p:ext>
            </p:extLst>
          </p:nvPr>
        </p:nvGraphicFramePr>
        <p:xfrm>
          <a:off x="3577725" y="5236920"/>
          <a:ext cx="6651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22684"/>
              </p:ext>
            </p:extLst>
          </p:nvPr>
        </p:nvGraphicFramePr>
        <p:xfrm>
          <a:off x="3443048" y="1920730"/>
          <a:ext cx="115585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85"/>
                <a:gridCol w="385285"/>
                <a:gridCol w="385285"/>
              </a:tblGrid>
              <a:tr h="273875">
                <a:tc grid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28921"/>
              </p:ext>
            </p:extLst>
          </p:nvPr>
        </p:nvGraphicFramePr>
        <p:xfrm>
          <a:off x="9336587" y="3543968"/>
          <a:ext cx="20663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79"/>
                <a:gridCol w="516579"/>
                <a:gridCol w="516579"/>
                <a:gridCol w="516579"/>
              </a:tblGrid>
              <a:tr h="273875">
                <a:tc grid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__v3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9336587" y="4429928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Navigate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r>
              <a:rPr lang="fr-FR" sz="1400" dirty="0" smtClean="0">
                <a:solidFill>
                  <a:srgbClr val="FF0000"/>
                </a:solidFill>
              </a:rPr>
              <a:t>         p   -&gt;   __v3</a:t>
            </a:r>
            <a:endParaRPr lang="fr-FR" sz="1400" dirty="0">
              <a:solidFill>
                <a:srgbClr val="FF0000"/>
              </a:solidFill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06933"/>
              </p:ext>
            </p:extLst>
          </p:nvPr>
        </p:nvGraphicFramePr>
        <p:xfrm>
          <a:off x="9594114" y="1672951"/>
          <a:ext cx="145515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51"/>
                <a:gridCol w="485051"/>
                <a:gridCol w="485051"/>
              </a:tblGrid>
              <a:tr h="273875">
                <a:tc grid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5745690" y="936942"/>
            <a:ext cx="2921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i FROM (</a:t>
            </a:r>
            <a:r>
              <a:rPr lang="fr-FR" sz="1400" dirty="0" err="1" smtClean="0"/>
              <a:t>subquery</a:t>
            </a:r>
            <a:r>
              <a:rPr lang="fr-FR" sz="1400" dirty="0" smtClean="0"/>
              <a:t>) AS y</a:t>
            </a:r>
            <a:endParaRPr lang="fr-FR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352012" y="4109551"/>
            <a:ext cx="1686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Subquery</a:t>
            </a:r>
            <a:r>
              <a:rPr lang="fr-FR" dirty="0" smtClean="0"/>
              <a:t> AS p)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6350474" y="279631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i</a:t>
            </a:r>
            <a:endParaRPr lang="fr-FR" sz="1400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62469"/>
              </p:ext>
            </p:extLst>
          </p:nvPr>
        </p:nvGraphicFramePr>
        <p:xfrm>
          <a:off x="6629850" y="3586008"/>
          <a:ext cx="12355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775"/>
                <a:gridCol w="617775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__v2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39993"/>
              </p:ext>
            </p:extLst>
          </p:nvPr>
        </p:nvGraphicFramePr>
        <p:xfrm>
          <a:off x="6930146" y="2288894"/>
          <a:ext cx="55259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92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8665402" y="829340"/>
            <a:ext cx="0" cy="564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798" y="196288"/>
            <a:ext cx="475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tup_var.attribute</a:t>
            </a:r>
            <a:r>
              <a:rPr lang="fr-FR" dirty="0" smtClean="0"/>
              <a:t>   VS     SELECT </a:t>
            </a:r>
            <a:r>
              <a:rPr lang="fr-FR" dirty="0" err="1" smtClean="0"/>
              <a:t>tup_var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6037908" y="276266"/>
            <a:ext cx="475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tup_var.attribute</a:t>
            </a:r>
            <a:r>
              <a:rPr lang="fr-FR" dirty="0" smtClean="0"/>
              <a:t>   VS     SELECT </a:t>
            </a:r>
            <a:r>
              <a:rPr lang="fr-FR" dirty="0" err="1" smtClean="0"/>
              <a:t>tup_var</a:t>
            </a:r>
            <a:endParaRPr lang="fr-FR" dirty="0"/>
          </a:p>
        </p:txBody>
      </p:sp>
      <p:sp>
        <p:nvSpPr>
          <p:cNvPr id="2" name="Left Brace 1"/>
          <p:cNvSpPr/>
          <p:nvPr/>
        </p:nvSpPr>
        <p:spPr>
          <a:xfrm>
            <a:off x="8410353" y="4429928"/>
            <a:ext cx="839973" cy="886351"/>
          </a:xfrm>
          <a:prstGeom prst="leftBrace">
            <a:avLst>
              <a:gd name="adj1" fmla="val 8333"/>
              <a:gd name="adj2" fmla="val 703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214586" y="4694325"/>
            <a:ext cx="3102918" cy="136922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Currently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there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no Scan </a:t>
            </a:r>
            <a:r>
              <a:rPr lang="fr-FR" dirty="0" err="1" smtClean="0">
                <a:solidFill>
                  <a:schemeClr val="tx1"/>
                </a:solidFill>
              </a:rPr>
              <a:t>above</a:t>
            </a:r>
            <a:r>
              <a:rPr lang="fr-FR" dirty="0" smtClean="0">
                <a:solidFill>
                  <a:schemeClr val="tx1"/>
                </a:solidFill>
              </a:rPr>
              <a:t> a </a:t>
            </a:r>
            <a:r>
              <a:rPr lang="fr-FR" dirty="0" err="1" smtClean="0">
                <a:solidFill>
                  <a:schemeClr val="tx1"/>
                </a:solidFill>
              </a:rPr>
              <a:t>subquery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that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why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there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only</a:t>
            </a:r>
            <a:r>
              <a:rPr lang="fr-FR" dirty="0" smtClean="0">
                <a:solidFill>
                  <a:schemeClr val="tx1"/>
                </a:solidFill>
              </a:rPr>
              <a:t> a </a:t>
            </a:r>
            <a:r>
              <a:rPr lang="fr-FR" dirty="0" err="1" smtClean="0">
                <a:solidFill>
                  <a:schemeClr val="tx1"/>
                </a:solidFill>
              </a:rPr>
              <a:t>Navigate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here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Milestone</a:t>
            </a:r>
            <a:r>
              <a:rPr lang="fr-FR" dirty="0" smtClean="0"/>
              <a:t> 3: </a:t>
            </a:r>
            <a:r>
              <a:rPr lang="fr-FR" dirty="0" err="1" smtClean="0"/>
              <a:t>Lists</a:t>
            </a:r>
            <a:r>
              <a:rPr lang="fr-FR" dirty="0" smtClean="0"/>
              <a:t> of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LIST(</a:t>
            </a:r>
            <a:r>
              <a:rPr lang="en-US" dirty="0" smtClean="0"/>
              <a:t>TUPLE(1 AS a), …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 {a:1}, … 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SELECT </a:t>
            </a:r>
            <a:r>
              <a:rPr lang="en-US" dirty="0"/>
              <a:t>* FROM </a:t>
            </a:r>
            <a:r>
              <a:rPr lang="en-US" dirty="0" smtClean="0"/>
              <a:t>[ {a:1}, {a:2} ] AS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ORDER BY </a:t>
            </a:r>
            <a:r>
              <a:rPr lang="en-US" dirty="0">
                <a:solidFill>
                  <a:srgbClr val="FF0000"/>
                </a:solidFill>
              </a:rPr>
              <a:t>INPUTORDER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0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Milestone</a:t>
            </a:r>
            <a:r>
              <a:rPr lang="fr-FR" dirty="0" smtClean="0"/>
              <a:t> 3: Changes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QueryParser</a:t>
            </a:r>
            <a:endParaRPr lang="fr-FR" dirty="0" smtClean="0"/>
          </a:p>
          <a:p>
            <a:r>
              <a:rPr lang="fr-FR" dirty="0" err="1" smtClean="0"/>
              <a:t>LogicalPlanBuilder</a:t>
            </a:r>
            <a:endParaRPr lang="fr-FR" dirty="0" smtClean="0"/>
          </a:p>
          <a:p>
            <a:r>
              <a:rPr lang="fr-FR" dirty="0" err="1" smtClean="0"/>
              <a:t>CollectionFunctionCall</a:t>
            </a:r>
            <a:endParaRPr lang="fr-FR" dirty="0" smtClean="0"/>
          </a:p>
          <a:p>
            <a:r>
              <a:rPr lang="fr-FR" dirty="0" err="1" smtClean="0"/>
              <a:t>CollectionValue</a:t>
            </a:r>
            <a:endParaRPr lang="fr-FR" dirty="0" smtClean="0"/>
          </a:p>
          <a:p>
            <a:r>
              <a:rPr lang="fr-FR" dirty="0" err="1" smtClean="0"/>
              <a:t>OutputInfo</a:t>
            </a:r>
            <a:endParaRPr lang="fr-FR" dirty="0" smtClean="0"/>
          </a:p>
          <a:p>
            <a:r>
              <a:rPr lang="fr-FR" dirty="0" smtClean="0"/>
              <a:t>Scan/</a:t>
            </a:r>
            <a:r>
              <a:rPr lang="fr-FR" dirty="0" err="1" smtClean="0"/>
              <a:t>ScanImpl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5608648" y="988828"/>
            <a:ext cx="0" cy="56147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61203" y="1208717"/>
            <a:ext cx="251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j FROM input AS y</a:t>
            </a:r>
            <a:endParaRPr lang="fr-FR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83022" y="4729402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b="1" dirty="0"/>
              <a:t> </a:t>
            </a:r>
            <a:r>
              <a:rPr lang="fr-FR" sz="1400" b="1" dirty="0" smtClean="0"/>
              <a:t>      </a:t>
            </a:r>
            <a:r>
              <a:rPr lang="fr-FR" sz="1400" dirty="0" smtClean="0"/>
              <a:t>         __v0.a -&gt; __v1</a:t>
            </a:r>
            <a:endParaRPr lang="fr-F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883022" y="3455144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j</a:t>
            </a:r>
            <a:endParaRPr lang="fr-FR" sz="14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07093"/>
              </p:ext>
            </p:extLst>
          </p:nvPr>
        </p:nvGraphicFramePr>
        <p:xfrm>
          <a:off x="2317038" y="4271335"/>
          <a:ext cx="497850" cy="2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50"/>
              </a:tblGrid>
              <a:tr h="2882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4775"/>
              </p:ext>
            </p:extLst>
          </p:nvPr>
        </p:nvGraphicFramePr>
        <p:xfrm>
          <a:off x="2388265" y="5431461"/>
          <a:ext cx="33259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864427" y="2406118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EagerQueryResult</a:t>
            </a:r>
            <a:endParaRPr lang="fr-FR" sz="1400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26831"/>
              </p:ext>
            </p:extLst>
          </p:nvPr>
        </p:nvGraphicFramePr>
        <p:xfrm>
          <a:off x="2082234" y="1967974"/>
          <a:ext cx="103310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05"/>
              </a:tblGrid>
              <a:tr h="269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Bag(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(a))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12577"/>
              </p:ext>
            </p:extLst>
          </p:nvPr>
        </p:nvGraphicFramePr>
        <p:xfrm>
          <a:off x="2342868" y="2952287"/>
          <a:ext cx="3852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85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953783" y="1069675"/>
            <a:ext cx="3412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SELECT </a:t>
            </a:r>
            <a:r>
              <a:rPr lang="fr-FR" sz="1400" dirty="0" err="1" smtClean="0"/>
              <a:t>y.a</a:t>
            </a:r>
            <a:r>
              <a:rPr lang="fr-FR" sz="1400" dirty="0" smtClean="0"/>
              <a:t> AS j FROM input AS y </a:t>
            </a:r>
            <a:r>
              <a:rPr lang="fr-FR" sz="1400" dirty="0" smtClean="0">
                <a:solidFill>
                  <a:srgbClr val="FF0000"/>
                </a:solidFill>
              </a:rPr>
              <a:t>ORDER BY j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5339" y="358313"/>
            <a:ext cx="564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SELECT … FROM         VS        SELECT … FROM …. ORDER BY</a:t>
            </a:r>
            <a:endParaRPr lang="fr-FR" dirty="0"/>
          </a:p>
        </p:txBody>
      </p:sp>
      <p:sp>
        <p:nvSpPr>
          <p:cNvPr id="86" name="TextBox 85"/>
          <p:cNvSpPr txBox="1"/>
          <p:nvPr/>
        </p:nvSpPr>
        <p:spPr>
          <a:xfrm>
            <a:off x="7807714" y="2302867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EagerQueryResult</a:t>
            </a:r>
            <a:endParaRPr lang="fr-FR" sz="1400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12401"/>
              </p:ext>
            </p:extLst>
          </p:nvPr>
        </p:nvGraphicFramePr>
        <p:xfrm>
          <a:off x="8188482" y="1830814"/>
          <a:ext cx="105558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8"/>
              </a:tblGrid>
              <a:tr h="2696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List(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(a))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8097537" y="448421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Sort </a:t>
            </a:r>
            <a:r>
              <a:rPr lang="fr-FR" sz="1600" dirty="0" smtClean="0">
                <a:solidFill>
                  <a:srgbClr val="FF0000"/>
                </a:solidFill>
              </a:rPr>
              <a:t>__v1</a:t>
            </a:r>
            <a:r>
              <a:rPr lang="fr-FR" sz="1400" dirty="0" smtClean="0">
                <a:solidFill>
                  <a:srgbClr val="FF0000"/>
                </a:solidFill>
              </a:rPr>
              <a:t>        </a:t>
            </a:r>
            <a:endParaRPr lang="fr-FR" sz="1400" dirty="0">
              <a:solidFill>
                <a:srgbClr val="FF0000"/>
              </a:solidFill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613134"/>
              </p:ext>
            </p:extLst>
          </p:nvPr>
        </p:nvGraphicFramePr>
        <p:xfrm>
          <a:off x="8246706" y="2926078"/>
          <a:ext cx="10276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33"/>
                <a:gridCol w="513833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Curved Connector 91"/>
          <p:cNvCxnSpPr>
            <a:stCxn id="90" idx="3"/>
            <a:endCxn id="87" idx="2"/>
          </p:cNvCxnSpPr>
          <p:nvPr/>
        </p:nvCxnSpPr>
        <p:spPr>
          <a:xfrm flipH="1" flipV="1">
            <a:off x="8716276" y="2105134"/>
            <a:ext cx="558096" cy="958104"/>
          </a:xfrm>
          <a:prstGeom prst="curvedConnector4">
            <a:avLst>
              <a:gd name="adj1" fmla="val -105736"/>
              <a:gd name="adj2" fmla="val 837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97537" y="5478278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ScNa</a:t>
            </a:r>
            <a:r>
              <a:rPr lang="fr-FR" dirty="0" smtClean="0"/>
              <a:t> </a:t>
            </a:r>
            <a:r>
              <a:rPr lang="fr-FR" sz="1400" b="1" dirty="0" smtClean="0"/>
              <a:t>input   -&gt;   __v0;</a:t>
            </a:r>
          </a:p>
          <a:p>
            <a:r>
              <a:rPr lang="fr-FR" sz="1400" b="1" dirty="0"/>
              <a:t> </a:t>
            </a:r>
            <a:r>
              <a:rPr lang="fr-FR" sz="1400" b="1" dirty="0" smtClean="0"/>
              <a:t>      </a:t>
            </a:r>
            <a:r>
              <a:rPr lang="fr-FR" sz="1400" dirty="0" smtClean="0"/>
              <a:t>         __v0.a -&gt; __v1</a:t>
            </a:r>
            <a:endParaRPr lang="fr-FR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008271" y="3382171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__v1   -&gt;   j</a:t>
            </a:r>
            <a:endParaRPr lang="fr-FR" sz="14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2374"/>
              </p:ext>
            </p:extLst>
          </p:nvPr>
        </p:nvGraphicFramePr>
        <p:xfrm>
          <a:off x="8531553" y="4956415"/>
          <a:ext cx="497850" cy="28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50"/>
              </a:tblGrid>
              <a:tr h="2882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73424"/>
              </p:ext>
            </p:extLst>
          </p:nvPr>
        </p:nvGraphicFramePr>
        <p:xfrm>
          <a:off x="8602780" y="6180337"/>
          <a:ext cx="33259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97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96995"/>
              </p:ext>
            </p:extLst>
          </p:nvPr>
        </p:nvGraphicFramePr>
        <p:xfrm>
          <a:off x="8202443" y="4077648"/>
          <a:ext cx="10276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33"/>
                <a:gridCol w="513833"/>
              </a:tblGrid>
              <a:tr h="273875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__v1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flag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Curved Connector 26"/>
          <p:cNvCxnSpPr>
            <a:stCxn id="26" idx="3"/>
          </p:cNvCxnSpPr>
          <p:nvPr/>
        </p:nvCxnSpPr>
        <p:spPr>
          <a:xfrm flipH="1" flipV="1">
            <a:off x="8995324" y="3189466"/>
            <a:ext cx="234785" cy="1025342"/>
          </a:xfrm>
          <a:prstGeom prst="curvedConnector4">
            <a:avLst>
              <a:gd name="adj1" fmla="val -97366"/>
              <a:gd name="adj2" fmla="val 566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20885" y="2604731"/>
            <a:ext cx="2500227" cy="119144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There </a:t>
            </a:r>
            <a:r>
              <a:rPr lang="fr-FR" sz="1400" dirty="0" err="1" smtClean="0">
                <a:solidFill>
                  <a:schemeClr val="tx1"/>
                </a:solidFill>
              </a:rPr>
              <a:t>is</a:t>
            </a:r>
            <a:r>
              <a:rPr lang="fr-FR" sz="1400" dirty="0" smtClean="0">
                <a:solidFill>
                  <a:schemeClr val="tx1"/>
                </a:solidFill>
              </a:rPr>
              <a:t> an </a:t>
            </a:r>
            <a:r>
              <a:rPr lang="fr-FR" sz="1400" dirty="0" err="1" smtClean="0">
                <a:solidFill>
                  <a:schemeClr val="tx1"/>
                </a:solidFill>
              </a:rPr>
              <a:t>assumption</a:t>
            </a:r>
            <a:r>
              <a:rPr lang="fr-FR" sz="1400" dirty="0" smtClean="0">
                <a:solidFill>
                  <a:schemeClr val="tx1"/>
                </a:solidFill>
              </a:rPr>
              <a:t> on a normal </a:t>
            </a:r>
            <a:r>
              <a:rPr lang="fr-FR" sz="1400" dirty="0" err="1" smtClean="0">
                <a:solidFill>
                  <a:schemeClr val="tx1"/>
                </a:solidFill>
              </a:rPr>
              <a:t>form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</a:rPr>
              <a:t>here</a:t>
            </a:r>
            <a:r>
              <a:rPr lang="fr-FR" sz="1400" dirty="0" smtClean="0">
                <a:solidFill>
                  <a:schemeClr val="tx1"/>
                </a:solidFill>
              </a:rPr>
              <a:t>, as </a:t>
            </a:r>
            <a:r>
              <a:rPr lang="fr-FR" sz="1400" dirty="0" err="1" smtClean="0">
                <a:solidFill>
                  <a:schemeClr val="tx1"/>
                </a:solidFill>
              </a:rPr>
              <a:t>only</a:t>
            </a:r>
            <a:r>
              <a:rPr lang="fr-FR" sz="1400" dirty="0" smtClean="0">
                <a:solidFill>
                  <a:schemeClr val="tx1"/>
                </a:solidFill>
              </a:rPr>
              <a:t> certain </a:t>
            </a:r>
            <a:r>
              <a:rPr lang="fr-FR" sz="1400" dirty="0" err="1" smtClean="0">
                <a:solidFill>
                  <a:schemeClr val="tx1"/>
                </a:solidFill>
              </a:rPr>
              <a:t>operators</a:t>
            </a:r>
            <a:r>
              <a:rPr lang="fr-FR" sz="1400" dirty="0" smtClean="0">
                <a:solidFill>
                  <a:schemeClr val="tx1"/>
                </a:solidFill>
              </a:rPr>
              <a:t> transmit the flag.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7068543" y="1626781"/>
            <a:ext cx="683277" cy="26387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4F5C-1E1D-4441-B584-6E43B02700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764</Words>
  <Application>Microsoft Office PowerPoint</Application>
  <PresentationFormat>Widescreen</PresentationFormat>
  <Paragraphs>190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Milestone 1: JSON Syntax</vt:lpstr>
      <vt:lpstr>Milestone 1: Changes</vt:lpstr>
      <vt:lpstr>Milestone 2: Bags of values</vt:lpstr>
      <vt:lpstr>Milestone 2: Changes</vt:lpstr>
      <vt:lpstr>PowerPoint Presentation</vt:lpstr>
      <vt:lpstr>PowerPoint Presentation</vt:lpstr>
      <vt:lpstr>Milestone 3: Lists of tuples</vt:lpstr>
      <vt:lpstr>Milestone 3: Changes</vt:lpstr>
      <vt:lpstr>PowerPoint Presentation</vt:lpstr>
      <vt:lpstr>PowerPoint Presentation</vt:lpstr>
      <vt:lpstr>Milestone 4: Lists of values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1: JSON Syntax</dc:title>
  <dc:creator>Romain Vernoux</dc:creator>
  <cp:lastModifiedBy>Romain Vernoux</cp:lastModifiedBy>
  <cp:revision>26</cp:revision>
  <dcterms:created xsi:type="dcterms:W3CDTF">2013-12-20T03:37:09Z</dcterms:created>
  <dcterms:modified xsi:type="dcterms:W3CDTF">2013-12-20T08:03:59Z</dcterms:modified>
</cp:coreProperties>
</file>