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10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1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7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7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2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332FC-3184-4746-B226-3240BEC25707}" type="datetimeFigureOut">
              <a:rPr lang="en-US" smtClean="0"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3E67-57F7-3C4F-B08C-EC94F6A2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ostgresql.org/docs/9.3/static/storage-page-layout.html" TargetMode="External"/><Relationship Id="rId3" Type="http://schemas.openxmlformats.org/officeDocument/2006/relationships/hyperlink" Target="http://www.postgresql.org/docs/9.3/static/storage-toas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0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5"/>
            <a:ext cx="9144000" cy="296418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/>
              <a:t>Overall Design</a:t>
            </a:r>
            <a:endParaRPr lang="en-US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06" y="568890"/>
            <a:ext cx="8839271" cy="610479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Starting point: Pages (blocks) of relational databases</a:t>
            </a:r>
          </a:p>
          <a:p>
            <a:pPr lvl="1"/>
            <a:r>
              <a:rPr lang="en-US" sz="1400" dirty="0" smtClean="0">
                <a:hlinkClick r:id="rId2"/>
              </a:rPr>
              <a:t>http://www.postgresql.org/docs/9.3/static/storage-page-layout.html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800" dirty="0" smtClean="0"/>
              <a:t>Extension: Out-of-line storage (e.g. for strings that are larger than page size)</a:t>
            </a:r>
          </a:p>
          <a:p>
            <a:pPr lvl="1"/>
            <a:r>
              <a:rPr lang="en-US" sz="1400" dirty="0" smtClean="0">
                <a:hlinkClick r:id="rId3"/>
              </a:rPr>
              <a:t>http://www.postgresql.org/docs/9.3/static/storage-toast.html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800" dirty="0" smtClean="0"/>
              <a:t>Extension: Flexible schema (i.e. schema may be present or absent)</a:t>
            </a:r>
            <a:br>
              <a:rPr lang="en-US" sz="1800" dirty="0" smtClean="0"/>
            </a:br>
            <a:endParaRPr lang="en-US" sz="1800" dirty="0" smtClean="0"/>
          </a:p>
          <a:p>
            <a:r>
              <a:rPr lang="en-US" sz="1800" dirty="0" smtClean="0"/>
              <a:t>Extension: Operators that append variable bindings (esp. </a:t>
            </a:r>
            <a:r>
              <a:rPr lang="en-US" sz="1800" dirty="0" err="1" smtClean="0"/>
              <a:t>Nav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206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5"/>
            <a:ext cx="9144000" cy="296418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/>
              <a:t>BNF </a:t>
            </a:r>
            <a:r>
              <a:rPr lang="en-US" sz="1800" b="1" smtClean="0"/>
              <a:t>for directory</a:t>
            </a:r>
            <a:endParaRPr lang="en-US" sz="1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36752"/>
              </p:ext>
            </p:extLst>
          </p:nvPr>
        </p:nvGraphicFramePr>
        <p:xfrm>
          <a:off x="113395" y="502507"/>
          <a:ext cx="8867598" cy="1893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324"/>
                <a:gridCol w="419567"/>
                <a:gridCol w="6667707"/>
              </a:tblGrid>
              <a:tr h="892340">
                <a:tc>
                  <a:txBody>
                    <a:bodyPr/>
                    <a:lstStyle/>
                    <a:p>
                      <a:r>
                        <a:rPr lang="en-US" sz="1400" b="0" i="1" dirty="0" err="1" smtClean="0">
                          <a:latin typeface="+mn-lt"/>
                        </a:rPr>
                        <a:t>block_directory</a:t>
                      </a:r>
                      <a:endParaRPr lang="en-US" sz="1400" b="0" i="1" dirty="0" smtClean="0">
                        <a:latin typeface="+mn-lt"/>
                      </a:endParaRP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block_entry</a:t>
                      </a:r>
                      <a:endParaRPr lang="en-US" sz="1400" b="0" i="1" dirty="0" smtClean="0">
                        <a:latin typeface="+mn-lt"/>
                      </a:endParaRP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block_id</a:t>
                      </a:r>
                      <a:endParaRPr lang="en-US" sz="1400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</a:p>
                    <a:p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dirty="0" err="1" smtClean="0">
                          <a:latin typeface="+mn-lt"/>
                          <a:cs typeface="Consolas"/>
                        </a:rPr>
                        <a:t>block_entry</a:t>
                      </a:r>
                      <a:r>
                        <a:rPr lang="en-US" sz="1400" b="0" i="1" dirty="0" smtClean="0">
                          <a:latin typeface="+mn-lt"/>
                          <a:cs typeface="Consolas"/>
                        </a:rPr>
                        <a:t>*</a:t>
                      </a:r>
                      <a:endParaRPr lang="en-US" sz="1400" b="0" i="1" dirty="0" smtClean="0">
                        <a:latin typeface="+mn-lt"/>
                        <a:cs typeface="Consolas"/>
                      </a:endParaRPr>
                    </a:p>
                    <a:p>
                      <a:r>
                        <a:rPr lang="en-US" sz="1400" b="0" i="1" dirty="0" err="1" smtClean="0">
                          <a:latin typeface="+mn-lt"/>
                          <a:cs typeface="Consolas"/>
                        </a:rPr>
                        <a:t>block_id</a:t>
                      </a:r>
                      <a:r>
                        <a:rPr lang="en-US" sz="1400" b="0" i="1" dirty="0" smtClean="0">
                          <a:latin typeface="+mn-lt"/>
                          <a:cs typeface="Consolas"/>
                        </a:rPr>
                        <a:t>, block</a:t>
                      </a:r>
                    </a:p>
                    <a:p>
                      <a:r>
                        <a:rPr lang="en-US" sz="1400" b="0" i="1" dirty="0" err="1" smtClean="0">
                          <a:latin typeface="+mn-lt"/>
                          <a:cs typeface="Consolas"/>
                        </a:rPr>
                        <a:t>varint</a:t>
                      </a:r>
                      <a:endParaRPr lang="en-US" sz="1400" b="0" i="1" dirty="0" smtClean="0">
                        <a:latin typeface="+mn-lt"/>
                        <a:cs typeface="Consolas"/>
                      </a:endParaRP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948222">
                <a:tc>
                  <a:txBody>
                    <a:bodyPr/>
                    <a:lstStyle/>
                    <a:p>
                      <a:r>
                        <a:rPr lang="en-US" sz="1400" b="0" i="1" dirty="0" err="1" smtClean="0">
                          <a:latin typeface="+mn-lt"/>
                        </a:rPr>
                        <a:t>header_directory</a:t>
                      </a:r>
                      <a:endParaRPr lang="en-US" sz="1400" b="0" i="1" dirty="0" smtClean="0">
                        <a:latin typeface="+mn-lt"/>
                      </a:endParaRP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header_entry</a:t>
                      </a:r>
                      <a:endParaRPr lang="en-US" sz="1400" b="0" i="1" dirty="0" smtClean="0">
                        <a:latin typeface="+mn-lt"/>
                      </a:endParaRP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header_id</a:t>
                      </a:r>
                      <a:endParaRPr lang="en-US" sz="1400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dirty="0" err="1" smtClean="0">
                          <a:latin typeface="+mn-lt"/>
                        </a:rPr>
                        <a:t>header_entry</a:t>
                      </a:r>
                      <a:r>
                        <a:rPr lang="en-US" sz="1400" b="0" i="1" dirty="0" smtClean="0">
                          <a:latin typeface="+mn-lt"/>
                        </a:rPr>
                        <a:t>*</a:t>
                      </a: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header_id</a:t>
                      </a:r>
                      <a:r>
                        <a:rPr lang="en-US" sz="1400" b="0" i="1" dirty="0" smtClean="0">
                          <a:latin typeface="+mn-lt"/>
                        </a:rPr>
                        <a:t>, header</a:t>
                      </a: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varint</a:t>
                      </a:r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98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5"/>
            <a:ext cx="9144000" cy="296418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/>
              <a:t>BNF for header</a:t>
            </a:r>
            <a:endParaRPr lang="en-US" sz="1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15614"/>
              </p:ext>
            </p:extLst>
          </p:nvPr>
        </p:nvGraphicFramePr>
        <p:xfrm>
          <a:off x="79377" y="298313"/>
          <a:ext cx="8867598" cy="6524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532"/>
                <a:gridCol w="374208"/>
                <a:gridCol w="6338858"/>
              </a:tblGrid>
              <a:tr h="2848195"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latin typeface="+mn-lt"/>
                        </a:rPr>
                        <a:t>header</a:t>
                      </a: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  <a:p>
                      <a:r>
                        <a:rPr lang="en-US" sz="1400" b="0" i="1" dirty="0" smtClean="0">
                          <a:latin typeface="+mn-lt"/>
                        </a:rPr>
                        <a:t>constraint</a:t>
                      </a: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has_null</a:t>
                      </a:r>
                      <a:endParaRPr lang="en-US" sz="1400" b="0" i="1" dirty="0" smtClean="0">
                        <a:latin typeface="+mn-lt"/>
                      </a:endParaRP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has_missing</a:t>
                      </a:r>
                      <a:endParaRPr lang="en-US" sz="1400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dynamic_typed_header, </a:t>
                      </a:r>
                      <a:r>
                        <a:rPr lang="en-US" sz="1400" b="0" i="1" dirty="0" smtClean="0">
                          <a:latin typeface="+mn-lt"/>
                          <a:cs typeface="Consolas"/>
                        </a:rPr>
                        <a:t>constraint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boolean_header, </a:t>
                      </a:r>
                      <a:r>
                        <a:rPr lang="en-US" sz="1400" b="0" i="1" dirty="0" smtClean="0">
                          <a:latin typeface="+mn-lt"/>
                          <a:cs typeface="Consolas"/>
                        </a:rPr>
                        <a:t>constraint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number_header, </a:t>
                      </a:r>
                      <a:r>
                        <a:rPr lang="en-US" sz="1400" b="0" i="1" dirty="0" smtClean="0">
                          <a:latin typeface="+mn-lt"/>
                          <a:cs typeface="Consolas"/>
                        </a:rPr>
                        <a:t>constraint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string_header, </a:t>
                      </a:r>
                      <a:r>
                        <a:rPr lang="en-US" sz="1400" b="0" i="1" dirty="0" smtClean="0">
                          <a:latin typeface="+mn-lt"/>
                          <a:cs typeface="Consolas"/>
                        </a:rPr>
                        <a:t>constraint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tuple_header, </a:t>
                      </a:r>
                      <a:r>
                        <a:rPr lang="en-US" sz="1400" b="0" i="1" dirty="0" smtClean="0">
                          <a:latin typeface="+mn-lt"/>
                          <a:cs typeface="Consolas"/>
                        </a:rPr>
                        <a:t>constraint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array_header, </a:t>
                      </a:r>
                      <a:r>
                        <a:rPr lang="en-US" sz="1400" b="0" i="1" dirty="0" smtClean="0">
                          <a:latin typeface="+mn-lt"/>
                          <a:cs typeface="Consolas"/>
                        </a:rPr>
                        <a:t>constraint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bag_header, </a:t>
                      </a:r>
                      <a:r>
                        <a:rPr lang="en-US" sz="1400" b="0" i="1" dirty="0" smtClean="0">
                          <a:latin typeface="+mn-lt"/>
                          <a:cs typeface="Consolas"/>
                        </a:rPr>
                        <a:t>constraint</a:t>
                      </a:r>
                    </a:p>
                    <a:p>
                      <a:r>
                        <a:rPr lang="en-US" sz="1400" b="0" i="1" dirty="0" err="1" smtClean="0">
                          <a:latin typeface="+mn-lt"/>
                          <a:cs typeface="Consolas"/>
                        </a:rPr>
                        <a:t>pointer_header</a:t>
                      </a:r>
                      <a:endParaRPr lang="en-US" sz="1400" b="0" i="1" dirty="0" smtClean="0">
                        <a:latin typeface="+mn-lt"/>
                        <a:cs typeface="Consolas"/>
                      </a:endParaRPr>
                    </a:p>
                    <a:p>
                      <a:r>
                        <a:rPr lang="en-US" sz="1400" b="0" i="1" dirty="0" err="1" smtClean="0">
                          <a:latin typeface="+mn-lt"/>
                          <a:cs typeface="Consolas"/>
                        </a:rPr>
                        <a:t>nav_header</a:t>
                      </a:r>
                      <a:endParaRPr lang="en-US" sz="1400" b="0" i="1" dirty="0" smtClean="0">
                        <a:latin typeface="+mn-lt"/>
                        <a:cs typeface="Consolas"/>
                      </a:endParaRP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has_null, </a:t>
                      </a:r>
                      <a:r>
                        <a:rPr lang="en-US" sz="1400" b="0" i="1" dirty="0" err="1" smtClean="0">
                          <a:latin typeface="+mn-lt"/>
                        </a:rPr>
                        <a:t>has_missing</a:t>
                      </a:r>
                      <a:endParaRPr lang="en-US" sz="1400" b="0" i="1" dirty="0" smtClean="0">
                        <a:latin typeface="+mn-lt"/>
                      </a:endParaRPr>
                    </a:p>
                    <a:p>
                      <a:r>
                        <a:rPr lang="en-US" sz="1400" b="0" i="1" dirty="0" smtClean="0">
                          <a:latin typeface="+mn-lt"/>
                        </a:rPr>
                        <a:t>1bit</a:t>
                      </a:r>
                    </a:p>
                    <a:p>
                      <a:r>
                        <a:rPr lang="en-US" sz="1400" b="0" i="1" dirty="0" smtClean="0">
                          <a:latin typeface="+mn-lt"/>
                        </a:rPr>
                        <a:t>1bit</a:t>
                      </a: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1151398"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latin typeface="+mn-lt"/>
                        </a:rPr>
                        <a:t>dynamic_typed_header</a:t>
                      </a: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boolean_header</a:t>
                      </a:r>
                      <a:r>
                        <a:rPr lang="en-US" sz="1400" b="0" i="1" dirty="0" smtClean="0">
                          <a:latin typeface="+mn-lt"/>
                        </a:rPr>
                        <a:t>      </a:t>
                      </a: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number_header</a:t>
                      </a:r>
                      <a:r>
                        <a:rPr lang="en-US" sz="1400" b="0" i="1" dirty="0" smtClean="0">
                          <a:latin typeface="+mn-lt"/>
                        </a:rPr>
                        <a:t>       </a:t>
                      </a: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string_header</a:t>
                      </a:r>
                      <a:r>
                        <a:rPr lang="en-US" sz="1400" b="0" i="1" dirty="0" smtClean="0">
                          <a:latin typeface="+mn-lt"/>
                        </a:rPr>
                        <a:t> </a:t>
                      </a:r>
                      <a:endParaRPr lang="en-US" sz="1400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>
                          <a:latin typeface="Consolas"/>
                          <a:cs typeface="Consolas"/>
                        </a:rPr>
                        <a:t>0x00</a:t>
                      </a:r>
                    </a:p>
                    <a:p>
                      <a:r>
                        <a:rPr lang="en-US" sz="1400" b="1" i="0" dirty="0" smtClean="0">
                          <a:latin typeface="Consolas"/>
                          <a:cs typeface="Consolas"/>
                        </a:rPr>
                        <a:t>0x01</a:t>
                      </a:r>
                    </a:p>
                    <a:p>
                      <a:r>
                        <a:rPr lang="en-US" sz="1400" b="1" i="0" dirty="0" smtClean="0">
                          <a:latin typeface="Consolas"/>
                          <a:cs typeface="Consolas"/>
                        </a:rPr>
                        <a:t>0x02</a:t>
                      </a:r>
                    </a:p>
                    <a:p>
                      <a:r>
                        <a:rPr lang="en-US" sz="1400" b="1" i="0" dirty="0" smtClean="0">
                          <a:latin typeface="Consolas"/>
                          <a:cs typeface="Consolas"/>
                        </a:rPr>
                        <a:t>0x03</a:t>
                      </a: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1151398">
                <a:tc>
                  <a:txBody>
                    <a:bodyPr/>
                    <a:lstStyle/>
                    <a:p>
                      <a:r>
                        <a:rPr lang="en-US" sz="1400" b="0" i="1" dirty="0" err="1" smtClean="0">
                          <a:latin typeface="+mn-lt"/>
                        </a:rPr>
                        <a:t>tuple_header</a:t>
                      </a:r>
                      <a:r>
                        <a:rPr lang="en-US" sz="1400" b="0" i="1" dirty="0" smtClean="0">
                          <a:latin typeface="+mn-lt"/>
                        </a:rPr>
                        <a:t>            </a:t>
                      </a:r>
                    </a:p>
                    <a:p>
                      <a:r>
                        <a:rPr lang="en-US" sz="1400" b="0" i="1" dirty="0" smtClean="0">
                          <a:latin typeface="+mn-lt"/>
                        </a:rPr>
                        <a:t>attribute_header        </a:t>
                      </a:r>
                    </a:p>
                    <a:p>
                      <a:r>
                        <a:rPr lang="en-US" sz="1400" b="0" i="1" dirty="0" smtClean="0">
                          <a:latin typeface="+mn-lt"/>
                        </a:rPr>
                        <a:t>is_open                 </a:t>
                      </a:r>
                    </a:p>
                    <a:p>
                      <a:r>
                        <a:rPr lang="en-US" sz="1400" b="0" i="1" dirty="0" smtClean="0">
                          <a:latin typeface="+mn-lt"/>
                        </a:rPr>
                        <a:t>num_of_attributes </a:t>
                      </a:r>
                      <a:endParaRPr lang="en-US" sz="1400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0x04</a:t>
                      </a:r>
                      <a:r>
                        <a:rPr lang="en-US" sz="1400" b="0" i="1" smtClean="0">
                          <a:latin typeface="+mn-lt"/>
                        </a:rPr>
                        <a:t>, is_open, num_of_attributes, </a:t>
                      </a:r>
                      <a:r>
                        <a:rPr lang="en-US" sz="1400" b="0" i="1" dirty="0" smtClean="0">
                          <a:latin typeface="+mn-lt"/>
                        </a:rPr>
                        <a:t>attribute_header*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attribute_name, </a:t>
                      </a:r>
                      <a:r>
                        <a:rPr lang="en-US" sz="1400" b="0" i="1" dirty="0" smtClean="0">
                          <a:latin typeface="+mn-lt"/>
                        </a:rPr>
                        <a:t>header</a:t>
                      </a:r>
                    </a:p>
                    <a:p>
                      <a:r>
                        <a:rPr lang="en-US" sz="1400" b="0" i="1" dirty="0" smtClean="0">
                          <a:latin typeface="+mn-lt"/>
                        </a:rPr>
                        <a:t>1bit</a:t>
                      </a:r>
                    </a:p>
                    <a:p>
                      <a:r>
                        <a:rPr lang="en-US" sz="1400" b="0" i="1" dirty="0" err="1" smtClean="0">
                          <a:latin typeface="+mn-lt"/>
                        </a:rPr>
                        <a:t>varint</a:t>
                      </a:r>
                      <a:endParaRPr lang="en-US" sz="1400" b="0" i="1" dirty="0" smtClean="0">
                        <a:latin typeface="+mn-lt"/>
                      </a:endParaRP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727199"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array_header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bag_header </a:t>
                      </a:r>
                      <a:endParaRPr lang="en-US" sz="1400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0x05</a:t>
                      </a:r>
                      <a:r>
                        <a:rPr lang="en-US" sz="1400" b="0" i="1" smtClean="0">
                          <a:latin typeface="+mn-lt"/>
                        </a:rPr>
                        <a:t>, header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0x06</a:t>
                      </a:r>
                      <a:r>
                        <a:rPr lang="en-US" sz="1400" b="0" i="1" smtClean="0">
                          <a:latin typeface="+mn-lt"/>
                        </a:rPr>
                        <a:t>, header</a:t>
                      </a: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611843"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pointer_header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nav_header </a:t>
                      </a:r>
                      <a:endParaRPr lang="en-US" sz="1400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0x07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ular Callout 2"/>
          <p:cNvSpPr/>
          <p:nvPr/>
        </p:nvSpPr>
        <p:spPr>
          <a:xfrm>
            <a:off x="4082270" y="6327845"/>
            <a:ext cx="4978102" cy="408248"/>
          </a:xfrm>
          <a:prstGeom prst="wedgeRectCallout">
            <a:avLst>
              <a:gd name="adj1" fmla="val -59465"/>
              <a:gd name="adj2" fmla="val 273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/>
              <a:t>nav_header must be directly enclosed within tuple_header.</a:t>
            </a:r>
            <a:endParaRPr lang="en-US" sz="1400"/>
          </a:p>
        </p:txBody>
      </p:sp>
      <p:sp>
        <p:nvSpPr>
          <p:cNvPr id="6" name="Rectangular Callout 5"/>
          <p:cNvSpPr/>
          <p:nvPr/>
        </p:nvSpPr>
        <p:spPr>
          <a:xfrm>
            <a:off x="4691384" y="1675735"/>
            <a:ext cx="4368988" cy="408248"/>
          </a:xfrm>
          <a:prstGeom prst="wedgeRectCallout">
            <a:avLst>
              <a:gd name="adj1" fmla="val -58347"/>
              <a:gd name="adj2" fmla="val 221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/>
              <a:t>pointer_header is the extension for out-of-line storage.</a:t>
            </a:r>
            <a:endParaRPr lang="en-US" sz="1400"/>
          </a:p>
        </p:txBody>
      </p:sp>
      <p:sp>
        <p:nvSpPr>
          <p:cNvPr id="7" name="Rectangular Callout 6"/>
          <p:cNvSpPr/>
          <p:nvPr/>
        </p:nvSpPr>
        <p:spPr>
          <a:xfrm>
            <a:off x="4691384" y="2227670"/>
            <a:ext cx="4368988" cy="511855"/>
          </a:xfrm>
          <a:prstGeom prst="wedgeRectCallout">
            <a:avLst>
              <a:gd name="adj1" fmla="val -58587"/>
              <a:gd name="adj2" fmla="val -472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/>
              <a:t>nav_header is the extension for operators that append variable bindings.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5181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5"/>
            <a:ext cx="9144000" cy="296418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/>
              <a:t>BNF </a:t>
            </a:r>
            <a:r>
              <a:rPr lang="en-US" sz="1800" b="1" smtClean="0"/>
              <a:t>for block (part 1 of 3)</a:t>
            </a:r>
            <a:endParaRPr lang="en-US" sz="1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14974"/>
              </p:ext>
            </p:extLst>
          </p:nvPr>
        </p:nvGraphicFramePr>
        <p:xfrm>
          <a:off x="0" y="906728"/>
          <a:ext cx="8867598" cy="56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532"/>
                <a:gridCol w="374208"/>
                <a:gridCol w="6338858"/>
              </a:tblGrid>
              <a:tr h="665606"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block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num_of_items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item_id </a:t>
                      </a:r>
                      <a:endParaRPr lang="en-US" sz="1400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header_ref, num_of_items, item_id+, item+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varint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varint</a:t>
                      </a: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1151398"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item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dynamic_header_item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static_header_item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</a:t>
                      </a:r>
                      <a:endParaRPr lang="en-US" sz="1400" b="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dynamic_header_item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static_header_item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0x00</a:t>
                      </a:r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, boolean_item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0x01</a:t>
                      </a:r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, number_item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0x02</a:t>
                      </a:r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, string_item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0x03</a:t>
                      </a:r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, tuple_item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0x04</a:t>
                      </a:r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, array_item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0x05</a:t>
                      </a:r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, bag_item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boolean_item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number_item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string_item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tuple_item 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array_item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bag_item 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pointer_item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nav_item</a:t>
                      </a: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889802"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boolean_item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number_item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string_item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dirty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  <a:endParaRPr lang="en-US" sz="1400" b="0" dirty="0" smtClean="0">
                        <a:latin typeface="+mn-lt"/>
                      </a:endParaRPr>
                    </a:p>
                    <a:p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1bit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double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string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4498610" y="5880406"/>
            <a:ext cx="4368988" cy="408248"/>
          </a:xfrm>
          <a:prstGeom prst="wedgeRectCallout">
            <a:avLst>
              <a:gd name="adj1" fmla="val -60520"/>
              <a:gd name="adj2" fmla="val 119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/>
              <a:t>TODO: Handle strings that are larger than block size.</a:t>
            </a:r>
            <a:endParaRPr lang="en-US" sz="1400"/>
          </a:p>
        </p:txBody>
      </p:sp>
      <p:sp>
        <p:nvSpPr>
          <p:cNvPr id="7" name="Rectangular Callout 6"/>
          <p:cNvSpPr/>
          <p:nvPr/>
        </p:nvSpPr>
        <p:spPr>
          <a:xfrm>
            <a:off x="5474670" y="413769"/>
            <a:ext cx="3110457" cy="408248"/>
          </a:xfrm>
          <a:prstGeom prst="wedgeRectCallout">
            <a:avLst>
              <a:gd name="adj1" fmla="val -44806"/>
              <a:gd name="adj2" fmla="val 967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/>
              <a:t>TODO: Handle null and missing.</a:t>
            </a:r>
            <a:endParaRPr lang="en-US" sz="1400"/>
          </a:p>
        </p:txBody>
      </p:sp>
      <p:sp>
        <p:nvSpPr>
          <p:cNvPr id="8" name="Rectangular Callout 7"/>
          <p:cNvSpPr/>
          <p:nvPr/>
        </p:nvSpPr>
        <p:spPr>
          <a:xfrm>
            <a:off x="4498610" y="1897595"/>
            <a:ext cx="4368988" cy="511855"/>
          </a:xfrm>
          <a:prstGeom prst="wedgeRectCallout">
            <a:avLst>
              <a:gd name="adj1" fmla="val -55465"/>
              <a:gd name="adj2" fmla="val 81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/>
              <a:t>dynamic_header_item and static_header_item are the extensions for flexible schema.</a:t>
            </a:r>
            <a:endParaRPr lang="en-US" sz="1400"/>
          </a:p>
        </p:txBody>
      </p:sp>
      <p:sp>
        <p:nvSpPr>
          <p:cNvPr id="9" name="Rectangular Callout 8"/>
          <p:cNvSpPr/>
          <p:nvPr/>
        </p:nvSpPr>
        <p:spPr>
          <a:xfrm>
            <a:off x="2133163" y="413769"/>
            <a:ext cx="3148579" cy="408248"/>
          </a:xfrm>
          <a:prstGeom prst="wedgeRectCallout">
            <a:avLst>
              <a:gd name="adj1" fmla="val 8265"/>
              <a:gd name="adj2" fmla="val 864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/>
              <a:t>Recommended block size is 32KB = 2^15.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8680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5"/>
            <a:ext cx="9144000" cy="296418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/>
              <a:t>BNF </a:t>
            </a:r>
            <a:r>
              <a:rPr lang="en-US" sz="1800" b="1" smtClean="0"/>
              <a:t>for block (part 2 of 3)</a:t>
            </a:r>
            <a:endParaRPr lang="en-US" sz="1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4358"/>
              </p:ext>
            </p:extLst>
          </p:nvPr>
        </p:nvGraphicFramePr>
        <p:xfrm>
          <a:off x="79377" y="434396"/>
          <a:ext cx="8867598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532"/>
                <a:gridCol w="374208"/>
                <a:gridCol w="6338858"/>
              </a:tblGrid>
              <a:tr h="2718186"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tuple_item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empty_tuple_item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dense_tuple_item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sparse_tuple_item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attribute_position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key_value_tuple_item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item_bytes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attribute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attribute_name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  <a:endParaRPr lang="en-US" sz="1400" b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empty_tuple_item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dense_tuple_item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sparse_tuple_item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key_value_tuple_item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0x00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0x01</a:t>
                      </a:r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, item_bytes, item+ 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0x02</a:t>
                      </a:r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, item_bytes, num_of_items, (attribute_position, item)+ 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varint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0x03</a:t>
                      </a:r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, item_bytes, num_of_items, attribute+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varint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attribute_name, 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string</a:t>
                      </a: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889802"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array_item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bag_item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overflow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no_overflow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overflow_block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endParaRPr lang="en-US" sz="1400" b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overflow, item_bytes, num_of_items, item+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overflow, item_bytes, num_of_items, item+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no_overflow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overflow_block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0x00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0x01</a:t>
                      </a:r>
                      <a:r>
                        <a:rPr lang="en-US" sz="1400" b="0" i="1" smtClean="0">
                          <a:latin typeface="+mn-lt"/>
                        </a:rPr>
                        <a:t>, block_ref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5080160" y="298313"/>
            <a:ext cx="3980212" cy="408248"/>
          </a:xfrm>
          <a:prstGeom prst="wedgeRectCallout">
            <a:avLst>
              <a:gd name="adj1" fmla="val -59465"/>
              <a:gd name="adj2" fmla="val 273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/>
              <a:t>TODO: Handle tuples that are larger than block size?</a:t>
            </a:r>
            <a:endParaRPr lang="en-US" sz="1400"/>
          </a:p>
        </p:txBody>
      </p:sp>
      <p:sp>
        <p:nvSpPr>
          <p:cNvPr id="9" name="Rectangular Callout 8"/>
          <p:cNvSpPr/>
          <p:nvPr/>
        </p:nvSpPr>
        <p:spPr>
          <a:xfrm>
            <a:off x="5080160" y="972364"/>
            <a:ext cx="3980212" cy="408248"/>
          </a:xfrm>
          <a:prstGeom prst="wedgeRectCallout">
            <a:avLst>
              <a:gd name="adj1" fmla="val -59465"/>
              <a:gd name="adj2" fmla="val 273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/>
              <a:t>TODO: More efficient handling of open tuple types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3902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95"/>
            <a:ext cx="9144000" cy="296418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/>
              <a:t>BNF </a:t>
            </a:r>
            <a:r>
              <a:rPr lang="en-US" sz="1800" b="1" smtClean="0"/>
              <a:t>for block (part 3 of 3)</a:t>
            </a:r>
            <a:endParaRPr lang="en-US" sz="1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66235"/>
              </p:ext>
            </p:extLst>
          </p:nvPr>
        </p:nvGraphicFramePr>
        <p:xfrm>
          <a:off x="79377" y="434396"/>
          <a:ext cx="8867598" cy="2529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4532"/>
                <a:gridCol w="374208"/>
                <a:gridCol w="6338858"/>
              </a:tblGrid>
              <a:tr h="824369"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pointer_item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block_ref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item_ref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  <a:endParaRPr lang="en-US" sz="1400" b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block_ref, item_ref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varint</a:t>
                      </a:r>
                    </a:p>
                    <a:p>
                      <a:r>
                        <a:rPr lang="en-US" sz="1400" b="0" i="1" smtClean="0">
                          <a:latin typeface="+mn-lt"/>
                          <a:cs typeface="Consolas"/>
                        </a:rPr>
                        <a:t>varint</a:t>
                      </a:r>
                    </a:p>
                    <a:p>
                      <a:endParaRPr lang="en-US" sz="1400" b="0" i="1" dirty="0" smtClean="0">
                        <a:latin typeface="+mn-lt"/>
                      </a:endParaRPr>
                    </a:p>
                  </a:txBody>
                  <a:tcPr/>
                </a:tc>
              </a:tr>
              <a:tr h="889802"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nav_item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step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            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num_of_steps 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sibling_index  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attribute_index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element_index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|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</a:p>
                    <a:p>
                      <a:r>
                        <a:rPr lang="en-US" sz="1400" b="0" smtClean="0">
                          <a:latin typeface="+mn-lt"/>
                        </a:rPr>
                        <a:t>=</a:t>
                      </a:r>
                      <a:endParaRPr lang="en-US" sz="1400" b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smtClean="0">
                          <a:latin typeface="+mn-lt"/>
                        </a:rPr>
                        <a:t>sibling_index, num_of_steps, step+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attribute_index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element_index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8bit</a:t>
                      </a:r>
                    </a:p>
                    <a:p>
                      <a:r>
                        <a:rPr lang="en-US" sz="1400" b="0" i="1" smtClean="0">
                          <a:latin typeface="+mn-lt"/>
                        </a:rPr>
                        <a:t>16bit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0x00</a:t>
                      </a:r>
                      <a:r>
                        <a:rPr lang="en-US" sz="1400" b="0" i="1" smtClean="0">
                          <a:latin typeface="+mn-lt"/>
                        </a:rPr>
                        <a:t>, 15bit</a:t>
                      </a:r>
                    </a:p>
                    <a:p>
                      <a:r>
                        <a:rPr lang="en-US" sz="1400" b="1" i="0" smtClean="0">
                          <a:latin typeface="Consolas"/>
                          <a:cs typeface="Consolas"/>
                        </a:rPr>
                        <a:t>0x01</a:t>
                      </a:r>
                      <a:r>
                        <a:rPr lang="en-US" sz="1400" b="0" i="1" smtClean="0">
                          <a:latin typeface="+mn-lt"/>
                        </a:rPr>
                        <a:t>, 15bit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4003775" y="994336"/>
            <a:ext cx="4198494" cy="408248"/>
          </a:xfrm>
          <a:prstGeom prst="wedgeRectCallout">
            <a:avLst>
              <a:gd name="adj1" fmla="val -61215"/>
              <a:gd name="adj2" fmla="val 530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/>
              <a:t>nav_item must be directly enclosed within tuple_item.</a:t>
            </a:r>
            <a:endParaRPr lang="en-US" sz="1400"/>
          </a:p>
        </p:txBody>
      </p:sp>
      <p:sp>
        <p:nvSpPr>
          <p:cNvPr id="7" name="Rectangular Callout 6"/>
          <p:cNvSpPr/>
          <p:nvPr/>
        </p:nvSpPr>
        <p:spPr>
          <a:xfrm>
            <a:off x="4003775" y="2281737"/>
            <a:ext cx="4198494" cy="573247"/>
          </a:xfrm>
          <a:prstGeom prst="wedgeRectCallout">
            <a:avLst>
              <a:gd name="adj1" fmla="val -58215"/>
              <a:gd name="adj2" fmla="val -156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smtClean="0"/>
              <a:t>nav_item must have predictable size in order to enable pre-allocation.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9987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514</Words>
  <Application>Microsoft Macintosh PowerPoint</Application>
  <PresentationFormat>On-screen Show (4:3)</PresentationFormat>
  <Paragraphs>264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 Model Encoding</vt:lpstr>
      <vt:lpstr>Overall Design</vt:lpstr>
      <vt:lpstr>BNF for directory</vt:lpstr>
      <vt:lpstr>BNF for header</vt:lpstr>
      <vt:lpstr>BNF for block (part 1 of 3)</vt:lpstr>
      <vt:lpstr>BNF for block (part 2 of 3)</vt:lpstr>
      <vt:lpstr>BNF for block (part 3 of 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Encoding</dc:title>
  <dc:creator>Kian Win Ong</dc:creator>
  <cp:lastModifiedBy>Kian Win Ong</cp:lastModifiedBy>
  <cp:revision>31</cp:revision>
  <dcterms:created xsi:type="dcterms:W3CDTF">2014-05-07T22:32:26Z</dcterms:created>
  <dcterms:modified xsi:type="dcterms:W3CDTF">2014-05-07T23:51:51Z</dcterms:modified>
</cp:coreProperties>
</file>