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69" r:id="rId6"/>
    <p:sldId id="270" r:id="rId7"/>
    <p:sldId id="271" r:id="rId8"/>
    <p:sldId id="288" r:id="rId9"/>
    <p:sldId id="260" r:id="rId10"/>
    <p:sldId id="274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5" r:id="rId21"/>
    <p:sldId id="282" r:id="rId22"/>
    <p:sldId id="283" r:id="rId23"/>
    <p:sldId id="284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212F-A759-4A46-87DB-25D4717DA254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2232-C190-C249-9D15-984C753D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out the order of rewritings</a:t>
            </a:r>
            <a:endParaRPr lang="en-US" dirty="0" smtClean="0"/>
          </a:p>
          <a:p>
            <a:r>
              <a:rPr lang="en-US" dirty="0" smtClean="0"/>
              <a:t>Greedy optimizer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2232-C190-C249-9D15-984C753DF3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/>
              <a:t>This cost can be define as the I/O cost (number of block accesses) performed by the query processor for the aggregation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2232-C190-C249-9D15-984C753DF3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Catalog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2232-C190-C249-9D15-984C753DF3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Connection of the new STARS</a:t>
            </a:r>
            <a:r>
              <a:rPr lang="en-US" baseline="0" dirty="0" smtClean="0"/>
              <a:t> with the required normal forms for finish rules to work.</a:t>
            </a:r>
          </a:p>
          <a:p>
            <a:r>
              <a:rPr lang="en-US" baseline="0" dirty="0" smtClean="0"/>
              <a:t>2) Extend the garlic architecture to include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sources and see if the STARS break at one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2232-C190-C249-9D15-984C753DF3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9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B68D-7AA8-D24A-9D6A-CA9862E54DC1}" type="datetimeFigureOut">
              <a:rPr lang="en-US" smtClean="0"/>
              <a:t>20/03/2014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FF5A-4C3D-5C4E-BA48-A2011556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Semi-join Investigation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made the point that a query processor that implements rewriters for both semi join reduction and eager/lazy aggregation should evaluate all possible distributed physical plans involving joins and aggregations.</a:t>
            </a:r>
          </a:p>
          <a:p>
            <a:r>
              <a:rPr lang="en-US" dirty="0"/>
              <a:t>The architecture of such a query processor has, however, not been described. We have to answer the following questions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assumed underlying architecture of the distributed query </a:t>
            </a:r>
            <a:r>
              <a:rPr lang="en-US" dirty="0" smtClean="0"/>
              <a:t>processor.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the two rewriters implemented within the query processor.</a:t>
            </a:r>
          </a:p>
        </p:txBody>
      </p:sp>
    </p:spTree>
    <p:extLst>
      <p:ext uri="{BB962C8B-B14F-4D97-AF65-F5344CB8AC3E}">
        <p14:creationId xmlns:p14="http://schemas.microsoft.com/office/powerpoint/2010/main" val="35854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Assumed Architecture for distributed query processor</a:t>
            </a:r>
            <a:endParaRPr lang="en-US" dirty="0"/>
          </a:p>
        </p:txBody>
      </p:sp>
      <p:pic>
        <p:nvPicPr>
          <p:cNvPr id="4" name="Content Placeholder 3" descr="distributedQueryProcessorArchitectur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04" b="-32704"/>
          <a:stretch>
            <a:fillRect/>
          </a:stretch>
        </p:blipFill>
        <p:spPr>
          <a:xfrm>
            <a:off x="404396" y="160020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935789" y="1697789"/>
            <a:ext cx="52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State-of-the-art, “Starburst”-like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5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Required meta-information for rewriters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Eager/lazy aggregation rewriter </a:t>
            </a:r>
            <a:r>
              <a:rPr lang="en-US" sz="1800" dirty="0" smtClean="0"/>
              <a:t>:</a:t>
            </a:r>
            <a:endParaRPr lang="en-US" sz="1800" dirty="0"/>
          </a:p>
          <a:p>
            <a:pPr lvl="1"/>
            <a:r>
              <a:rPr lang="en-US" sz="1800" dirty="0" smtClean="0"/>
              <a:t>selectivity </a:t>
            </a:r>
            <a:r>
              <a:rPr lang="en-US" sz="1800" dirty="0"/>
              <a:t>of a join </a:t>
            </a:r>
            <a:r>
              <a:rPr lang="en-US" sz="1800" dirty="0" smtClean="0"/>
              <a:t>operation</a:t>
            </a:r>
          </a:p>
          <a:p>
            <a:pPr lvl="1"/>
            <a:r>
              <a:rPr lang="en-US" sz="1800" dirty="0" smtClean="0"/>
              <a:t>selectivity </a:t>
            </a:r>
            <a:r>
              <a:rPr lang="en-US" sz="1800" dirty="0"/>
              <a:t>of </a:t>
            </a:r>
            <a:r>
              <a:rPr lang="en-US" sz="1800" dirty="0" smtClean="0"/>
              <a:t>an </a:t>
            </a:r>
            <a:r>
              <a:rPr lang="en-US" sz="1800" dirty="0"/>
              <a:t>aggregation </a:t>
            </a:r>
            <a:r>
              <a:rPr lang="en-US" sz="1800" dirty="0" smtClean="0"/>
              <a:t>operation</a:t>
            </a:r>
          </a:p>
          <a:p>
            <a:pPr lvl="1"/>
            <a:r>
              <a:rPr lang="en-US" sz="1800" dirty="0" smtClean="0"/>
              <a:t>no </a:t>
            </a:r>
            <a:r>
              <a:rPr lang="en-US" sz="1800" dirty="0"/>
              <a:t>information about distribution of data (this rewriter is unaware of distribution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i="1" dirty="0" smtClean="0"/>
              <a:t>cost </a:t>
            </a:r>
            <a:r>
              <a:rPr lang="en-US" sz="1800" i="1" dirty="0"/>
              <a:t>of an aggregation and join operations. </a:t>
            </a:r>
            <a:endParaRPr lang="en-US" sz="1800" i="1" dirty="0" smtClean="0"/>
          </a:p>
          <a:p>
            <a:pPr lvl="2"/>
            <a:r>
              <a:rPr lang="en-US" sz="1800" dirty="0" smtClean="0"/>
              <a:t>requires </a:t>
            </a:r>
            <a:r>
              <a:rPr lang="en-US" sz="1800" dirty="0"/>
              <a:t>number of tuples for each </a:t>
            </a:r>
            <a:r>
              <a:rPr lang="en-US" sz="1800" dirty="0" smtClean="0"/>
              <a:t>relation.</a:t>
            </a:r>
          </a:p>
          <a:p>
            <a:pPr lvl="2"/>
            <a:r>
              <a:rPr lang="en-US" sz="1800" dirty="0" smtClean="0"/>
              <a:t>number </a:t>
            </a:r>
            <a:r>
              <a:rPr lang="en-US" sz="1800" dirty="0"/>
              <a:t>of distinct values per join / aggregation attributes for each relation.</a:t>
            </a:r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Semi-Join Reduction rewriter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selectivity </a:t>
            </a:r>
            <a:r>
              <a:rPr lang="en-US" dirty="0"/>
              <a:t>of join </a:t>
            </a:r>
            <a:r>
              <a:rPr lang="en-US" dirty="0" smtClean="0"/>
              <a:t>operation.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of join/</a:t>
            </a:r>
            <a:r>
              <a:rPr lang="en-US" dirty="0" err="1"/>
              <a:t>semijoin</a:t>
            </a:r>
            <a:r>
              <a:rPr lang="en-US" dirty="0"/>
              <a:t> </a:t>
            </a:r>
            <a:r>
              <a:rPr lang="en-US" dirty="0" smtClean="0"/>
              <a:t>operation.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/>
              <a:t>number of tuples for each </a:t>
            </a:r>
            <a:r>
              <a:rPr lang="en-US" dirty="0" smtClean="0"/>
              <a:t>relation.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of distinct values per join / aggregation attributes for each </a:t>
            </a:r>
            <a:r>
              <a:rPr lang="en-US" dirty="0" smtClean="0"/>
              <a:t>relation.</a:t>
            </a:r>
          </a:p>
          <a:p>
            <a:pPr lvl="1"/>
            <a:r>
              <a:rPr lang="en-US" dirty="0" smtClean="0"/>
              <a:t>location </a:t>
            </a:r>
            <a:r>
              <a:rPr lang="en-US" dirty="0"/>
              <a:t>of joined </a:t>
            </a:r>
            <a:r>
              <a:rPr lang="en-US" dirty="0" smtClean="0"/>
              <a:t>tables.</a:t>
            </a:r>
          </a:p>
          <a:p>
            <a:pPr lvl="1"/>
            <a:r>
              <a:rPr lang="en-US" dirty="0" smtClean="0"/>
              <a:t>Communication cost </a:t>
            </a:r>
            <a:r>
              <a:rPr lang="en-US" dirty="0"/>
              <a:t>per byte between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of a projection</a:t>
            </a:r>
          </a:p>
        </p:txBody>
      </p:sp>
    </p:spTree>
    <p:extLst>
      <p:ext uri="{BB962C8B-B14F-4D97-AF65-F5344CB8AC3E}">
        <p14:creationId xmlns:p14="http://schemas.microsoft.com/office/powerpoint/2010/main" val="15553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assume a catalog is present with meta-information expected from a state of the art query processor.</a:t>
            </a:r>
          </a:p>
          <a:p>
            <a:pPr lvl="1"/>
            <a:r>
              <a:rPr lang="en-US" dirty="0" smtClean="0"/>
              <a:t>Schema of each relation</a:t>
            </a:r>
          </a:p>
          <a:p>
            <a:pPr lvl="1"/>
            <a:r>
              <a:rPr lang="en-US" dirty="0" smtClean="0"/>
              <a:t>Partitioning Schema</a:t>
            </a:r>
          </a:p>
          <a:p>
            <a:pPr lvl="1"/>
            <a:r>
              <a:rPr lang="en-US" dirty="0" smtClean="0"/>
              <a:t>Physical Information</a:t>
            </a:r>
          </a:p>
          <a:p>
            <a:pPr lvl="1"/>
            <a:r>
              <a:rPr lang="en-US" dirty="0" smtClean="0"/>
              <a:t>Per byte / location specific communication costs</a:t>
            </a:r>
          </a:p>
          <a:p>
            <a:pPr lvl="1"/>
            <a:r>
              <a:rPr lang="en-US" dirty="0" smtClean="0"/>
              <a:t>Location of each table</a:t>
            </a:r>
          </a:p>
          <a:p>
            <a:pPr lvl="1"/>
            <a:r>
              <a:rPr lang="en-US" dirty="0" smtClean="0"/>
              <a:t>Permissions/capabilities of each source</a:t>
            </a:r>
          </a:p>
          <a:p>
            <a:r>
              <a:rPr lang="en-US" dirty="0" smtClean="0"/>
              <a:t>Catalog is assumed to be stored on the middleware.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6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classic dynamic programming approach to plan enumeration</a:t>
            </a:r>
          </a:p>
          <a:p>
            <a:r>
              <a:rPr lang="en-US" dirty="0" smtClean="0"/>
              <a:t>Assume iterator model and pipelining.</a:t>
            </a:r>
          </a:p>
          <a:p>
            <a:r>
              <a:rPr lang="en-US" dirty="0" smtClean="0"/>
              <a:t>Assume garlic cost-based optimizer</a:t>
            </a:r>
          </a:p>
          <a:p>
            <a:r>
              <a:rPr lang="en-US" dirty="0" smtClean="0"/>
              <a:t>Assume equal source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11547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STARs for rewriters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42591" y="1535113"/>
            <a:ext cx="4041775" cy="639762"/>
          </a:xfrm>
        </p:spPr>
        <p:txBody>
          <a:bodyPr/>
          <a:lstStyle/>
          <a:p>
            <a:r>
              <a:rPr lang="en-US" dirty="0" smtClean="0"/>
              <a:t>Semi join Reduction</a:t>
            </a:r>
            <a:endParaRPr lang="en-US" dirty="0"/>
          </a:p>
        </p:txBody>
      </p:sp>
      <p:pic>
        <p:nvPicPr>
          <p:cNvPr id="17" name="Content Placeholder 16" descr="leftsemijoinSTAR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95" r="-9295"/>
          <a:stretch>
            <a:fillRect/>
          </a:stretch>
        </p:blipFill>
        <p:spPr>
          <a:xfrm>
            <a:off x="457202" y="2174875"/>
            <a:ext cx="8229598" cy="1969336"/>
          </a:xfrm>
        </p:spPr>
      </p:pic>
      <p:pic>
        <p:nvPicPr>
          <p:cNvPr id="18" name="Content Placeholder 17" descr="rightsemijoinSTAR.pdf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28" r="-9628"/>
          <a:stretch>
            <a:fillRect/>
          </a:stretch>
        </p:blipFill>
        <p:spPr>
          <a:xfrm>
            <a:off x="457201" y="4144211"/>
            <a:ext cx="8229600" cy="1981952"/>
          </a:xfrm>
        </p:spPr>
      </p:pic>
    </p:spTree>
    <p:extLst>
      <p:ext uri="{BB962C8B-B14F-4D97-AF65-F5344CB8AC3E}">
        <p14:creationId xmlns:p14="http://schemas.microsoft.com/office/powerpoint/2010/main" val="103843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STARs for rewriters </a:t>
            </a:r>
          </a:p>
        </p:txBody>
      </p:sp>
      <p:pic>
        <p:nvPicPr>
          <p:cNvPr id="12" name="Content Placeholder 11" descr="eagerlazyaggrega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29" r="-3629"/>
          <a:stretch>
            <a:fillRect/>
          </a:stretch>
        </p:blipFill>
        <p:spPr/>
      </p:pic>
      <p:sp>
        <p:nvSpPr>
          <p:cNvPr id="13" name="TextBox 12"/>
          <p:cNvSpPr txBox="1"/>
          <p:nvPr/>
        </p:nvSpPr>
        <p:spPr>
          <a:xfrm>
            <a:off x="775368" y="1417638"/>
            <a:ext cx="24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Eager/Lazy Aggregation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098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STARs for rewriters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rewriters for eager/lazy aggregation could be added :</a:t>
            </a:r>
          </a:p>
          <a:p>
            <a:pPr lvl="1"/>
            <a:r>
              <a:rPr lang="en-US" dirty="0" smtClean="0"/>
              <a:t>Eager count</a:t>
            </a:r>
          </a:p>
          <a:p>
            <a:pPr lvl="1"/>
            <a:r>
              <a:rPr lang="en-US" dirty="0" smtClean="0"/>
              <a:t>Lazy count</a:t>
            </a:r>
          </a:p>
          <a:p>
            <a:pPr lvl="1"/>
            <a:r>
              <a:rPr lang="en-US" dirty="0" smtClean="0"/>
              <a:t>Double Eager/Lazy Count/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Could use recursion in STARs to push aggregations  down a join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2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Eager/Lazy Aggregation added in phase 1 of Garlic’s dynamic programming algorithm.</a:t>
            </a:r>
          </a:p>
          <a:p>
            <a:r>
              <a:rPr lang="en-US" dirty="0" err="1" smtClean="0"/>
              <a:t>SemiJoin</a:t>
            </a:r>
            <a:r>
              <a:rPr lang="en-US" dirty="0" smtClean="0"/>
              <a:t> Reduction added in phase 2 of garlic’s dynamic programming algorithm as an additional garlic join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 : Assume that we have the two </a:t>
            </a:r>
            <a:r>
              <a:rPr lang="en-US" dirty="0" smtClean="0"/>
              <a:t>tables :</a:t>
            </a:r>
            <a:endParaRPr lang="en-US" dirty="0"/>
          </a:p>
          <a:p>
            <a:pPr lvl="1"/>
            <a:r>
              <a:rPr lang="en-US" dirty="0"/>
              <a:t>Employee(</a:t>
            </a:r>
            <a:r>
              <a:rPr lang="en-US" dirty="0" err="1"/>
              <a:t>EmpID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/>
              <a:t>DeptID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/>
              <a:t>is the primary key in the Employee </a:t>
            </a:r>
            <a:r>
              <a:rPr lang="en-US" dirty="0" smtClean="0"/>
              <a:t>table.</a:t>
            </a:r>
          </a:p>
          <a:p>
            <a:pPr lvl="2"/>
            <a:r>
              <a:rPr lang="en-US" dirty="0" smtClean="0"/>
              <a:t>Employee is on source S1.</a:t>
            </a:r>
            <a:endParaRPr lang="en-US" dirty="0"/>
          </a:p>
          <a:p>
            <a:pPr lvl="1"/>
            <a:r>
              <a:rPr lang="en-US" dirty="0"/>
              <a:t>Department(</a:t>
            </a:r>
            <a:r>
              <a:rPr lang="en-US" dirty="0" err="1"/>
              <a:t>DeptID,</a:t>
            </a:r>
            <a:r>
              <a:rPr lang="en-US" dirty="0" err="1" smtClean="0"/>
              <a:t>Name</a:t>
            </a:r>
            <a:r>
              <a:rPr lang="en-US" dirty="0" smtClean="0"/>
              <a:t>, Logo)</a:t>
            </a:r>
            <a:endParaRPr lang="en-US" dirty="0"/>
          </a:p>
          <a:p>
            <a:pPr lvl="2"/>
            <a:r>
              <a:rPr lang="en-US" dirty="0" err="1" smtClean="0"/>
              <a:t>DeptID</a:t>
            </a:r>
            <a:r>
              <a:rPr lang="en-US" dirty="0" smtClean="0"/>
              <a:t> </a:t>
            </a:r>
            <a:r>
              <a:rPr lang="en-US" dirty="0"/>
              <a:t>is the primary key of Department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Employee row references the department (</a:t>
            </a:r>
            <a:r>
              <a:rPr lang="en-US" dirty="0" err="1"/>
              <a:t>Dep</a:t>
            </a:r>
            <a:r>
              <a:rPr lang="en-US" dirty="0"/>
              <a:t>￼￼</a:t>
            </a:r>
            <a:r>
              <a:rPr lang="en-US" dirty="0" err="1"/>
              <a:t>tID</a:t>
            </a:r>
            <a:r>
              <a:rPr lang="en-US" dirty="0"/>
              <a:t>) to which the employee belongs. </a:t>
            </a:r>
            <a:endParaRPr lang="en-US" dirty="0" smtClean="0"/>
          </a:p>
          <a:p>
            <a:pPr lvl="2"/>
            <a:r>
              <a:rPr lang="en-US" dirty="0" smtClean="0"/>
              <a:t>Department is on source s2.</a:t>
            </a:r>
          </a:p>
          <a:p>
            <a:pPr lvl="2"/>
            <a:r>
              <a:rPr lang="en-US" dirty="0" smtClean="0"/>
              <a:t>Logo information is a big PNG image.</a:t>
            </a:r>
          </a:p>
          <a:p>
            <a:r>
              <a:rPr lang="en-US" dirty="0"/>
              <a:t>Consider the following query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D.DeptID</a:t>
            </a:r>
            <a:r>
              <a:rPr lang="en-US" dirty="0"/>
              <a:t>, </a:t>
            </a:r>
            <a:r>
              <a:rPr lang="en-US" dirty="0" err="1"/>
              <a:t>D.Name</a:t>
            </a:r>
            <a:r>
              <a:rPr lang="en-US" dirty="0"/>
              <a:t>, </a:t>
            </a:r>
            <a:r>
              <a:rPr lang="en-US" dirty="0" err="1" smtClean="0"/>
              <a:t>D.Logo</a:t>
            </a:r>
            <a:r>
              <a:rPr lang="en-US" dirty="0" smtClean="0"/>
              <a:t>, COUNT</a:t>
            </a:r>
            <a:r>
              <a:rPr lang="en-US" dirty="0"/>
              <a:t>(</a:t>
            </a:r>
            <a:r>
              <a:rPr lang="en-US" dirty="0" err="1"/>
              <a:t>E.EmpID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FROM Employee E, Department D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E.DeptID</a:t>
            </a:r>
            <a:r>
              <a:rPr lang="en-US" dirty="0"/>
              <a:t> = </a:t>
            </a:r>
            <a:r>
              <a:rPr lang="en-US" dirty="0" err="1"/>
              <a:t>D.DeptID</a:t>
            </a:r>
            <a:endParaRPr lang="en-US" dirty="0"/>
          </a:p>
          <a:p>
            <a:pPr lvl="1"/>
            <a:r>
              <a:rPr lang="en-US" dirty="0"/>
              <a:t>GROUP BY </a:t>
            </a:r>
            <a:r>
              <a:rPr lang="en-US" dirty="0" err="1"/>
              <a:t>D.DeptID</a:t>
            </a:r>
            <a:r>
              <a:rPr lang="en-US" dirty="0"/>
              <a:t>, </a:t>
            </a:r>
            <a:r>
              <a:rPr lang="en-US" dirty="0" err="1" smtClean="0"/>
              <a:t>D.Name</a:t>
            </a:r>
            <a:r>
              <a:rPr lang="en-US" dirty="0" smtClean="0"/>
              <a:t>, </a:t>
            </a:r>
            <a:r>
              <a:rPr lang="en-US" dirty="0" err="1" smtClean="0"/>
              <a:t>D.Logo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4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Semi-join Reduction</a:t>
            </a:r>
          </a:p>
          <a:p>
            <a:r>
              <a:rPr lang="en-US" dirty="0" smtClean="0"/>
              <a:t>Eager and Lazy Aggregation</a:t>
            </a:r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9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Employee :</a:t>
            </a:r>
          </a:p>
          <a:p>
            <a:pPr lvl="1"/>
            <a:r>
              <a:rPr lang="en-US" dirty="0" smtClean="0"/>
              <a:t>#tuples : 10,000,000</a:t>
            </a:r>
          </a:p>
          <a:p>
            <a:pPr lvl="1"/>
            <a:r>
              <a:rPr lang="en-US" dirty="0" smtClean="0"/>
              <a:t>#foreign keys : 100,000</a:t>
            </a:r>
          </a:p>
          <a:p>
            <a:pPr lvl="1"/>
            <a:r>
              <a:rPr lang="en-US" dirty="0" smtClean="0"/>
              <a:t>#size of a tuple : ~</a:t>
            </a:r>
            <a:r>
              <a:rPr lang="en-US" dirty="0" smtClean="0"/>
              <a:t>100bytes</a:t>
            </a:r>
          </a:p>
          <a:p>
            <a:r>
              <a:rPr lang="en-US" dirty="0" smtClean="0"/>
              <a:t>Department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#tuples : 100,000</a:t>
            </a:r>
          </a:p>
          <a:p>
            <a:pPr lvl="1"/>
            <a:r>
              <a:rPr lang="en-US" dirty="0" smtClean="0"/>
              <a:t>#size tuple with </a:t>
            </a:r>
            <a:r>
              <a:rPr lang="en-US" dirty="0" smtClean="0"/>
              <a:t>logo: </a:t>
            </a:r>
            <a:r>
              <a:rPr lang="en-US" dirty="0" smtClean="0"/>
              <a:t>~100kB</a:t>
            </a:r>
          </a:p>
          <a:p>
            <a:pPr lvl="1"/>
            <a:r>
              <a:rPr lang="en-US" dirty="0" smtClean="0"/>
              <a:t>#size tuple without </a:t>
            </a:r>
            <a:r>
              <a:rPr lang="en-US" dirty="0" smtClean="0"/>
              <a:t>logo: ~50bytes</a:t>
            </a:r>
            <a:endParaRPr lang="en-US" dirty="0" smtClean="0"/>
          </a:p>
          <a:p>
            <a:r>
              <a:rPr lang="en-US" dirty="0" smtClean="0"/>
              <a:t>Transfer speed (over WAN): 10 MB/sec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7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Plan</a:t>
            </a:r>
            <a:endParaRPr lang="en-US" dirty="0"/>
          </a:p>
        </p:txBody>
      </p:sp>
      <p:pic>
        <p:nvPicPr>
          <p:cNvPr id="4" name="Content Placeholder 3" descr="inputPlanSTA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61" r="-35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876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Plans after phase 1 of Garlic’s query optimizer</a:t>
            </a:r>
            <a:endParaRPr lang="en-US" dirty="0"/>
          </a:p>
        </p:txBody>
      </p:sp>
      <p:pic>
        <p:nvPicPr>
          <p:cNvPr id="4" name="Content Placeholder 3" descr="phase1STA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r="-3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283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Plans after phase 2 of Garlic’s optimizer (distributed)</a:t>
            </a:r>
            <a:endParaRPr lang="en-US" dirty="0"/>
          </a:p>
        </p:txBody>
      </p:sp>
      <p:pic>
        <p:nvPicPr>
          <p:cNvPr id="4" name="Content Placeholder 3" descr="phase2STA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3" r="-12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128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simple example, the suggested architecture gives the optimal distributed plan. What about more complex cases?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87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Semi-join Reduction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two relations R and S on sites s1 and s2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Distributed </a:t>
            </a:r>
            <a:r>
              <a:rPr lang="en-US" dirty="0"/>
              <a:t>i</a:t>
            </a:r>
            <a:r>
              <a:rPr lang="en-US" dirty="0" smtClean="0"/>
              <a:t>nput plan </a:t>
            </a:r>
            <a:r>
              <a:rPr lang="en-US" dirty="0"/>
              <a:t>with the proper site annotation.</a:t>
            </a:r>
          </a:p>
          <a:p>
            <a:r>
              <a:rPr lang="en-US" dirty="0" smtClean="0"/>
              <a:t>Assume </a:t>
            </a:r>
            <a:r>
              <a:rPr lang="en-US" dirty="0"/>
              <a:t>equal query capabilities across data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Colors indicates the sites at which plans are executed.</a:t>
            </a:r>
          </a:p>
          <a:p>
            <a:endParaRPr lang="en-US" dirty="0"/>
          </a:p>
        </p:txBody>
      </p:sp>
      <p:pic>
        <p:nvPicPr>
          <p:cNvPr id="5" name="Content Placeholder 4" descr="Initial Distributed Plan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5638"/>
          <a:stretch/>
        </p:blipFill>
        <p:spPr>
          <a:xfrm>
            <a:off x="4447674" y="1600200"/>
            <a:ext cx="4696326" cy="4525963"/>
          </a:xfrm>
        </p:spPr>
      </p:pic>
    </p:spTree>
    <p:extLst>
      <p:ext uri="{BB962C8B-B14F-4D97-AF65-F5344CB8AC3E}">
        <p14:creationId xmlns:p14="http://schemas.microsoft.com/office/powerpoint/2010/main" val="14735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Rewritten query plans</a:t>
            </a:r>
            <a:endParaRPr lang="en-US" dirty="0"/>
          </a:p>
        </p:txBody>
      </p:sp>
      <p:pic>
        <p:nvPicPr>
          <p:cNvPr id="4" name="Content Placeholder 3" descr="Rewritten Pla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565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400" dirty="0" err="1" smtClean="0"/>
              <a:t>Weipeng</a:t>
            </a:r>
            <a:r>
              <a:rPr lang="en-US" sz="2400" dirty="0" smtClean="0"/>
              <a:t> P. Yan, Per-</a:t>
            </a:r>
            <a:r>
              <a:rPr lang="en-US" sz="2400" dirty="0" err="1" smtClean="0"/>
              <a:t>Ake</a:t>
            </a:r>
            <a:r>
              <a:rPr lang="en-US" sz="2400" dirty="0" smtClean="0"/>
              <a:t> Larson [U. of Waterloo]. </a:t>
            </a:r>
            <a:r>
              <a:rPr lang="en-US" sz="2400" i="1" dirty="0" smtClean="0"/>
              <a:t>Eager Aggregation and Lazy Aggregation. </a:t>
            </a:r>
            <a:r>
              <a:rPr lang="en-US" sz="2400" dirty="0" smtClean="0"/>
              <a:t>PVLDB 95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Join and Aggregation rewriting rules are all described in this paper. Any of my findings on the subject is a variant from these rules.</a:t>
            </a:r>
            <a:endParaRPr lang="en-US" b="0" dirty="0"/>
          </a:p>
        </p:txBody>
      </p:sp>
      <p:pic>
        <p:nvPicPr>
          <p:cNvPr id="8" name="Content Placeholder 7" descr="EagerLazyCount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09" b="-21309"/>
          <a:stretch>
            <a:fillRect/>
          </a:stretch>
        </p:blipFill>
        <p:spPr/>
      </p:pic>
      <p:pic>
        <p:nvPicPr>
          <p:cNvPr id="9" name="Content Placeholder 8" descr="EagerLazyGroupBy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08" b="-143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148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Weipeng</a:t>
            </a:r>
            <a:r>
              <a:rPr lang="en-US" sz="2400" dirty="0"/>
              <a:t> P. Yan, Per-</a:t>
            </a:r>
            <a:r>
              <a:rPr lang="en-US" sz="2400" dirty="0" err="1"/>
              <a:t>Ake</a:t>
            </a:r>
            <a:r>
              <a:rPr lang="en-US" sz="2400" dirty="0"/>
              <a:t> Larson [U. of Waterloo]. </a:t>
            </a:r>
            <a:r>
              <a:rPr lang="en-US" sz="2400" i="1" dirty="0"/>
              <a:t>Eager Aggregation and Lazy Aggregation. </a:t>
            </a:r>
            <a:r>
              <a:rPr lang="en-US" sz="2400" dirty="0"/>
              <a:t>PVLDB 95</a:t>
            </a:r>
          </a:p>
        </p:txBody>
      </p:sp>
      <p:pic>
        <p:nvPicPr>
          <p:cNvPr id="5" name="Content Placeholder 4" descr="DoubleLazyEager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68" b="-30468"/>
          <a:stretch>
            <a:fillRect/>
          </a:stretch>
        </p:blipFill>
        <p:spPr/>
      </p:pic>
      <p:pic>
        <p:nvPicPr>
          <p:cNvPr id="6" name="Content Placeholder 5" descr="DoubleEagerLazySplit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36" b="-31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89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Weipeng</a:t>
            </a:r>
            <a:r>
              <a:rPr lang="en-US" sz="2400" dirty="0"/>
              <a:t> P. Yan, Per-</a:t>
            </a:r>
            <a:r>
              <a:rPr lang="en-US" sz="2400" dirty="0" err="1"/>
              <a:t>Ake</a:t>
            </a:r>
            <a:r>
              <a:rPr lang="en-US" sz="2400" dirty="0"/>
              <a:t> Larson [U. of Waterloo]. </a:t>
            </a:r>
            <a:r>
              <a:rPr lang="en-US" sz="2400" i="1" dirty="0"/>
              <a:t>Eager Aggregation and Lazy Aggregation. </a:t>
            </a:r>
            <a:r>
              <a:rPr lang="en-US" sz="2400" dirty="0"/>
              <a:t>PVLDB 95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eager and lazy aggregation should be considered (examples in the paper prove it).</a:t>
            </a:r>
          </a:p>
          <a:p>
            <a:r>
              <a:rPr lang="en-US" dirty="0" smtClean="0"/>
              <a:t>Decomposable functions</a:t>
            </a:r>
          </a:p>
          <a:p>
            <a:r>
              <a:rPr lang="en-US" dirty="0" smtClean="0"/>
              <a:t>Class C functions</a:t>
            </a:r>
          </a:p>
          <a:p>
            <a:r>
              <a:rPr lang="en-US" dirty="0" smtClean="0"/>
              <a:t>Class </a:t>
            </a:r>
            <a:r>
              <a:rPr lang="en-US" smtClean="0"/>
              <a:t>D functions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Eager and Lazy Aggregation Optimization in a </a:t>
            </a:r>
            <a:r>
              <a:rPr lang="en-US" dirty="0" err="1" smtClean="0"/>
              <a:t>MiddleWare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following papers all quote the lazy aggregation articles and are concerned with middleware:</a:t>
            </a:r>
          </a:p>
          <a:p>
            <a:pPr lvl="1"/>
            <a:r>
              <a:rPr lang="en-US" i="1" dirty="0"/>
              <a:t>Exploiting early sorting and early partitioning for decision support query </a:t>
            </a:r>
            <a:r>
              <a:rPr lang="en-US" i="1" dirty="0" smtClean="0"/>
              <a:t>processing</a:t>
            </a:r>
            <a:r>
              <a:rPr lang="en-US" dirty="0" smtClean="0"/>
              <a:t>.</a:t>
            </a:r>
            <a:r>
              <a:rPr lang="de-DE" b="1" dirty="0"/>
              <a:t> </a:t>
            </a:r>
            <a:r>
              <a:rPr lang="de-DE" dirty="0"/>
              <a:t>J. Claussen∗, A. Kemper, D. Kossmann∗∗, C. </a:t>
            </a:r>
            <a:r>
              <a:rPr lang="de-DE" dirty="0" smtClean="0"/>
              <a:t>Wiesner [VLDB2000]</a:t>
            </a:r>
          </a:p>
          <a:p>
            <a:pPr lvl="1"/>
            <a:r>
              <a:rPr lang="de-DE" i="1" dirty="0" smtClean="0"/>
              <a:t>Optimal Aggregation </a:t>
            </a:r>
            <a:r>
              <a:rPr lang="de-DE" i="1" dirty="0" err="1" smtClean="0"/>
              <a:t>Algorithms</a:t>
            </a:r>
            <a:r>
              <a:rPr lang="de-DE" i="1" dirty="0" smtClean="0"/>
              <a:t> </a:t>
            </a:r>
            <a:r>
              <a:rPr lang="de-DE" i="1" dirty="0" err="1" smtClean="0"/>
              <a:t>for</a:t>
            </a:r>
            <a:r>
              <a:rPr lang="de-DE" i="1" dirty="0" smtClean="0"/>
              <a:t> Middleware. </a:t>
            </a:r>
            <a:r>
              <a:rPr lang="de-DE" dirty="0" smtClean="0"/>
              <a:t>R. </a:t>
            </a:r>
            <a:r>
              <a:rPr lang="de-DE" dirty="0" err="1" smtClean="0"/>
              <a:t>Fagin</a:t>
            </a:r>
            <a:r>
              <a:rPr lang="de-DE" dirty="0" smtClean="0"/>
              <a:t>, A. </a:t>
            </a:r>
            <a:r>
              <a:rPr lang="de-DE" dirty="0" err="1" smtClean="0"/>
              <a:t>Lotem</a:t>
            </a:r>
            <a:r>
              <a:rPr lang="de-DE" dirty="0" smtClean="0"/>
              <a:t>, M. </a:t>
            </a:r>
            <a:r>
              <a:rPr lang="de-DE" dirty="0" err="1" smtClean="0"/>
              <a:t>Naor</a:t>
            </a:r>
            <a:r>
              <a:rPr lang="de-DE" dirty="0" smtClean="0"/>
              <a:t> [JCSS2002]</a:t>
            </a:r>
          </a:p>
          <a:p>
            <a:pPr lvl="1"/>
            <a:r>
              <a:rPr lang="de-DE" i="1" dirty="0" err="1" smtClean="0"/>
              <a:t>Optimizing</a:t>
            </a:r>
            <a:r>
              <a:rPr lang="de-DE" i="1" dirty="0" smtClean="0"/>
              <a:t> </a:t>
            </a:r>
            <a:r>
              <a:rPr lang="de-DE" i="1" dirty="0" err="1" smtClean="0"/>
              <a:t>Queries</a:t>
            </a:r>
            <a:r>
              <a:rPr lang="de-DE" i="1" dirty="0" smtClean="0"/>
              <a:t> </a:t>
            </a:r>
            <a:r>
              <a:rPr lang="de-DE" i="1" dirty="0" err="1" smtClean="0"/>
              <a:t>With</a:t>
            </a:r>
            <a:r>
              <a:rPr lang="de-DE" i="1" dirty="0" smtClean="0"/>
              <a:t> Aggregate Views. </a:t>
            </a:r>
            <a:r>
              <a:rPr lang="de-DE" dirty="0" smtClean="0"/>
              <a:t>S. Chaudhuri, K. Shim </a:t>
            </a:r>
          </a:p>
          <a:p>
            <a:pPr lvl="1"/>
            <a:r>
              <a:rPr lang="de-DE" i="1" dirty="0" smtClean="0"/>
              <a:t>Query Evaluation </a:t>
            </a:r>
            <a:r>
              <a:rPr lang="de-DE" i="1" dirty="0" err="1" smtClean="0"/>
              <a:t>Techniques</a:t>
            </a:r>
            <a:r>
              <a:rPr lang="de-DE" i="1" dirty="0" smtClean="0"/>
              <a:t> </a:t>
            </a:r>
            <a:r>
              <a:rPr lang="de-DE" i="1" dirty="0" err="1" smtClean="0"/>
              <a:t>for</a:t>
            </a:r>
            <a:r>
              <a:rPr lang="de-DE" i="1" dirty="0" smtClean="0"/>
              <a:t> Data Integration Systems. </a:t>
            </a:r>
            <a:r>
              <a:rPr lang="de-DE" dirty="0" smtClean="0"/>
              <a:t>Christian Wiesner, [</a:t>
            </a:r>
            <a:r>
              <a:rPr lang="de-DE" dirty="0" err="1" smtClean="0"/>
              <a:t>Doctoral</a:t>
            </a:r>
            <a:r>
              <a:rPr lang="de-DE" dirty="0" smtClean="0"/>
              <a:t> Thesis, U. </a:t>
            </a:r>
            <a:r>
              <a:rPr lang="de-DE" dirty="0" err="1" smtClean="0"/>
              <a:t>of</a:t>
            </a:r>
            <a:r>
              <a:rPr lang="de-DE" dirty="0" smtClean="0"/>
              <a:t>  Passau 2004]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lvl="1"/>
            <a:endParaRPr lang="en-US" i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23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Bad News : every possible logical rewriting can be derived by existing rewriting rules. </a:t>
            </a:r>
          </a:p>
          <a:p>
            <a:pPr lvl="1"/>
            <a:r>
              <a:rPr lang="en-US" dirty="0" smtClean="0"/>
              <a:t>There are no logical rewritings a state of the art query processor would not evaluate.</a:t>
            </a:r>
          </a:p>
          <a:p>
            <a:pPr algn="just"/>
            <a:r>
              <a:rPr lang="en-US" dirty="0" smtClean="0"/>
              <a:t>Bigger picture : despite being able to consider all logical rewritings, will an existing query processor miss physical opportunities in a middleware setting?</a:t>
            </a:r>
          </a:p>
          <a:p>
            <a:pPr algn="just"/>
            <a:r>
              <a:rPr lang="en-US" dirty="0" smtClean="0"/>
              <a:t>How would we implement a semi-join reduction rewriter coupled with a eager/lazy aggregation rewriter such that all possible </a:t>
            </a:r>
            <a:r>
              <a:rPr lang="en-US" b="1" dirty="0" smtClean="0"/>
              <a:t>physical</a:t>
            </a:r>
            <a:r>
              <a:rPr lang="en-US" dirty="0" smtClean="0"/>
              <a:t> plans involving these two rewriters are evaluated?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1065</Words>
  <Application>Microsoft Macintosh PowerPoint</Application>
  <PresentationFormat>On-screen Show (4:3)</PresentationFormat>
  <Paragraphs>121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Semi-join Investigation</vt:lpstr>
      <vt:lpstr>Outline</vt:lpstr>
      <vt:lpstr>Generalized Semi-join Reduction</vt:lpstr>
      <vt:lpstr>Rewritten query plans</vt:lpstr>
      <vt:lpstr>Weipeng P. Yan, Per-Ake Larson [U. of Waterloo]. Eager Aggregation and Lazy Aggregation. PVLDB 95</vt:lpstr>
      <vt:lpstr>Weipeng P. Yan, Per-Ake Larson [U. of Waterloo]. Eager Aggregation and Lazy Aggregation. PVLDB 95</vt:lpstr>
      <vt:lpstr>Weipeng P. Yan, Per-Ake Larson [U. of Waterloo]. Eager Aggregation and Lazy Aggregation. PVLDB 95</vt:lpstr>
      <vt:lpstr>Eager and Lazy Aggregation Optimization in a MiddleWare setting</vt:lpstr>
      <vt:lpstr>Results</vt:lpstr>
      <vt:lpstr>Implementation</vt:lpstr>
      <vt:lpstr>Assumed Architecture for distributed query processor</vt:lpstr>
      <vt:lpstr>Required meta-information for rewriters</vt:lpstr>
      <vt:lpstr>Catalog</vt:lpstr>
      <vt:lpstr>Query Optimization</vt:lpstr>
      <vt:lpstr>STARs for rewriters </vt:lpstr>
      <vt:lpstr>STARs for rewriters </vt:lpstr>
      <vt:lpstr>STARs for rewriters</vt:lpstr>
      <vt:lpstr>Example Architecture</vt:lpstr>
      <vt:lpstr>Example Query</vt:lpstr>
      <vt:lpstr>Statistics Available</vt:lpstr>
      <vt:lpstr>Input Plan</vt:lpstr>
      <vt:lpstr>Plans after phase 1 of Garlic’s query optimizer</vt:lpstr>
      <vt:lpstr>Plans after phase 2 of Garlic’s optimizer (distributed)</vt:lpstr>
      <vt:lpstr>More Examples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Semi-join Investigation</dc:title>
  <dc:creator>Jules Testard</dc:creator>
  <cp:lastModifiedBy>Jules Testard</cp:lastModifiedBy>
  <cp:revision>82</cp:revision>
  <dcterms:created xsi:type="dcterms:W3CDTF">2014-02-13T19:38:41Z</dcterms:created>
  <dcterms:modified xsi:type="dcterms:W3CDTF">2014-03-21T21:03:47Z</dcterms:modified>
</cp:coreProperties>
</file>