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66" r:id="rId3"/>
    <p:sldId id="257" r:id="rId4"/>
    <p:sldId id="270" r:id="rId5"/>
    <p:sldId id="284" r:id="rId6"/>
    <p:sldId id="277" r:id="rId7"/>
    <p:sldId id="278" r:id="rId8"/>
    <p:sldId id="279" r:id="rId9"/>
    <p:sldId id="280" r:id="rId10"/>
    <p:sldId id="281" r:id="rId11"/>
    <p:sldId id="282" r:id="rId12"/>
    <p:sldId id="283" r:id="rId13"/>
    <p:sldId id="286" r:id="rId14"/>
    <p:sldId id="287" r:id="rId15"/>
    <p:sldId id="288" r:id="rId16"/>
    <p:sldId id="258" r:id="rId17"/>
    <p:sldId id="267" r:id="rId18"/>
    <p:sldId id="268" r:id="rId19"/>
    <p:sldId id="264" r:id="rId20"/>
    <p:sldId id="261" r:id="rId21"/>
    <p:sldId id="262" r:id="rId22"/>
    <p:sldId id="263" r:id="rId23"/>
    <p:sldId id="271" r:id="rId24"/>
    <p:sldId id="272" r:id="rId25"/>
    <p:sldId id="273" r:id="rId26"/>
    <p:sldId id="269" r:id="rId27"/>
    <p:sldId id="275" r:id="rId28"/>
    <p:sldId id="274" r:id="rId29"/>
    <p:sldId id="276"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25" d="100"/>
          <a:sy n="125" d="100"/>
        </p:scale>
        <p:origin x="-1128" y="6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269190-62B7-CD40-9E1B-65FB81C160EB}" type="datetimeFigureOut">
              <a:rPr lang="en-US" smtClean="0"/>
              <a:t>05/03/2014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F697DE-31D7-2441-91D9-58611B943EE1}" type="slidenum">
              <a:rPr lang="en-US" smtClean="0"/>
              <a:t>‹#›</a:t>
            </a:fld>
            <a:endParaRPr lang="en-US"/>
          </a:p>
        </p:txBody>
      </p:sp>
    </p:spTree>
    <p:extLst>
      <p:ext uri="{BB962C8B-B14F-4D97-AF65-F5344CB8AC3E}">
        <p14:creationId xmlns:p14="http://schemas.microsoft.com/office/powerpoint/2010/main" val="67564054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F697DE-31D7-2441-91D9-58611B943EE1}" type="slidenum">
              <a:rPr lang="en-US" smtClean="0"/>
              <a:t>2</a:t>
            </a:fld>
            <a:endParaRPr lang="en-US"/>
          </a:p>
        </p:txBody>
      </p:sp>
    </p:spTree>
    <p:extLst>
      <p:ext uri="{BB962C8B-B14F-4D97-AF65-F5344CB8AC3E}">
        <p14:creationId xmlns:p14="http://schemas.microsoft.com/office/powerpoint/2010/main" val="3866404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6D0F70-7648-7246-95E5-B352F7BBB3D6}" type="datetimeFigureOut">
              <a:rPr lang="en-US" smtClean="0"/>
              <a:t>05/03/2014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90354-C7DF-384F-B780-4509CE48E1CA}" type="slidenum">
              <a:rPr lang="en-US" smtClean="0"/>
              <a:t>‹#›</a:t>
            </a:fld>
            <a:endParaRPr lang="en-US"/>
          </a:p>
        </p:txBody>
      </p:sp>
    </p:spTree>
    <p:extLst>
      <p:ext uri="{BB962C8B-B14F-4D97-AF65-F5344CB8AC3E}">
        <p14:creationId xmlns:p14="http://schemas.microsoft.com/office/powerpoint/2010/main" val="3780711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6D0F70-7648-7246-95E5-B352F7BBB3D6}" type="datetimeFigureOut">
              <a:rPr lang="en-US" smtClean="0"/>
              <a:t>05/03/2014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90354-C7DF-384F-B780-4509CE48E1CA}" type="slidenum">
              <a:rPr lang="en-US" smtClean="0"/>
              <a:t>‹#›</a:t>
            </a:fld>
            <a:endParaRPr lang="en-US"/>
          </a:p>
        </p:txBody>
      </p:sp>
    </p:spTree>
    <p:extLst>
      <p:ext uri="{BB962C8B-B14F-4D97-AF65-F5344CB8AC3E}">
        <p14:creationId xmlns:p14="http://schemas.microsoft.com/office/powerpoint/2010/main" val="928796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6D0F70-7648-7246-95E5-B352F7BBB3D6}" type="datetimeFigureOut">
              <a:rPr lang="en-US" smtClean="0"/>
              <a:t>05/03/2014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90354-C7DF-384F-B780-4509CE48E1CA}" type="slidenum">
              <a:rPr lang="en-US" smtClean="0"/>
              <a:t>‹#›</a:t>
            </a:fld>
            <a:endParaRPr lang="en-US"/>
          </a:p>
        </p:txBody>
      </p:sp>
    </p:spTree>
    <p:extLst>
      <p:ext uri="{BB962C8B-B14F-4D97-AF65-F5344CB8AC3E}">
        <p14:creationId xmlns:p14="http://schemas.microsoft.com/office/powerpoint/2010/main" val="215527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6D0F70-7648-7246-95E5-B352F7BBB3D6}" type="datetimeFigureOut">
              <a:rPr lang="en-US" smtClean="0"/>
              <a:t>05/03/2014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90354-C7DF-384F-B780-4509CE48E1CA}" type="slidenum">
              <a:rPr lang="en-US" smtClean="0"/>
              <a:t>‹#›</a:t>
            </a:fld>
            <a:endParaRPr lang="en-US"/>
          </a:p>
        </p:txBody>
      </p:sp>
    </p:spTree>
    <p:extLst>
      <p:ext uri="{BB962C8B-B14F-4D97-AF65-F5344CB8AC3E}">
        <p14:creationId xmlns:p14="http://schemas.microsoft.com/office/powerpoint/2010/main" val="3578243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6D0F70-7648-7246-95E5-B352F7BBB3D6}" type="datetimeFigureOut">
              <a:rPr lang="en-US" smtClean="0"/>
              <a:t>05/03/2014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90354-C7DF-384F-B780-4509CE48E1CA}" type="slidenum">
              <a:rPr lang="en-US" smtClean="0"/>
              <a:t>‹#›</a:t>
            </a:fld>
            <a:endParaRPr lang="en-US"/>
          </a:p>
        </p:txBody>
      </p:sp>
    </p:spTree>
    <p:extLst>
      <p:ext uri="{BB962C8B-B14F-4D97-AF65-F5344CB8AC3E}">
        <p14:creationId xmlns:p14="http://schemas.microsoft.com/office/powerpoint/2010/main" val="183339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6D0F70-7648-7246-95E5-B352F7BBB3D6}" type="datetimeFigureOut">
              <a:rPr lang="en-US" smtClean="0"/>
              <a:t>05/03/2014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90354-C7DF-384F-B780-4509CE48E1CA}" type="slidenum">
              <a:rPr lang="en-US" smtClean="0"/>
              <a:t>‹#›</a:t>
            </a:fld>
            <a:endParaRPr lang="en-US"/>
          </a:p>
        </p:txBody>
      </p:sp>
    </p:spTree>
    <p:extLst>
      <p:ext uri="{BB962C8B-B14F-4D97-AF65-F5344CB8AC3E}">
        <p14:creationId xmlns:p14="http://schemas.microsoft.com/office/powerpoint/2010/main" val="2827043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6D0F70-7648-7246-95E5-B352F7BBB3D6}" type="datetimeFigureOut">
              <a:rPr lang="en-US" smtClean="0"/>
              <a:t>05/03/2014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C90354-C7DF-384F-B780-4509CE48E1CA}" type="slidenum">
              <a:rPr lang="en-US" smtClean="0"/>
              <a:t>‹#›</a:t>
            </a:fld>
            <a:endParaRPr lang="en-US"/>
          </a:p>
        </p:txBody>
      </p:sp>
    </p:spTree>
    <p:extLst>
      <p:ext uri="{BB962C8B-B14F-4D97-AF65-F5344CB8AC3E}">
        <p14:creationId xmlns:p14="http://schemas.microsoft.com/office/powerpoint/2010/main" val="213576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6D0F70-7648-7246-95E5-B352F7BBB3D6}" type="datetimeFigureOut">
              <a:rPr lang="en-US" smtClean="0"/>
              <a:t>05/03/2014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C90354-C7DF-384F-B780-4509CE48E1CA}" type="slidenum">
              <a:rPr lang="en-US" smtClean="0"/>
              <a:t>‹#›</a:t>
            </a:fld>
            <a:endParaRPr lang="en-US"/>
          </a:p>
        </p:txBody>
      </p:sp>
    </p:spTree>
    <p:extLst>
      <p:ext uri="{BB962C8B-B14F-4D97-AF65-F5344CB8AC3E}">
        <p14:creationId xmlns:p14="http://schemas.microsoft.com/office/powerpoint/2010/main" val="2000318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6D0F70-7648-7246-95E5-B352F7BBB3D6}" type="datetimeFigureOut">
              <a:rPr lang="en-US" smtClean="0"/>
              <a:t>05/03/2014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C90354-C7DF-384F-B780-4509CE48E1CA}" type="slidenum">
              <a:rPr lang="en-US" smtClean="0"/>
              <a:t>‹#›</a:t>
            </a:fld>
            <a:endParaRPr lang="en-US"/>
          </a:p>
        </p:txBody>
      </p:sp>
    </p:spTree>
    <p:extLst>
      <p:ext uri="{BB962C8B-B14F-4D97-AF65-F5344CB8AC3E}">
        <p14:creationId xmlns:p14="http://schemas.microsoft.com/office/powerpoint/2010/main" val="2963457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6D0F70-7648-7246-95E5-B352F7BBB3D6}" type="datetimeFigureOut">
              <a:rPr lang="en-US" smtClean="0"/>
              <a:t>05/03/2014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90354-C7DF-384F-B780-4509CE48E1CA}" type="slidenum">
              <a:rPr lang="en-US" smtClean="0"/>
              <a:t>‹#›</a:t>
            </a:fld>
            <a:endParaRPr lang="en-US"/>
          </a:p>
        </p:txBody>
      </p:sp>
    </p:spTree>
    <p:extLst>
      <p:ext uri="{BB962C8B-B14F-4D97-AF65-F5344CB8AC3E}">
        <p14:creationId xmlns:p14="http://schemas.microsoft.com/office/powerpoint/2010/main" val="132187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6D0F70-7648-7246-95E5-B352F7BBB3D6}" type="datetimeFigureOut">
              <a:rPr lang="en-US" smtClean="0"/>
              <a:t>05/03/2014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90354-C7DF-384F-B780-4509CE48E1CA}" type="slidenum">
              <a:rPr lang="en-US" smtClean="0"/>
              <a:t>‹#›</a:t>
            </a:fld>
            <a:endParaRPr lang="en-US"/>
          </a:p>
        </p:txBody>
      </p:sp>
    </p:spTree>
    <p:extLst>
      <p:ext uri="{BB962C8B-B14F-4D97-AF65-F5344CB8AC3E}">
        <p14:creationId xmlns:p14="http://schemas.microsoft.com/office/powerpoint/2010/main" val="17834218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6D0F70-7648-7246-95E5-B352F7BBB3D6}" type="datetimeFigureOut">
              <a:rPr lang="en-US" smtClean="0"/>
              <a:t>05/03/2014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C90354-C7DF-384F-B780-4509CE48E1CA}" type="slidenum">
              <a:rPr lang="en-US" smtClean="0"/>
              <a:t>‹#›</a:t>
            </a:fld>
            <a:endParaRPr lang="en-US"/>
          </a:p>
        </p:txBody>
      </p:sp>
    </p:spTree>
    <p:extLst>
      <p:ext uri="{BB962C8B-B14F-4D97-AF65-F5344CB8AC3E}">
        <p14:creationId xmlns:p14="http://schemas.microsoft.com/office/powerpoint/2010/main" val="3868790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emf"/><Relationship Id="rId3" Type="http://schemas.openxmlformats.org/officeDocument/2006/relationships/image" Target="../media/image10.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NoSQL</a:t>
            </a:r>
            <a:r>
              <a:rPr lang="en-US" dirty="0" smtClean="0"/>
              <a:t> Data Integration Survey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8310248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Split Query Processing in </a:t>
            </a:r>
            <a:r>
              <a:rPr lang="en-US" sz="2800" dirty="0" err="1"/>
              <a:t>Polybase</a:t>
            </a:r>
            <a:r>
              <a:rPr lang="en-US" sz="2800" dirty="0"/>
              <a:t/>
            </a:r>
            <a:br>
              <a:rPr lang="en-US" sz="2800" dirty="0"/>
            </a:br>
            <a:r>
              <a:rPr lang="en-US" sz="2400" dirty="0"/>
              <a:t>[David J. DeWitt, A. Halverson, R. </a:t>
            </a:r>
            <a:r>
              <a:rPr lang="en-US" sz="2400" dirty="0" err="1"/>
              <a:t>Nehme</a:t>
            </a:r>
            <a:r>
              <a:rPr lang="en-US" sz="2400" dirty="0"/>
              <a:t>, S. Shankar, J. Aguilar-</a:t>
            </a:r>
            <a:r>
              <a:rPr lang="en-US" sz="2400" dirty="0" err="1"/>
              <a:t>Saborit</a:t>
            </a:r>
            <a:r>
              <a:rPr lang="en-US" sz="2400" dirty="0"/>
              <a:t>, A. </a:t>
            </a:r>
            <a:r>
              <a:rPr lang="en-US" sz="2400" dirty="0" err="1"/>
              <a:t>Avanes</a:t>
            </a:r>
            <a:r>
              <a:rPr lang="en-US" sz="2400" dirty="0"/>
              <a:t>, M. </a:t>
            </a:r>
            <a:r>
              <a:rPr lang="en-US" sz="2400" dirty="0" err="1"/>
              <a:t>Flasza</a:t>
            </a:r>
            <a:r>
              <a:rPr lang="en-US" sz="2400" dirty="0"/>
              <a:t>, J. </a:t>
            </a:r>
            <a:r>
              <a:rPr lang="en-US" sz="2400" dirty="0" err="1"/>
              <a:t>Gramling</a:t>
            </a:r>
            <a:r>
              <a:rPr lang="en-US" sz="2400" dirty="0"/>
              <a:t>, Microsoft]</a:t>
            </a:r>
            <a:br>
              <a:rPr lang="en-US" sz="2400" dirty="0"/>
            </a:br>
            <a:endParaRPr lang="en-US" sz="2400" dirty="0"/>
          </a:p>
        </p:txBody>
      </p:sp>
      <p:sp>
        <p:nvSpPr>
          <p:cNvPr id="5" name="Content Placeholder 4"/>
          <p:cNvSpPr>
            <a:spLocks noGrp="1"/>
          </p:cNvSpPr>
          <p:nvPr>
            <p:ph idx="1"/>
          </p:nvPr>
        </p:nvSpPr>
        <p:spPr/>
        <p:txBody>
          <a:bodyPr>
            <a:normAutofit lnSpcReduction="10000"/>
          </a:bodyPr>
          <a:lstStyle/>
          <a:p>
            <a:r>
              <a:rPr lang="en-US" dirty="0" smtClean="0"/>
              <a:t>Map Reduce Join Implementation in </a:t>
            </a:r>
            <a:r>
              <a:rPr lang="en-US" dirty="0" err="1" smtClean="0"/>
              <a:t>Polybase</a:t>
            </a:r>
            <a:r>
              <a:rPr lang="en-US" dirty="0" smtClean="0"/>
              <a:t>:</a:t>
            </a:r>
          </a:p>
          <a:p>
            <a:pPr lvl="1"/>
            <a:r>
              <a:rPr lang="en-US" dirty="0" smtClean="0"/>
              <a:t>Join may access unstructured data. </a:t>
            </a:r>
          </a:p>
          <a:p>
            <a:pPr lvl="1"/>
            <a:r>
              <a:rPr lang="en-US" dirty="0" smtClean="0"/>
              <a:t>Always uses distributed hash join algorithm.</a:t>
            </a:r>
          </a:p>
          <a:p>
            <a:pPr lvl="1"/>
            <a:r>
              <a:rPr lang="en-US" dirty="0" smtClean="0"/>
              <a:t>Smaller input relation (build input) is always materialized into </a:t>
            </a:r>
            <a:r>
              <a:rPr lang="en-US" i="1" dirty="0" smtClean="0"/>
              <a:t>n</a:t>
            </a:r>
            <a:r>
              <a:rPr lang="en-US" dirty="0" smtClean="0"/>
              <a:t> partitions.</a:t>
            </a:r>
          </a:p>
          <a:p>
            <a:pPr lvl="1"/>
            <a:r>
              <a:rPr lang="en-US" dirty="0" smtClean="0"/>
              <a:t> We create </a:t>
            </a:r>
            <a:r>
              <a:rPr lang="en-US" i="1" dirty="0" smtClean="0"/>
              <a:t>n</a:t>
            </a:r>
            <a:r>
              <a:rPr lang="en-US" dirty="0" smtClean="0"/>
              <a:t> map tasks, where each map task evaluates one of the partition of the join.</a:t>
            </a:r>
          </a:p>
          <a:p>
            <a:pPr lvl="1"/>
            <a:r>
              <a:rPr lang="en-US" dirty="0" smtClean="0"/>
              <a:t>Binary join operation is converted to a unary operation by hiding the consumption of the materialized build input.</a:t>
            </a:r>
          </a:p>
          <a:p>
            <a:pPr marL="457200" lvl="1" indent="0">
              <a:buNone/>
            </a:pPr>
            <a:endParaRPr lang="en-US" dirty="0" smtClean="0"/>
          </a:p>
          <a:p>
            <a:pPr lvl="1"/>
            <a:endParaRPr lang="en-US" dirty="0"/>
          </a:p>
        </p:txBody>
      </p:sp>
    </p:spTree>
    <p:extLst>
      <p:ext uri="{BB962C8B-B14F-4D97-AF65-F5344CB8AC3E}">
        <p14:creationId xmlns:p14="http://schemas.microsoft.com/office/powerpoint/2010/main" val="198283991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t>Efficient Processing of Data Warehousing Queries in Split Execution Environment</a:t>
            </a:r>
            <a:br>
              <a:rPr lang="en-US" sz="1800" dirty="0"/>
            </a:br>
            <a:r>
              <a:rPr lang="en-US" sz="1800" dirty="0"/>
              <a:t>[K. </a:t>
            </a:r>
            <a:r>
              <a:rPr lang="en-US" sz="1800" dirty="0" err="1"/>
              <a:t>Bajda-Pawlikowski</a:t>
            </a:r>
            <a:r>
              <a:rPr lang="en-US" sz="1800" dirty="0"/>
              <a:t>, D. </a:t>
            </a:r>
            <a:r>
              <a:rPr lang="en-US" sz="1800" dirty="0" err="1"/>
              <a:t>Abadi</a:t>
            </a:r>
            <a:r>
              <a:rPr lang="en-US" sz="1800" dirty="0"/>
              <a:t>, A. </a:t>
            </a:r>
            <a:r>
              <a:rPr lang="en-US" sz="1800" dirty="0" err="1"/>
              <a:t>Silberschatz</a:t>
            </a:r>
            <a:r>
              <a:rPr lang="en-US" sz="1800" dirty="0"/>
              <a:t>, E. Paulson @</a:t>
            </a:r>
            <a:r>
              <a:rPr lang="en-US" sz="1800" dirty="0" err="1"/>
              <a:t>Yale,Wisconsin</a:t>
            </a:r>
            <a:r>
              <a:rPr lang="en-US" sz="1800" dirty="0"/>
              <a:t>]</a:t>
            </a:r>
          </a:p>
        </p:txBody>
      </p:sp>
      <p:sp>
        <p:nvSpPr>
          <p:cNvPr id="3" name="Content Placeholder 2"/>
          <p:cNvSpPr>
            <a:spLocks noGrp="1"/>
          </p:cNvSpPr>
          <p:nvPr>
            <p:ph idx="1"/>
          </p:nvPr>
        </p:nvSpPr>
        <p:spPr/>
        <p:txBody>
          <a:bodyPr>
            <a:normAutofit/>
          </a:bodyPr>
          <a:lstStyle/>
          <a:p>
            <a:r>
              <a:rPr lang="en-US" dirty="0" err="1" smtClean="0"/>
              <a:t>Hadapt</a:t>
            </a:r>
            <a:r>
              <a:rPr lang="en-US" dirty="0" smtClean="0"/>
              <a:t> is a Big Data Analytics platform which uses </a:t>
            </a:r>
            <a:r>
              <a:rPr lang="en-US" dirty="0" err="1" smtClean="0"/>
              <a:t>Hadoop</a:t>
            </a:r>
            <a:r>
              <a:rPr lang="en-US" dirty="0" smtClean="0"/>
              <a:t> to execute SQL queries efficiently.</a:t>
            </a:r>
          </a:p>
          <a:p>
            <a:r>
              <a:rPr lang="en-US" dirty="0"/>
              <a:t>Each data node in the </a:t>
            </a:r>
            <a:r>
              <a:rPr lang="en-US" dirty="0" err="1"/>
              <a:t>Hadoop</a:t>
            </a:r>
            <a:r>
              <a:rPr lang="en-US" dirty="0"/>
              <a:t> cluster has its own </a:t>
            </a:r>
            <a:r>
              <a:rPr lang="en-US" dirty="0" err="1"/>
              <a:t>PostgreSQL</a:t>
            </a:r>
            <a:r>
              <a:rPr lang="en-US" dirty="0"/>
              <a:t> database in addition to the HDFS</a:t>
            </a:r>
            <a:r>
              <a:rPr lang="en-US" dirty="0" smtClean="0"/>
              <a:t>.</a:t>
            </a:r>
          </a:p>
          <a:p>
            <a:r>
              <a:rPr lang="en-US" dirty="0" smtClean="0"/>
              <a:t>The goal is to process answer SQL queries in parallel using map reduce.</a:t>
            </a:r>
          </a:p>
          <a:p>
            <a:endParaRPr lang="en-US" dirty="0"/>
          </a:p>
        </p:txBody>
      </p:sp>
    </p:spTree>
    <p:extLst>
      <p:ext uri="{BB962C8B-B14F-4D97-AF65-F5344CB8AC3E}">
        <p14:creationId xmlns:p14="http://schemas.microsoft.com/office/powerpoint/2010/main" val="141373512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t>Efficient Processing of Data Warehousing Queries in Split Execution Environment</a:t>
            </a:r>
            <a:br>
              <a:rPr lang="en-US" sz="1800" dirty="0" smtClean="0"/>
            </a:br>
            <a:r>
              <a:rPr lang="en-US" sz="1800" dirty="0" smtClean="0"/>
              <a:t>[K. </a:t>
            </a:r>
            <a:r>
              <a:rPr lang="en-US" sz="1800" dirty="0" err="1" smtClean="0"/>
              <a:t>Bajda-Pawlikowski</a:t>
            </a:r>
            <a:r>
              <a:rPr lang="en-US" sz="1800" dirty="0" smtClean="0"/>
              <a:t>, D. </a:t>
            </a:r>
            <a:r>
              <a:rPr lang="en-US" sz="1800" dirty="0" err="1" smtClean="0"/>
              <a:t>Abadi</a:t>
            </a:r>
            <a:r>
              <a:rPr lang="en-US" sz="1800" dirty="0" smtClean="0"/>
              <a:t>, A. </a:t>
            </a:r>
            <a:r>
              <a:rPr lang="en-US" sz="1800" dirty="0" err="1" smtClean="0"/>
              <a:t>Silberschatz</a:t>
            </a:r>
            <a:r>
              <a:rPr lang="en-US" sz="1800" dirty="0" smtClean="0"/>
              <a:t>, E. Paulson</a:t>
            </a:r>
            <a:r>
              <a:rPr lang="en-US" sz="1800" dirty="0"/>
              <a:t> </a:t>
            </a:r>
            <a:r>
              <a:rPr lang="en-US" sz="1800" dirty="0" smtClean="0"/>
              <a:t>@</a:t>
            </a:r>
            <a:r>
              <a:rPr lang="en-US" sz="1800" dirty="0" err="1" smtClean="0"/>
              <a:t>Yale,Wisconsin</a:t>
            </a:r>
            <a:r>
              <a:rPr lang="en-US" sz="1800" dirty="0" smtClean="0"/>
              <a:t>]</a:t>
            </a:r>
            <a:endParaRPr lang="en-US" sz="1800" dirty="0"/>
          </a:p>
        </p:txBody>
      </p:sp>
      <p:sp>
        <p:nvSpPr>
          <p:cNvPr id="4" name="Content Placeholder 3"/>
          <p:cNvSpPr>
            <a:spLocks noGrp="1"/>
          </p:cNvSpPr>
          <p:nvPr>
            <p:ph sz="half" idx="1"/>
          </p:nvPr>
        </p:nvSpPr>
        <p:spPr/>
        <p:txBody>
          <a:bodyPr>
            <a:normAutofit fontScale="70000" lnSpcReduction="20000"/>
          </a:bodyPr>
          <a:lstStyle/>
          <a:p>
            <a:r>
              <a:rPr lang="en-US" dirty="0" smtClean="0"/>
              <a:t>Components of </a:t>
            </a:r>
            <a:r>
              <a:rPr lang="en-US" dirty="0" err="1" smtClean="0"/>
              <a:t>HadoopDB</a:t>
            </a:r>
            <a:r>
              <a:rPr lang="en-US" dirty="0" smtClean="0"/>
              <a:t> Architecture :</a:t>
            </a:r>
          </a:p>
          <a:p>
            <a:pPr lvl="1"/>
            <a:r>
              <a:rPr lang="en-US" dirty="0" smtClean="0"/>
              <a:t>Database Connector</a:t>
            </a:r>
          </a:p>
          <a:p>
            <a:pPr lvl="1"/>
            <a:r>
              <a:rPr lang="en-US" dirty="0" smtClean="0"/>
              <a:t>Data Loader</a:t>
            </a:r>
          </a:p>
          <a:p>
            <a:pPr lvl="1"/>
            <a:r>
              <a:rPr lang="en-US" dirty="0" smtClean="0"/>
              <a:t>Catalog</a:t>
            </a:r>
          </a:p>
          <a:p>
            <a:pPr lvl="1"/>
            <a:r>
              <a:rPr lang="en-US" dirty="0" smtClean="0"/>
              <a:t>Query Interface</a:t>
            </a:r>
          </a:p>
          <a:p>
            <a:r>
              <a:rPr lang="en-US" dirty="0" smtClean="0"/>
              <a:t>Query execution :</a:t>
            </a:r>
          </a:p>
          <a:p>
            <a:pPr lvl="1"/>
            <a:r>
              <a:rPr lang="en-US" dirty="0" smtClean="0"/>
              <a:t>Queries can be given as map reduce job where parts of the query processing (that can be performed independently) are sent to the database systems of individual nodes.</a:t>
            </a:r>
          </a:p>
          <a:p>
            <a:pPr lvl="1"/>
            <a:r>
              <a:rPr lang="en-US" dirty="0" smtClean="0"/>
              <a:t>The database connector allows each node to access relational databases located on other nodes if necessary.</a:t>
            </a:r>
          </a:p>
        </p:txBody>
      </p:sp>
      <p:pic>
        <p:nvPicPr>
          <p:cNvPr id="7" name="Content Placeholder 6" descr="hadoopDBArchitecture.pdf"/>
          <p:cNvPicPr>
            <a:picLocks noGrp="1" noChangeAspect="1"/>
          </p:cNvPicPr>
          <p:nvPr>
            <p:ph sz="half" idx="2"/>
          </p:nvPr>
        </p:nvPicPr>
        <p:blipFill>
          <a:blip r:embed="rId2">
            <a:extLst>
              <a:ext uri="{28A0092B-C50C-407E-A947-70E740481C1C}">
                <a14:useLocalDpi xmlns:a14="http://schemas.microsoft.com/office/drawing/2010/main" val="0"/>
              </a:ext>
            </a:extLst>
          </a:blip>
          <a:srcRect t="-7263" b="-7263"/>
          <a:stretch>
            <a:fillRect/>
          </a:stretch>
        </p:blipFill>
        <p:spPr/>
      </p:pic>
    </p:spTree>
    <p:extLst>
      <p:ext uri="{BB962C8B-B14F-4D97-AF65-F5344CB8AC3E}">
        <p14:creationId xmlns:p14="http://schemas.microsoft.com/office/powerpoint/2010/main" val="136547385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Polybase</a:t>
            </a:r>
            <a:r>
              <a:rPr lang="en-US" dirty="0" smtClean="0"/>
              <a:t> </a:t>
            </a:r>
            <a:r>
              <a:rPr lang="en-US" dirty="0" err="1" smtClean="0"/>
              <a:t>vs</a:t>
            </a:r>
            <a:r>
              <a:rPr lang="en-US" dirty="0" smtClean="0"/>
              <a:t> </a:t>
            </a:r>
            <a:r>
              <a:rPr lang="en-US" dirty="0" err="1" smtClean="0"/>
              <a:t>Hadapt</a:t>
            </a:r>
            <a:endParaRPr lang="en-US" dirty="0"/>
          </a:p>
        </p:txBody>
      </p:sp>
      <p:sp>
        <p:nvSpPr>
          <p:cNvPr id="4" name="Content Placeholder 3"/>
          <p:cNvSpPr>
            <a:spLocks noGrp="1"/>
          </p:cNvSpPr>
          <p:nvPr>
            <p:ph sz="half" idx="1"/>
          </p:nvPr>
        </p:nvSpPr>
        <p:spPr/>
        <p:txBody>
          <a:bodyPr>
            <a:noAutofit/>
          </a:bodyPr>
          <a:lstStyle/>
          <a:p>
            <a:r>
              <a:rPr lang="en-US" sz="1500" dirty="0" err="1" smtClean="0"/>
              <a:t>Polybase's</a:t>
            </a:r>
            <a:r>
              <a:rPr lang="en-US" sz="1500" dirty="0" smtClean="0"/>
              <a:t> </a:t>
            </a:r>
            <a:r>
              <a:rPr lang="en-US" sz="1500" dirty="0"/>
              <a:t>interface is the PDW product </a:t>
            </a:r>
            <a:r>
              <a:rPr lang="en-US" sz="1500" dirty="0" err="1"/>
              <a:t>microsoft</a:t>
            </a:r>
            <a:r>
              <a:rPr lang="en-US" sz="1500" dirty="0"/>
              <a:t> is selling. </a:t>
            </a:r>
            <a:r>
              <a:rPr lang="en-US" sz="1500" dirty="0" err="1"/>
              <a:t>Hadoop</a:t>
            </a:r>
            <a:r>
              <a:rPr lang="en-US" sz="1500" dirty="0"/>
              <a:t> is viewed as a secondary data source. </a:t>
            </a:r>
            <a:r>
              <a:rPr lang="en-US" sz="1500" dirty="0" err="1"/>
              <a:t>Hadoop</a:t>
            </a:r>
            <a:r>
              <a:rPr lang="en-US" sz="1500" dirty="0"/>
              <a:t> data has to be "registered" with the database through an external table mechanism. As such, the </a:t>
            </a:r>
            <a:r>
              <a:rPr lang="en-US" sz="1500" dirty="0" err="1"/>
              <a:t>hadoop</a:t>
            </a:r>
            <a:r>
              <a:rPr lang="en-US" sz="1500" dirty="0"/>
              <a:t> data must be somewhat structured (it cannot be truly arbitrary given the schema constraints imposed by the external table). Moreover, if we look at a plot of the query time and where it is spent, the vast majority of the time is spent on import data from </a:t>
            </a:r>
            <a:r>
              <a:rPr lang="en-US" sz="1500" dirty="0" err="1"/>
              <a:t>Hadoop</a:t>
            </a:r>
            <a:r>
              <a:rPr lang="en-US" sz="1500" dirty="0"/>
              <a:t> to SQL PDW. In other words, it would have been better to have kept the data in PDW all along</a:t>
            </a:r>
            <a:r>
              <a:rPr lang="en-US" sz="1500" dirty="0" smtClean="0"/>
              <a:t>.</a:t>
            </a:r>
            <a:endParaRPr lang="en-US" sz="1500" dirty="0"/>
          </a:p>
        </p:txBody>
      </p:sp>
      <p:pic>
        <p:nvPicPr>
          <p:cNvPr id="6" name="Content Placeholder 5" descr="polybasePlot.pdf"/>
          <p:cNvPicPr>
            <a:picLocks noGrp="1" noChangeAspect="1"/>
          </p:cNvPicPr>
          <p:nvPr>
            <p:ph sz="half" idx="2"/>
          </p:nvPr>
        </p:nvPicPr>
        <p:blipFill>
          <a:blip r:embed="rId2">
            <a:extLst>
              <a:ext uri="{28A0092B-C50C-407E-A947-70E740481C1C}">
                <a14:useLocalDpi xmlns:a14="http://schemas.microsoft.com/office/drawing/2010/main" val="0"/>
              </a:ext>
            </a:extLst>
          </a:blip>
          <a:srcRect l="-11109" r="-11109"/>
          <a:stretch>
            <a:fillRect/>
          </a:stretch>
        </p:blipFill>
        <p:spPr/>
      </p:pic>
    </p:spTree>
    <p:extLst>
      <p:ext uri="{BB962C8B-B14F-4D97-AF65-F5344CB8AC3E}">
        <p14:creationId xmlns:p14="http://schemas.microsoft.com/office/powerpoint/2010/main" val="172065843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Polybase</a:t>
            </a:r>
            <a:r>
              <a:rPr lang="en-US" dirty="0" smtClean="0"/>
              <a:t> </a:t>
            </a:r>
            <a:r>
              <a:rPr lang="en-US" dirty="0" err="1" smtClean="0"/>
              <a:t>vs</a:t>
            </a:r>
            <a:r>
              <a:rPr lang="en-US" dirty="0" smtClean="0"/>
              <a:t> </a:t>
            </a:r>
            <a:r>
              <a:rPr lang="en-US" dirty="0" err="1" smtClean="0"/>
              <a:t>Hadapt</a:t>
            </a:r>
            <a:endParaRPr lang="en-US" dirty="0"/>
          </a:p>
        </p:txBody>
      </p:sp>
      <p:sp>
        <p:nvSpPr>
          <p:cNvPr id="3" name="Content Placeholder 2"/>
          <p:cNvSpPr>
            <a:spLocks noGrp="1"/>
          </p:cNvSpPr>
          <p:nvPr>
            <p:ph idx="1"/>
          </p:nvPr>
        </p:nvSpPr>
        <p:spPr/>
        <p:txBody>
          <a:bodyPr>
            <a:normAutofit fontScale="92500"/>
          </a:bodyPr>
          <a:lstStyle/>
          <a:p>
            <a:r>
              <a:rPr lang="en-US" dirty="0"/>
              <a:t>In </a:t>
            </a:r>
            <a:r>
              <a:rPr lang="en-US" dirty="0" err="1"/>
              <a:t>Hadapt</a:t>
            </a:r>
            <a:r>
              <a:rPr lang="en-US" dirty="0"/>
              <a:t>, if the data is structured enough to fit in the DBMS, we only pay a one time load cost. Subsequent queries do not have to worry about data import ( ==&gt; what about updates?).</a:t>
            </a:r>
          </a:p>
          <a:p>
            <a:r>
              <a:rPr lang="en-US" dirty="0"/>
              <a:t> The decision to have data stored in HDFS or SQL does not depend on the number of time this data is accessed, but whether that data is structured (or </a:t>
            </a:r>
            <a:r>
              <a:rPr lang="en-US" dirty="0" err="1"/>
              <a:t>semistructured</a:t>
            </a:r>
            <a:r>
              <a:rPr lang="en-US" dirty="0"/>
              <a:t>) or completely unstructured.</a:t>
            </a:r>
          </a:p>
          <a:p>
            <a:endParaRPr lang="en-US" dirty="0"/>
          </a:p>
        </p:txBody>
      </p:sp>
    </p:spTree>
    <p:extLst>
      <p:ext uri="{BB962C8B-B14F-4D97-AF65-F5344CB8AC3E}">
        <p14:creationId xmlns:p14="http://schemas.microsoft.com/office/powerpoint/2010/main" val="61535288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Polybase</a:t>
            </a:r>
            <a:endParaRPr lang="en-US" dirty="0"/>
          </a:p>
        </p:txBody>
      </p:sp>
      <p:sp>
        <p:nvSpPr>
          <p:cNvPr id="6" name="Content Placeholder 5"/>
          <p:cNvSpPr>
            <a:spLocks noGrp="1"/>
          </p:cNvSpPr>
          <p:nvPr>
            <p:ph idx="1"/>
          </p:nvPr>
        </p:nvSpPr>
        <p:spPr/>
        <p:txBody>
          <a:bodyPr>
            <a:normAutofit fontScale="85000" lnSpcReduction="20000"/>
          </a:bodyPr>
          <a:lstStyle/>
          <a:p>
            <a:r>
              <a:rPr lang="en-US" dirty="0"/>
              <a:t>As such, </a:t>
            </a:r>
            <a:r>
              <a:rPr lang="en-US" dirty="0" err="1"/>
              <a:t>Polybase</a:t>
            </a:r>
            <a:r>
              <a:rPr lang="en-US" dirty="0"/>
              <a:t> is better for accessing data from </a:t>
            </a:r>
            <a:r>
              <a:rPr lang="en-US" dirty="0" err="1"/>
              <a:t>Hadoop</a:t>
            </a:r>
            <a:r>
              <a:rPr lang="en-US" dirty="0"/>
              <a:t> when queries that access </a:t>
            </a:r>
            <a:r>
              <a:rPr lang="en-US" dirty="0" err="1"/>
              <a:t>Hadoop</a:t>
            </a:r>
            <a:r>
              <a:rPr lang="en-US" dirty="0"/>
              <a:t> data are </a:t>
            </a:r>
            <a:r>
              <a:rPr lang="en-US" dirty="0" err="1"/>
              <a:t>unfrequent</a:t>
            </a:r>
            <a:r>
              <a:rPr lang="en-US" dirty="0"/>
              <a:t>, since the </a:t>
            </a:r>
            <a:r>
              <a:rPr lang="en-US" dirty="0" err="1"/>
              <a:t>Hadoop</a:t>
            </a:r>
            <a:r>
              <a:rPr lang="en-US" dirty="0"/>
              <a:t> data is kept out of the database unless it is specifically required by a </a:t>
            </a:r>
            <a:r>
              <a:rPr lang="en-US" dirty="0" smtClean="0"/>
              <a:t>query.</a:t>
            </a:r>
          </a:p>
          <a:p>
            <a:pPr lvl="1"/>
            <a:r>
              <a:rPr lang="en-US" dirty="0" err="1" smtClean="0"/>
              <a:t>Polybase</a:t>
            </a:r>
            <a:r>
              <a:rPr lang="en-US" dirty="0" smtClean="0"/>
              <a:t> will access </a:t>
            </a:r>
            <a:r>
              <a:rPr lang="en-US" dirty="0" err="1" smtClean="0"/>
              <a:t>Hadoop</a:t>
            </a:r>
            <a:r>
              <a:rPr lang="en-US" dirty="0" smtClean="0"/>
              <a:t> as little as possible (only if the data required for a query is in HDFS).</a:t>
            </a:r>
            <a:endParaRPr lang="en-US" dirty="0"/>
          </a:p>
          <a:p>
            <a:r>
              <a:rPr lang="en-US" dirty="0" smtClean="0"/>
              <a:t>On the other hand, </a:t>
            </a:r>
            <a:r>
              <a:rPr lang="en-US" dirty="0" err="1" smtClean="0"/>
              <a:t>Hadapt</a:t>
            </a:r>
            <a:r>
              <a:rPr lang="en-US" dirty="0" smtClean="0"/>
              <a:t> uses map reduce for long-running queries and leverages </a:t>
            </a:r>
            <a:r>
              <a:rPr lang="en-US" dirty="0" err="1" smtClean="0"/>
              <a:t>Hadoop</a:t>
            </a:r>
            <a:r>
              <a:rPr lang="en-US" dirty="0" smtClean="0"/>
              <a:t> to get dynamic query scheduling and fault tolerance. </a:t>
            </a:r>
          </a:p>
          <a:p>
            <a:pPr lvl="1"/>
            <a:r>
              <a:rPr lang="en-US" dirty="0" err="1" smtClean="0"/>
              <a:t>Hadapt</a:t>
            </a:r>
            <a:r>
              <a:rPr lang="en-US" dirty="0" smtClean="0"/>
              <a:t> will access </a:t>
            </a:r>
            <a:r>
              <a:rPr lang="en-US" dirty="0" err="1" smtClean="0"/>
              <a:t>Hadoop</a:t>
            </a:r>
            <a:r>
              <a:rPr lang="en-US" dirty="0" smtClean="0"/>
              <a:t> as soon as a query is considered long running (or cannot be solved by a single node).</a:t>
            </a:r>
            <a:endParaRPr lang="en-US" dirty="0"/>
          </a:p>
        </p:txBody>
      </p:sp>
    </p:spTree>
    <p:extLst>
      <p:ext uri="{BB962C8B-B14F-4D97-AF65-F5344CB8AC3E}">
        <p14:creationId xmlns:p14="http://schemas.microsoft.com/office/powerpoint/2010/main" val="9276043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Materializing SQL Queries in Key-Value Stores</a:t>
            </a:r>
          </a:p>
        </p:txBody>
      </p:sp>
      <p:sp>
        <p:nvSpPr>
          <p:cNvPr id="3" name="Content Placeholder 2"/>
          <p:cNvSpPr>
            <a:spLocks noGrp="1"/>
          </p:cNvSpPr>
          <p:nvPr>
            <p:ph idx="1"/>
          </p:nvPr>
        </p:nvSpPr>
        <p:spPr/>
        <p:txBody>
          <a:bodyPr>
            <a:normAutofit lnSpcReduction="10000"/>
          </a:bodyPr>
          <a:lstStyle/>
          <a:p>
            <a:r>
              <a:rPr lang="en-US" dirty="0" smtClean="0"/>
              <a:t>Key-Value stores are tailored for key-based reads/writes.</a:t>
            </a:r>
          </a:p>
          <a:p>
            <a:pPr lvl="1"/>
            <a:r>
              <a:rPr lang="en-US" dirty="0" smtClean="0"/>
              <a:t>Not very practical if we want a global view of the system.</a:t>
            </a:r>
          </a:p>
          <a:p>
            <a:r>
              <a:rPr lang="en-US" dirty="0" smtClean="0"/>
              <a:t>How to get an online (up to date) view of the entire data efficiently (not just for a few keys)? </a:t>
            </a:r>
          </a:p>
          <a:p>
            <a:r>
              <a:rPr lang="en-US" dirty="0" smtClean="0"/>
              <a:t>How do we do complex query processing in key-value stores (involving joins)?</a:t>
            </a:r>
            <a:endParaRPr lang="en-US" dirty="0"/>
          </a:p>
        </p:txBody>
      </p:sp>
    </p:spTree>
    <p:extLst>
      <p:ext uri="{BB962C8B-B14F-4D97-AF65-F5344CB8AC3E}">
        <p14:creationId xmlns:p14="http://schemas.microsoft.com/office/powerpoint/2010/main" val="93589915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Materializing SQL Queries in Key-Value Stores</a:t>
            </a:r>
          </a:p>
        </p:txBody>
      </p:sp>
      <p:sp>
        <p:nvSpPr>
          <p:cNvPr id="3" name="Content Placeholder 2"/>
          <p:cNvSpPr>
            <a:spLocks noGrp="1"/>
          </p:cNvSpPr>
          <p:nvPr>
            <p:ph idx="1"/>
          </p:nvPr>
        </p:nvSpPr>
        <p:spPr/>
        <p:txBody>
          <a:bodyPr>
            <a:normAutofit fontScale="70000" lnSpcReduction="20000"/>
          </a:bodyPr>
          <a:lstStyle/>
          <a:p>
            <a:r>
              <a:rPr lang="en-US" b="1" dirty="0" smtClean="0"/>
              <a:t>Solution</a:t>
            </a:r>
            <a:r>
              <a:rPr lang="en-US" dirty="0" smtClean="0"/>
              <a:t> : implement </a:t>
            </a:r>
            <a:r>
              <a:rPr lang="en-US" dirty="0"/>
              <a:t>SQL-like materialized views in key-value stores and maintain them efficiently.</a:t>
            </a:r>
          </a:p>
          <a:p>
            <a:r>
              <a:rPr lang="en-US" dirty="0" smtClean="0"/>
              <a:t>Materialized Views are analogous to SQL operators :</a:t>
            </a:r>
          </a:p>
          <a:p>
            <a:pPr lvl="1"/>
            <a:r>
              <a:rPr lang="en-US" dirty="0" smtClean="0"/>
              <a:t>Projection View</a:t>
            </a:r>
          </a:p>
          <a:p>
            <a:pPr lvl="1"/>
            <a:r>
              <a:rPr lang="en-US" dirty="0" smtClean="0"/>
              <a:t>Index View</a:t>
            </a:r>
          </a:p>
          <a:p>
            <a:pPr lvl="1"/>
            <a:r>
              <a:rPr lang="en-US" dirty="0" smtClean="0"/>
              <a:t>Selection View</a:t>
            </a:r>
          </a:p>
          <a:p>
            <a:pPr lvl="1"/>
            <a:r>
              <a:rPr lang="en-US" dirty="0" smtClean="0"/>
              <a:t>Aggregation View</a:t>
            </a:r>
          </a:p>
          <a:p>
            <a:pPr lvl="1"/>
            <a:r>
              <a:rPr lang="en-US" dirty="0" smtClean="0"/>
              <a:t>Join View</a:t>
            </a:r>
          </a:p>
          <a:p>
            <a:pPr lvl="1"/>
            <a:r>
              <a:rPr lang="en-US" dirty="0" smtClean="0"/>
              <a:t>Hierarchical View : this type of view allows to compose the previous views. </a:t>
            </a:r>
          </a:p>
          <a:p>
            <a:r>
              <a:rPr lang="en-US" dirty="0" smtClean="0"/>
              <a:t>Whenever a change is made to an original table in the key-value store, it is reflected on the views. Views cannot be updated directly (only through the base tables). The changes are propagated across views in the case of the hierarchical view.</a:t>
            </a:r>
          </a:p>
        </p:txBody>
      </p:sp>
    </p:spTree>
    <p:extLst>
      <p:ext uri="{BB962C8B-B14F-4D97-AF65-F5344CB8AC3E}">
        <p14:creationId xmlns:p14="http://schemas.microsoft.com/office/powerpoint/2010/main" val="415887102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Materializing SQL Queries in Key-Value Stores</a:t>
            </a:r>
          </a:p>
        </p:txBody>
      </p:sp>
      <p:sp>
        <p:nvSpPr>
          <p:cNvPr id="5" name="Content Placeholder 4"/>
          <p:cNvSpPr>
            <a:spLocks noGrp="1"/>
          </p:cNvSpPr>
          <p:nvPr>
            <p:ph sz="half" idx="1"/>
          </p:nvPr>
        </p:nvSpPr>
        <p:spPr/>
        <p:txBody>
          <a:bodyPr>
            <a:normAutofit fontScale="92500" lnSpcReduction="10000"/>
          </a:bodyPr>
          <a:lstStyle/>
          <a:p>
            <a:r>
              <a:rPr lang="en-US" dirty="0"/>
              <a:t>How is the view stored internally</a:t>
            </a:r>
            <a:r>
              <a:rPr lang="en-US" dirty="0" smtClean="0"/>
              <a:t>?</a:t>
            </a:r>
          </a:p>
          <a:p>
            <a:pPr marL="742950" lvl="2" indent="-342900"/>
            <a:r>
              <a:rPr lang="en-US" dirty="0"/>
              <a:t>Views are stored as tables within Cassandra nodes. However, they follow a different data model. The model itself depends on the view type. </a:t>
            </a:r>
            <a:r>
              <a:rPr lang="en-US" dirty="0" smtClean="0"/>
              <a:t>It uses the extensible record capabilities of Cassandra to perform some of the views.</a:t>
            </a:r>
          </a:p>
          <a:p>
            <a:pPr marL="742950" lvl="2" indent="-342900"/>
            <a:r>
              <a:rPr lang="en-US" dirty="0" smtClean="0"/>
              <a:t>Extensible record store : multiple values are allowed per key. A key can be </a:t>
            </a:r>
            <a:r>
              <a:rPr lang="en-US" smtClean="0"/>
              <a:t>composed of multiple attributes.</a:t>
            </a:r>
            <a:endParaRPr lang="en-US" dirty="0"/>
          </a:p>
          <a:p>
            <a:endParaRPr lang="en-US" dirty="0"/>
          </a:p>
        </p:txBody>
      </p:sp>
      <p:pic>
        <p:nvPicPr>
          <p:cNvPr id="8" name="Content Placeholder 7"/>
          <p:cNvPicPr>
            <a:picLocks noGrp="1" noChangeAspect="1"/>
          </p:cNvPicPr>
          <p:nvPr>
            <p:ph sz="half" idx="2"/>
          </p:nvPr>
        </p:nvPicPr>
        <p:blipFill>
          <a:blip r:embed="rId2"/>
          <a:srcRect t="-27085" b="-27085"/>
          <a:stretch>
            <a:fillRect/>
          </a:stretch>
        </p:blipFill>
        <p:spPr/>
      </p:pic>
    </p:spTree>
    <p:extLst>
      <p:ext uri="{BB962C8B-B14F-4D97-AF65-F5344CB8AC3E}">
        <p14:creationId xmlns:p14="http://schemas.microsoft.com/office/powerpoint/2010/main" val="271726227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Materializing SQL Queries in Key-Value Stores</a:t>
            </a:r>
          </a:p>
        </p:txBody>
      </p:sp>
      <p:sp>
        <p:nvSpPr>
          <p:cNvPr id="3" name="Content Placeholder 2"/>
          <p:cNvSpPr>
            <a:spLocks noGrp="1"/>
          </p:cNvSpPr>
          <p:nvPr>
            <p:ph idx="1"/>
          </p:nvPr>
        </p:nvSpPr>
        <p:spPr/>
        <p:txBody>
          <a:bodyPr>
            <a:normAutofit fontScale="92500" lnSpcReduction="20000"/>
          </a:bodyPr>
          <a:lstStyle/>
          <a:p>
            <a:r>
              <a:rPr lang="en-US" dirty="0" smtClean="0"/>
              <a:t>What is the required functionality (class of queries) for a key-value store to be compatible with the solution?</a:t>
            </a:r>
          </a:p>
          <a:p>
            <a:pPr lvl="1"/>
            <a:r>
              <a:rPr lang="en-US" dirty="0" smtClean="0"/>
              <a:t>Is not specifically mentioned, but it is implied that only the typical GET(),INSERT(),DELETE(),UPDATE() operations are required.</a:t>
            </a:r>
          </a:p>
          <a:p>
            <a:pPr lvl="1"/>
            <a:r>
              <a:rPr lang="en-US" dirty="0" smtClean="0"/>
              <a:t>The implementation uses the </a:t>
            </a:r>
            <a:r>
              <a:rPr lang="en-US" b="1" dirty="0" smtClean="0"/>
              <a:t>extensible record </a:t>
            </a:r>
            <a:r>
              <a:rPr lang="en-US" dirty="0" smtClean="0"/>
              <a:t>feature from Cassandra but the author claims the same system could be implemented with a single value per key.</a:t>
            </a:r>
          </a:p>
          <a:p>
            <a:pPr lvl="1"/>
            <a:r>
              <a:rPr lang="en-US" dirty="0" smtClean="0"/>
              <a:t>NOTE : it seems this paper has been written by the Cassandra people.</a:t>
            </a:r>
          </a:p>
        </p:txBody>
      </p:sp>
    </p:spTree>
    <p:extLst>
      <p:ext uri="{BB962C8B-B14F-4D97-AF65-F5344CB8AC3E}">
        <p14:creationId xmlns:p14="http://schemas.microsoft.com/office/powerpoint/2010/main" val="282235106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NoSQL</a:t>
            </a:r>
            <a:r>
              <a:rPr lang="en-US" dirty="0"/>
              <a:t> Data Integration </a:t>
            </a:r>
            <a:r>
              <a:rPr lang="en-US" dirty="0" smtClean="0"/>
              <a:t>Survey</a:t>
            </a:r>
            <a:endParaRPr lang="en-US" dirty="0"/>
          </a:p>
        </p:txBody>
      </p:sp>
      <p:sp>
        <p:nvSpPr>
          <p:cNvPr id="3" name="Content Placeholder 2"/>
          <p:cNvSpPr>
            <a:spLocks noGrp="1"/>
          </p:cNvSpPr>
          <p:nvPr>
            <p:ph idx="1"/>
          </p:nvPr>
        </p:nvSpPr>
        <p:spPr/>
        <p:txBody>
          <a:bodyPr/>
          <a:lstStyle/>
          <a:p>
            <a:r>
              <a:rPr lang="en-US" dirty="0" smtClean="0"/>
              <a:t>Solutions </a:t>
            </a:r>
            <a:r>
              <a:rPr lang="en-US" dirty="0"/>
              <a:t>specifically designed for the integration of heterogeneous </a:t>
            </a:r>
            <a:r>
              <a:rPr lang="en-US" dirty="0" err="1"/>
              <a:t>NoSQL</a:t>
            </a:r>
            <a:r>
              <a:rPr lang="en-US" dirty="0"/>
              <a:t> </a:t>
            </a:r>
            <a:r>
              <a:rPr lang="en-US" dirty="0" smtClean="0"/>
              <a:t>systems.</a:t>
            </a:r>
            <a:endParaRPr lang="en-US" dirty="0"/>
          </a:p>
          <a:p>
            <a:r>
              <a:rPr lang="en-US" dirty="0" smtClean="0"/>
              <a:t>Solutions </a:t>
            </a:r>
            <a:r>
              <a:rPr lang="en-US" dirty="0"/>
              <a:t>focused on improving/adding features of existing key-value stores or other </a:t>
            </a:r>
            <a:r>
              <a:rPr lang="en-US" dirty="0" err="1"/>
              <a:t>NoSQL</a:t>
            </a:r>
            <a:r>
              <a:rPr lang="en-US" dirty="0"/>
              <a:t> </a:t>
            </a:r>
            <a:r>
              <a:rPr lang="en-US" dirty="0" smtClean="0"/>
              <a:t>systems.</a:t>
            </a:r>
            <a:endParaRPr lang="en-US" dirty="0"/>
          </a:p>
          <a:p>
            <a:r>
              <a:rPr lang="en-US" dirty="0" smtClean="0"/>
              <a:t>Solutions </a:t>
            </a:r>
            <a:r>
              <a:rPr lang="en-US" dirty="0"/>
              <a:t>focused on the integration of </a:t>
            </a:r>
            <a:r>
              <a:rPr lang="en-US" dirty="0" err="1"/>
              <a:t>NoSQL</a:t>
            </a:r>
            <a:r>
              <a:rPr lang="en-US" dirty="0"/>
              <a:t> and SQL </a:t>
            </a:r>
            <a:r>
              <a:rPr lang="en-US" dirty="0" smtClean="0"/>
              <a:t>systems. </a:t>
            </a:r>
            <a:r>
              <a:rPr lang="en-US" dirty="0"/>
              <a:t> </a:t>
            </a:r>
          </a:p>
        </p:txBody>
      </p:sp>
    </p:spTree>
    <p:extLst>
      <p:ext uri="{BB962C8B-B14F-4D97-AF65-F5344CB8AC3E}">
        <p14:creationId xmlns:p14="http://schemas.microsoft.com/office/powerpoint/2010/main" val="174054023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Materializing SQL Queries in Key-Value Stores</a:t>
            </a:r>
          </a:p>
        </p:txBody>
      </p:sp>
      <p:sp>
        <p:nvSpPr>
          <p:cNvPr id="8" name="Content Placeholder 7"/>
          <p:cNvSpPr>
            <a:spLocks noGrp="1"/>
          </p:cNvSpPr>
          <p:nvPr>
            <p:ph sz="half" idx="1"/>
          </p:nvPr>
        </p:nvSpPr>
        <p:spPr/>
        <p:txBody>
          <a:bodyPr/>
          <a:lstStyle/>
          <a:p>
            <a:r>
              <a:rPr lang="en-US" dirty="0" smtClean="0"/>
              <a:t>Architecture could be either client-side or server-side.</a:t>
            </a:r>
          </a:p>
          <a:p>
            <a:r>
              <a:rPr lang="en-US" dirty="0" smtClean="0"/>
              <a:t>Current architecture is server-side.</a:t>
            </a:r>
          </a:p>
          <a:p>
            <a:r>
              <a:rPr lang="en-US" dirty="0" smtClean="0"/>
              <a:t>Article does not specify on which server node view managers are implemented</a:t>
            </a:r>
            <a:endParaRPr lang="en-US" dirty="0"/>
          </a:p>
        </p:txBody>
      </p:sp>
      <p:pic>
        <p:nvPicPr>
          <p:cNvPr id="10" name="Content Placeholder 9" descr="MaterializedSQLViews.jpg"/>
          <p:cNvPicPr>
            <a:picLocks noGrp="1" noChangeAspect="1"/>
          </p:cNvPicPr>
          <p:nvPr>
            <p:ph sz="half" idx="2"/>
          </p:nvPr>
        </p:nvPicPr>
        <p:blipFill>
          <a:blip r:embed="rId2">
            <a:extLst>
              <a:ext uri="{28A0092B-C50C-407E-A947-70E740481C1C}">
                <a14:useLocalDpi xmlns:a14="http://schemas.microsoft.com/office/drawing/2010/main" val="0"/>
              </a:ext>
            </a:extLst>
          </a:blip>
          <a:srcRect l="3096" r="3096"/>
          <a:stretch>
            <a:fillRect/>
          </a:stretch>
        </p:blipFill>
        <p:spPr/>
      </p:pic>
    </p:spTree>
    <p:extLst>
      <p:ext uri="{BB962C8B-B14F-4D97-AF65-F5344CB8AC3E}">
        <p14:creationId xmlns:p14="http://schemas.microsoft.com/office/powerpoint/2010/main" val="168531867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Materializing SQL Queries in Key-Value Stores</a:t>
            </a:r>
          </a:p>
        </p:txBody>
      </p:sp>
      <p:sp>
        <p:nvSpPr>
          <p:cNvPr id="5" name="Content Placeholder 4"/>
          <p:cNvSpPr>
            <a:spLocks noGrp="1"/>
          </p:cNvSpPr>
          <p:nvPr>
            <p:ph idx="1"/>
          </p:nvPr>
        </p:nvSpPr>
        <p:spPr/>
        <p:txBody>
          <a:bodyPr>
            <a:normAutofit fontScale="92500" lnSpcReduction="10000"/>
          </a:bodyPr>
          <a:lstStyle/>
          <a:p>
            <a:r>
              <a:rPr lang="en-US" i="1" dirty="0" smtClean="0"/>
              <a:t>Weak</a:t>
            </a:r>
            <a:r>
              <a:rPr lang="en-US" dirty="0" smtClean="0"/>
              <a:t> Consistency : state of view and base table converge eventually. </a:t>
            </a:r>
          </a:p>
          <a:p>
            <a:pPr lvl="1"/>
            <a:r>
              <a:rPr lang="en-US" dirty="0" smtClean="0"/>
              <a:t>Hierarchical Views</a:t>
            </a:r>
          </a:p>
          <a:p>
            <a:r>
              <a:rPr lang="en-US" i="1" dirty="0" smtClean="0"/>
              <a:t>Strong </a:t>
            </a:r>
            <a:r>
              <a:rPr lang="en-US" dirty="0" smtClean="0"/>
              <a:t>Consistency : on top of weak consistency ordering of the base table </a:t>
            </a:r>
            <a:r>
              <a:rPr lang="en-US" b="1" dirty="0" smtClean="0"/>
              <a:t>states</a:t>
            </a:r>
            <a:r>
              <a:rPr lang="en-US" dirty="0" smtClean="0"/>
              <a:t> is preserved in the view.</a:t>
            </a:r>
          </a:p>
          <a:p>
            <a:pPr lvl="1"/>
            <a:r>
              <a:rPr lang="en-US" dirty="0" smtClean="0"/>
              <a:t>All other views</a:t>
            </a:r>
          </a:p>
          <a:p>
            <a:r>
              <a:rPr lang="en-US" i="1" dirty="0" smtClean="0"/>
              <a:t>Complete</a:t>
            </a:r>
            <a:r>
              <a:rPr lang="en-US" dirty="0" smtClean="0"/>
              <a:t> Consistency : on top of strong consistency, all base table states are reflected in view table states.</a:t>
            </a:r>
            <a:endParaRPr lang="en-US" dirty="0"/>
          </a:p>
        </p:txBody>
      </p:sp>
    </p:spTree>
    <p:extLst>
      <p:ext uri="{BB962C8B-B14F-4D97-AF65-F5344CB8AC3E}">
        <p14:creationId xmlns:p14="http://schemas.microsoft.com/office/powerpoint/2010/main" val="112039886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Scalable Transactions across Heterogeneous </a:t>
            </a:r>
            <a:r>
              <a:rPr lang="en-US" sz="2800" dirty="0" err="1"/>
              <a:t>NoSQL</a:t>
            </a:r>
            <a:r>
              <a:rPr lang="en-US" sz="2800" dirty="0"/>
              <a:t> Key-Value Data </a:t>
            </a:r>
            <a:r>
              <a:rPr lang="en-US" sz="2800" dirty="0" smtClean="0"/>
              <a:t>Stores [</a:t>
            </a:r>
            <a:r>
              <a:rPr lang="en-US" sz="2800" dirty="0"/>
              <a:t>A. </a:t>
            </a:r>
            <a:r>
              <a:rPr lang="en-US" sz="2800" dirty="0" err="1"/>
              <a:t>Dey</a:t>
            </a:r>
            <a:r>
              <a:rPr lang="en-US" sz="2800" dirty="0"/>
              <a:t>, A. </a:t>
            </a:r>
            <a:r>
              <a:rPr lang="en-US" sz="2800" dirty="0" err="1"/>
              <a:t>Fekete</a:t>
            </a:r>
            <a:r>
              <a:rPr lang="en-US" sz="2800" dirty="0"/>
              <a:t>, U. </a:t>
            </a:r>
            <a:r>
              <a:rPr lang="en-US" sz="2800" dirty="0" smtClean="0"/>
              <a:t>Rohm (U </a:t>
            </a:r>
            <a:r>
              <a:rPr lang="en-US" sz="2800" dirty="0"/>
              <a:t>of </a:t>
            </a:r>
            <a:r>
              <a:rPr lang="en-US" sz="2800" dirty="0" smtClean="0"/>
              <a:t>Sydney</a:t>
            </a:r>
            <a:r>
              <a:rPr lang="en-US" sz="2800" dirty="0"/>
              <a:t>)</a:t>
            </a:r>
            <a:r>
              <a:rPr lang="en-US" sz="2800" dirty="0" smtClean="0"/>
              <a:t>]</a:t>
            </a:r>
            <a:endParaRPr lang="en-US" sz="2800" dirty="0"/>
          </a:p>
        </p:txBody>
      </p:sp>
      <p:sp>
        <p:nvSpPr>
          <p:cNvPr id="3" name="Content Placeholder 2"/>
          <p:cNvSpPr>
            <a:spLocks noGrp="1"/>
          </p:cNvSpPr>
          <p:nvPr>
            <p:ph idx="1"/>
          </p:nvPr>
        </p:nvSpPr>
        <p:spPr/>
        <p:txBody>
          <a:bodyPr>
            <a:normAutofit/>
          </a:bodyPr>
          <a:lstStyle/>
          <a:p>
            <a:r>
              <a:rPr lang="en-US" dirty="0"/>
              <a:t> Problem : Cloud and </a:t>
            </a:r>
            <a:r>
              <a:rPr lang="en-US" dirty="0" err="1"/>
              <a:t>NoSQL</a:t>
            </a:r>
            <a:r>
              <a:rPr lang="en-US" dirty="0"/>
              <a:t> systems do not offer good consistency guarantees and very limited transactions capabilities. We want to give multiple-item transactions </a:t>
            </a:r>
            <a:r>
              <a:rPr lang="en-US" dirty="0" smtClean="0"/>
              <a:t>capabilities </a:t>
            </a:r>
            <a:r>
              <a:rPr lang="en-US" dirty="0"/>
              <a:t>across </a:t>
            </a:r>
            <a:r>
              <a:rPr lang="en-US" b="1" dirty="0"/>
              <a:t>heterogeneous</a:t>
            </a:r>
            <a:r>
              <a:rPr lang="en-US" dirty="0"/>
              <a:t> </a:t>
            </a:r>
            <a:r>
              <a:rPr lang="en-US" dirty="0" err="1"/>
              <a:t>NoSQL</a:t>
            </a:r>
            <a:r>
              <a:rPr lang="en-US" dirty="0"/>
              <a:t> data sources. </a:t>
            </a:r>
          </a:p>
          <a:p>
            <a:endParaRPr lang="en-US" dirty="0"/>
          </a:p>
        </p:txBody>
      </p:sp>
    </p:spTree>
    <p:extLst>
      <p:ext uri="{BB962C8B-B14F-4D97-AF65-F5344CB8AC3E}">
        <p14:creationId xmlns:p14="http://schemas.microsoft.com/office/powerpoint/2010/main" val="206055568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Scalable Transactions across Heterogeneous </a:t>
            </a:r>
            <a:r>
              <a:rPr lang="en-US" sz="2800" dirty="0" err="1"/>
              <a:t>NoSQL</a:t>
            </a:r>
            <a:r>
              <a:rPr lang="en-US" sz="2800" dirty="0"/>
              <a:t> Key-Value Data </a:t>
            </a:r>
            <a:r>
              <a:rPr lang="en-US" sz="2800" dirty="0" smtClean="0"/>
              <a:t>Stores [</a:t>
            </a:r>
            <a:r>
              <a:rPr lang="en-US" sz="2800" dirty="0"/>
              <a:t>A. </a:t>
            </a:r>
            <a:r>
              <a:rPr lang="en-US" sz="2800" dirty="0" err="1"/>
              <a:t>Dey</a:t>
            </a:r>
            <a:r>
              <a:rPr lang="en-US" sz="2800" dirty="0"/>
              <a:t>, A. </a:t>
            </a:r>
            <a:r>
              <a:rPr lang="en-US" sz="2800" dirty="0" err="1"/>
              <a:t>Fekete</a:t>
            </a:r>
            <a:r>
              <a:rPr lang="en-US" sz="2800" dirty="0"/>
              <a:t>, U. </a:t>
            </a:r>
            <a:r>
              <a:rPr lang="en-US" sz="2800" dirty="0" smtClean="0"/>
              <a:t>Rohm (U </a:t>
            </a:r>
            <a:r>
              <a:rPr lang="en-US" sz="2800" dirty="0"/>
              <a:t>of </a:t>
            </a:r>
            <a:r>
              <a:rPr lang="en-US" sz="2800" dirty="0" smtClean="0"/>
              <a:t>Sydney</a:t>
            </a:r>
            <a:r>
              <a:rPr lang="en-US" sz="2800" dirty="0"/>
              <a:t>)</a:t>
            </a:r>
            <a:r>
              <a:rPr lang="en-US" sz="2800" dirty="0" smtClean="0"/>
              <a:t>]</a:t>
            </a:r>
            <a:endParaRPr lang="en-US" sz="2800" dirty="0"/>
          </a:p>
        </p:txBody>
      </p:sp>
      <p:sp>
        <p:nvSpPr>
          <p:cNvPr id="3" name="Content Placeholder 2"/>
          <p:cNvSpPr>
            <a:spLocks noGrp="1"/>
          </p:cNvSpPr>
          <p:nvPr>
            <p:ph sz="half" idx="1"/>
          </p:nvPr>
        </p:nvSpPr>
        <p:spPr/>
        <p:txBody>
          <a:bodyPr>
            <a:normAutofit/>
          </a:bodyPr>
          <a:lstStyle/>
          <a:p>
            <a:r>
              <a:rPr lang="en-US" dirty="0" smtClean="0"/>
              <a:t>Assume the architecture on the right.</a:t>
            </a:r>
          </a:p>
          <a:p>
            <a:r>
              <a:rPr lang="en-US" dirty="0" smtClean="0"/>
              <a:t>Solution 1 : Implement multi-item transaction on the client.</a:t>
            </a:r>
          </a:p>
          <a:p>
            <a:pPr lvl="1"/>
            <a:r>
              <a:rPr lang="en-US" dirty="0" smtClean="0"/>
              <a:t>Prone to programmer error</a:t>
            </a:r>
          </a:p>
          <a:p>
            <a:pPr lvl="1"/>
            <a:r>
              <a:rPr lang="en-US" dirty="0" smtClean="0"/>
              <a:t>Complex</a:t>
            </a:r>
          </a:p>
          <a:p>
            <a:pPr lvl="1"/>
            <a:r>
              <a:rPr lang="en-US" dirty="0" smtClean="0"/>
              <a:t>Messy</a:t>
            </a:r>
          </a:p>
        </p:txBody>
      </p:sp>
      <p:sp>
        <p:nvSpPr>
          <p:cNvPr id="4" name="TextBox 3"/>
          <p:cNvSpPr txBox="1"/>
          <p:nvPr/>
        </p:nvSpPr>
        <p:spPr>
          <a:xfrm>
            <a:off x="5059680" y="4368800"/>
            <a:ext cx="1139480" cy="276999"/>
          </a:xfrm>
          <a:prstGeom prst="rect">
            <a:avLst/>
          </a:prstGeom>
          <a:noFill/>
        </p:spPr>
        <p:txBody>
          <a:bodyPr wrap="none" rtlCol="0">
            <a:spAutoFit/>
          </a:bodyPr>
          <a:lstStyle/>
          <a:p>
            <a:r>
              <a:rPr lang="en-US" sz="1200" dirty="0" smtClean="0"/>
              <a:t>Key value store</a:t>
            </a:r>
            <a:endParaRPr lang="en-US" sz="1200" dirty="0"/>
          </a:p>
        </p:txBody>
      </p:sp>
      <p:pic>
        <p:nvPicPr>
          <p:cNvPr id="13" name="Content Placeholder 12" descr="transactionKVProtocol.pdf"/>
          <p:cNvPicPr>
            <a:picLocks noGrp="1" noChangeAspect="1"/>
          </p:cNvPicPr>
          <p:nvPr>
            <p:ph sz="half" idx="2"/>
          </p:nvPr>
        </p:nvPicPr>
        <p:blipFill>
          <a:blip r:embed="rId2">
            <a:extLst>
              <a:ext uri="{28A0092B-C50C-407E-A947-70E740481C1C}">
                <a14:useLocalDpi xmlns:a14="http://schemas.microsoft.com/office/drawing/2010/main" val="0"/>
              </a:ext>
            </a:extLst>
          </a:blip>
          <a:srcRect t="-10495" b="-10495"/>
          <a:stretch>
            <a:fillRect/>
          </a:stretch>
        </p:blipFill>
        <p:spPr/>
      </p:pic>
    </p:spTree>
    <p:extLst>
      <p:ext uri="{BB962C8B-B14F-4D97-AF65-F5344CB8AC3E}">
        <p14:creationId xmlns:p14="http://schemas.microsoft.com/office/powerpoint/2010/main" val="423485481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dirty="0"/>
              <a:t>Scalable Transactions across Heterogeneous </a:t>
            </a:r>
            <a:r>
              <a:rPr lang="en-US" sz="2400" dirty="0" err="1"/>
              <a:t>NoSQL</a:t>
            </a:r>
            <a:r>
              <a:rPr lang="en-US" sz="2400" dirty="0"/>
              <a:t> Key-Value Data Stores [A. </a:t>
            </a:r>
            <a:r>
              <a:rPr lang="en-US" sz="2400" dirty="0" err="1"/>
              <a:t>Dey</a:t>
            </a:r>
            <a:r>
              <a:rPr lang="en-US" sz="2400" dirty="0"/>
              <a:t>, A. </a:t>
            </a:r>
            <a:r>
              <a:rPr lang="en-US" sz="2400" dirty="0" err="1"/>
              <a:t>Fekete</a:t>
            </a:r>
            <a:r>
              <a:rPr lang="en-US" sz="2400" dirty="0"/>
              <a:t>, U. Rohm (U of Sydney)]</a:t>
            </a:r>
          </a:p>
        </p:txBody>
      </p:sp>
      <p:sp>
        <p:nvSpPr>
          <p:cNvPr id="6" name="Content Placeholder 5"/>
          <p:cNvSpPr>
            <a:spLocks noGrp="1"/>
          </p:cNvSpPr>
          <p:nvPr>
            <p:ph idx="1"/>
          </p:nvPr>
        </p:nvSpPr>
        <p:spPr/>
        <p:txBody>
          <a:bodyPr>
            <a:normAutofit fontScale="92500"/>
          </a:bodyPr>
          <a:lstStyle/>
          <a:p>
            <a:r>
              <a:rPr lang="en-US" dirty="0" smtClean="0"/>
              <a:t>Solution 2 : Implement </a:t>
            </a:r>
            <a:r>
              <a:rPr lang="en-US" dirty="0" smtClean="0"/>
              <a:t>transaction capabilities </a:t>
            </a:r>
            <a:r>
              <a:rPr lang="en-US" dirty="0" smtClean="0"/>
              <a:t>within the system. </a:t>
            </a:r>
          </a:p>
          <a:p>
            <a:pPr lvl="1"/>
            <a:r>
              <a:rPr lang="en-US" dirty="0" smtClean="0"/>
              <a:t>Spanner : J.C. Corbett, J. Dean [Google]</a:t>
            </a:r>
            <a:endParaRPr lang="en-US" dirty="0"/>
          </a:p>
          <a:p>
            <a:pPr lvl="1"/>
            <a:r>
              <a:rPr lang="en-US" dirty="0" smtClean="0"/>
              <a:t>Cops : </a:t>
            </a:r>
            <a:r>
              <a:rPr lang="en-US" dirty="0" smtClean="0"/>
              <a:t>W. Lloyd</a:t>
            </a:r>
            <a:r>
              <a:rPr lang="en-US" dirty="0" smtClean="0"/>
              <a:t>, M. J. </a:t>
            </a:r>
            <a:r>
              <a:rPr lang="en-US" dirty="0" err="1" smtClean="0"/>
              <a:t>Freedmand</a:t>
            </a:r>
            <a:r>
              <a:rPr lang="en-US" dirty="0" smtClean="0"/>
              <a:t> [Princeton, CMU]</a:t>
            </a:r>
            <a:endParaRPr lang="en-US" dirty="0" smtClean="0"/>
          </a:p>
          <a:p>
            <a:pPr lvl="1"/>
            <a:r>
              <a:rPr lang="en-US" dirty="0" err="1" smtClean="0"/>
              <a:t>Granole</a:t>
            </a:r>
            <a:r>
              <a:rPr lang="en-US" dirty="0" smtClean="0"/>
              <a:t> : J. Cowling, B. </a:t>
            </a:r>
            <a:r>
              <a:rPr lang="en-US" dirty="0" err="1" smtClean="0"/>
              <a:t>Liskov</a:t>
            </a:r>
            <a:r>
              <a:rPr lang="en-US" dirty="0" smtClean="0"/>
              <a:t> [</a:t>
            </a:r>
            <a:r>
              <a:rPr lang="en-US" dirty="0"/>
              <a:t>MIT</a:t>
            </a:r>
            <a:r>
              <a:rPr lang="en-US" dirty="0" smtClean="0"/>
              <a:t>]</a:t>
            </a:r>
            <a:endParaRPr lang="en-US" dirty="0"/>
          </a:p>
          <a:p>
            <a:pPr lvl="1"/>
            <a:r>
              <a:rPr lang="en-US" dirty="0" err="1" smtClean="0"/>
              <a:t>HyperDex</a:t>
            </a:r>
            <a:r>
              <a:rPr lang="en-US" dirty="0" smtClean="0"/>
              <a:t> Warp : R. </a:t>
            </a:r>
            <a:r>
              <a:rPr lang="en-US" dirty="0" err="1" smtClean="0"/>
              <a:t>Escriva</a:t>
            </a:r>
            <a:r>
              <a:rPr lang="en-US" dirty="0" smtClean="0"/>
              <a:t>, </a:t>
            </a:r>
            <a:r>
              <a:rPr lang="en-US" dirty="0" err="1" smtClean="0"/>
              <a:t>B.Wong</a:t>
            </a:r>
            <a:r>
              <a:rPr lang="en-US" dirty="0" smtClean="0"/>
              <a:t> [Cornell, Waterloo]</a:t>
            </a:r>
          </a:p>
          <a:p>
            <a:r>
              <a:rPr lang="en-US" dirty="0" smtClean="0"/>
              <a:t>Problem : this is not applicable in a heterogeneous context.</a:t>
            </a:r>
            <a:endParaRPr lang="en-US" dirty="0"/>
          </a:p>
        </p:txBody>
      </p:sp>
    </p:spTree>
    <p:extLst>
      <p:ext uri="{BB962C8B-B14F-4D97-AF65-F5344CB8AC3E}">
        <p14:creationId xmlns:p14="http://schemas.microsoft.com/office/powerpoint/2010/main" val="7973193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Scalable Transactions across Heterogeneous </a:t>
            </a:r>
            <a:r>
              <a:rPr lang="en-US" sz="2400" dirty="0" err="1"/>
              <a:t>NoSQL</a:t>
            </a:r>
            <a:r>
              <a:rPr lang="en-US" sz="2400" dirty="0"/>
              <a:t> Key-Value Data Stores [A. </a:t>
            </a:r>
            <a:r>
              <a:rPr lang="en-US" sz="2400" dirty="0" err="1"/>
              <a:t>Dey</a:t>
            </a:r>
            <a:r>
              <a:rPr lang="en-US" sz="2400" dirty="0"/>
              <a:t>, A. </a:t>
            </a:r>
            <a:r>
              <a:rPr lang="en-US" sz="2400" dirty="0" err="1"/>
              <a:t>Fekete</a:t>
            </a:r>
            <a:r>
              <a:rPr lang="en-US" sz="2400" dirty="0"/>
              <a:t>, U. Rohm (U of Sydney)]</a:t>
            </a:r>
          </a:p>
        </p:txBody>
      </p:sp>
      <p:sp>
        <p:nvSpPr>
          <p:cNvPr id="3" name="Content Placeholder 2"/>
          <p:cNvSpPr>
            <a:spLocks noGrp="1"/>
          </p:cNvSpPr>
          <p:nvPr>
            <p:ph idx="1"/>
          </p:nvPr>
        </p:nvSpPr>
        <p:spPr/>
        <p:txBody>
          <a:bodyPr>
            <a:normAutofit fontScale="92500" lnSpcReduction="10000"/>
          </a:bodyPr>
          <a:lstStyle/>
          <a:p>
            <a:r>
              <a:rPr lang="en-US" dirty="0" smtClean="0"/>
              <a:t>Solution 3 : Use a middleware system to coordinate transactions :</a:t>
            </a:r>
          </a:p>
          <a:p>
            <a:pPr lvl="1"/>
            <a:r>
              <a:rPr lang="en-US" dirty="0" smtClean="0"/>
              <a:t>Google Megastore :  J. Baker, C. </a:t>
            </a:r>
            <a:r>
              <a:rPr lang="en-US" dirty="0" err="1" smtClean="0"/>
              <a:t>Bondc</a:t>
            </a:r>
            <a:r>
              <a:rPr lang="en-US" dirty="0" smtClean="0"/>
              <a:t> [Google]</a:t>
            </a:r>
            <a:endParaRPr lang="en-US" u="sng" dirty="0"/>
          </a:p>
          <a:p>
            <a:pPr lvl="1"/>
            <a:r>
              <a:rPr lang="en-US" dirty="0" smtClean="0"/>
              <a:t>G-Store : S. Das, D. </a:t>
            </a:r>
            <a:r>
              <a:rPr lang="en-US" dirty="0" err="1" smtClean="0"/>
              <a:t>Agrawal</a:t>
            </a:r>
            <a:r>
              <a:rPr lang="en-US" dirty="0" smtClean="0"/>
              <a:t> [UCSB]</a:t>
            </a:r>
          </a:p>
          <a:p>
            <a:pPr lvl="1"/>
            <a:r>
              <a:rPr lang="en-US" dirty="0" smtClean="0"/>
              <a:t>Deuteronomy : J. </a:t>
            </a:r>
            <a:r>
              <a:rPr lang="en-US" dirty="0" err="1" smtClean="0"/>
              <a:t>Levandoski</a:t>
            </a:r>
            <a:r>
              <a:rPr lang="en-US" dirty="0" smtClean="0"/>
              <a:t>, D.B. </a:t>
            </a:r>
            <a:r>
              <a:rPr lang="en-US" dirty="0" err="1" smtClean="0"/>
              <a:t>Lomet</a:t>
            </a:r>
            <a:r>
              <a:rPr lang="en-US" dirty="0" smtClean="0"/>
              <a:t>, K. Zhao [Minnesota, Microsoft, UCSD]</a:t>
            </a:r>
          </a:p>
          <a:p>
            <a:pPr lvl="1"/>
            <a:r>
              <a:rPr lang="en-US" dirty="0" err="1" smtClean="0"/>
              <a:t>CloudTPS</a:t>
            </a:r>
            <a:r>
              <a:rPr lang="en-US" dirty="0" smtClean="0"/>
              <a:t> : W. Zhou, </a:t>
            </a:r>
            <a:r>
              <a:rPr lang="en-US" dirty="0" err="1" smtClean="0"/>
              <a:t>G.Pierre</a:t>
            </a:r>
            <a:r>
              <a:rPr lang="en-US" dirty="0" smtClean="0"/>
              <a:t> [Amsterdam]</a:t>
            </a:r>
          </a:p>
          <a:p>
            <a:r>
              <a:rPr lang="en-US" dirty="0" smtClean="0"/>
              <a:t>These systems are tailored for a controlled environment of homogeneous, predictable sources.</a:t>
            </a:r>
            <a:endParaRPr lang="en-US" dirty="0"/>
          </a:p>
        </p:txBody>
      </p:sp>
    </p:spTree>
    <p:extLst>
      <p:ext uri="{BB962C8B-B14F-4D97-AF65-F5344CB8AC3E}">
        <p14:creationId xmlns:p14="http://schemas.microsoft.com/office/powerpoint/2010/main" val="316430370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Scalable Transactions across Heterogeneous </a:t>
            </a:r>
            <a:r>
              <a:rPr lang="en-US" sz="2400" dirty="0" err="1"/>
              <a:t>NoSQL</a:t>
            </a:r>
            <a:r>
              <a:rPr lang="en-US" sz="2400" dirty="0"/>
              <a:t> Key-Value Data Stores [A. </a:t>
            </a:r>
            <a:r>
              <a:rPr lang="en-US" sz="2400" dirty="0" err="1"/>
              <a:t>Dey</a:t>
            </a:r>
            <a:r>
              <a:rPr lang="en-US" sz="2400" dirty="0"/>
              <a:t>, A. </a:t>
            </a:r>
            <a:r>
              <a:rPr lang="en-US" sz="2400" dirty="0" err="1"/>
              <a:t>Fekete</a:t>
            </a:r>
            <a:r>
              <a:rPr lang="en-US" sz="2400" dirty="0"/>
              <a:t>, U. Rohm (U of Sydney)]</a:t>
            </a:r>
          </a:p>
        </p:txBody>
      </p:sp>
      <p:sp>
        <p:nvSpPr>
          <p:cNvPr id="3" name="Content Placeholder 2"/>
          <p:cNvSpPr>
            <a:spLocks noGrp="1"/>
          </p:cNvSpPr>
          <p:nvPr>
            <p:ph idx="1"/>
          </p:nvPr>
        </p:nvSpPr>
        <p:spPr/>
        <p:txBody>
          <a:bodyPr/>
          <a:lstStyle/>
          <a:p>
            <a:r>
              <a:rPr lang="en-US" dirty="0"/>
              <a:t>Solution : Create a transaction protocol shared by data sources and add a transaction API layer on top of each data source in a way which does not hinder the good features of cloud data stores. </a:t>
            </a:r>
          </a:p>
          <a:p>
            <a:endParaRPr lang="en-US" dirty="0" smtClean="0"/>
          </a:p>
        </p:txBody>
      </p:sp>
    </p:spTree>
    <p:extLst>
      <p:ext uri="{BB962C8B-B14F-4D97-AF65-F5344CB8AC3E}">
        <p14:creationId xmlns:p14="http://schemas.microsoft.com/office/powerpoint/2010/main" val="123905495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Scalable Transactions across Heterogeneous </a:t>
            </a:r>
            <a:r>
              <a:rPr lang="en-US" sz="2400" dirty="0" err="1"/>
              <a:t>NoSQL</a:t>
            </a:r>
            <a:r>
              <a:rPr lang="en-US" sz="2400" dirty="0"/>
              <a:t> Key-Value Data Stores [A. </a:t>
            </a:r>
            <a:r>
              <a:rPr lang="en-US" sz="2400" dirty="0" err="1"/>
              <a:t>Dey</a:t>
            </a:r>
            <a:r>
              <a:rPr lang="en-US" sz="2400" dirty="0"/>
              <a:t>, A. </a:t>
            </a:r>
            <a:r>
              <a:rPr lang="en-US" sz="2400" dirty="0" err="1"/>
              <a:t>Fekete</a:t>
            </a:r>
            <a:r>
              <a:rPr lang="en-US" sz="2400" dirty="0"/>
              <a:t>, U. Rohm (U of Sydney)]</a:t>
            </a:r>
          </a:p>
        </p:txBody>
      </p:sp>
      <p:sp>
        <p:nvSpPr>
          <p:cNvPr id="3" name="Content Placeholder 2"/>
          <p:cNvSpPr>
            <a:spLocks noGrp="1"/>
          </p:cNvSpPr>
          <p:nvPr>
            <p:ph idx="1"/>
          </p:nvPr>
        </p:nvSpPr>
        <p:spPr/>
        <p:txBody>
          <a:bodyPr>
            <a:normAutofit fontScale="92500" lnSpcReduction="20000"/>
          </a:bodyPr>
          <a:lstStyle/>
          <a:p>
            <a:r>
              <a:rPr lang="en-US" dirty="0" smtClean="0"/>
              <a:t>Protocol Key-Value Data Store requirements :</a:t>
            </a:r>
          </a:p>
          <a:p>
            <a:pPr lvl="1"/>
            <a:r>
              <a:rPr lang="en-US" dirty="0" smtClean="0"/>
              <a:t>Single item strong consistency (all reads return the most recent version of an item).</a:t>
            </a:r>
          </a:p>
          <a:p>
            <a:pPr lvl="1"/>
            <a:r>
              <a:rPr lang="en-US" dirty="0" smtClean="0"/>
              <a:t>Conditional Update : (test and set)</a:t>
            </a:r>
          </a:p>
          <a:p>
            <a:pPr lvl="1"/>
            <a:r>
              <a:rPr lang="en-US" dirty="0" smtClean="0"/>
              <a:t>Ability to add user-defined metadata to items, such as transaction information as well as current and former versions of the item’s data.</a:t>
            </a:r>
          </a:p>
          <a:p>
            <a:pPr lvl="1"/>
            <a:r>
              <a:rPr lang="en-US" dirty="0" smtClean="0"/>
              <a:t>Support for global read access</a:t>
            </a:r>
          </a:p>
          <a:p>
            <a:r>
              <a:rPr lang="en-US" dirty="0" smtClean="0"/>
              <a:t>Examples of such stores :</a:t>
            </a:r>
          </a:p>
          <a:p>
            <a:pPr lvl="1"/>
            <a:r>
              <a:rPr lang="en-US" dirty="0" smtClean="0"/>
              <a:t>Windows Azure</a:t>
            </a:r>
          </a:p>
          <a:p>
            <a:pPr lvl="1"/>
            <a:r>
              <a:rPr lang="en-US" dirty="0" smtClean="0"/>
              <a:t>Google Cloud Storage</a:t>
            </a:r>
            <a:endParaRPr lang="en-US" dirty="0"/>
          </a:p>
        </p:txBody>
      </p:sp>
    </p:spTree>
    <p:extLst>
      <p:ext uri="{BB962C8B-B14F-4D97-AF65-F5344CB8AC3E}">
        <p14:creationId xmlns:p14="http://schemas.microsoft.com/office/powerpoint/2010/main" val="86705057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Scalable Transactions across Heterogeneous </a:t>
            </a:r>
            <a:r>
              <a:rPr lang="en-US" sz="2400" dirty="0" err="1"/>
              <a:t>NoSQL</a:t>
            </a:r>
            <a:r>
              <a:rPr lang="en-US" sz="2400" dirty="0"/>
              <a:t> Key-Value Data Stores [A. </a:t>
            </a:r>
            <a:r>
              <a:rPr lang="en-US" sz="2400" dirty="0" err="1"/>
              <a:t>Dey</a:t>
            </a:r>
            <a:r>
              <a:rPr lang="en-US" sz="2400" dirty="0"/>
              <a:t>, A. </a:t>
            </a:r>
            <a:r>
              <a:rPr lang="en-US" sz="2400" dirty="0" err="1"/>
              <a:t>Fekete</a:t>
            </a:r>
            <a:r>
              <a:rPr lang="en-US" sz="2400" dirty="0"/>
              <a:t>, U. Rohm (U of Sydney)</a:t>
            </a:r>
            <a:r>
              <a:rPr lang="en-US" sz="2400" dirty="0" smtClean="0"/>
              <a:t>]</a:t>
            </a:r>
            <a:endParaRPr lang="en-US" sz="2400" dirty="0"/>
          </a:p>
        </p:txBody>
      </p:sp>
      <p:pic>
        <p:nvPicPr>
          <p:cNvPr id="20" name="Content Placeholder 19" descr="architectureKVProtocol2.pdf"/>
          <p:cNvPicPr>
            <a:picLocks noGrp="1" noChangeAspect="1"/>
          </p:cNvPicPr>
          <p:nvPr>
            <p:ph sz="half" idx="2"/>
          </p:nvPr>
        </p:nvPicPr>
        <p:blipFill>
          <a:blip r:embed="rId2">
            <a:extLst>
              <a:ext uri="{28A0092B-C50C-407E-A947-70E740481C1C}">
                <a14:useLocalDpi xmlns:a14="http://schemas.microsoft.com/office/drawing/2010/main" val="0"/>
              </a:ext>
            </a:extLst>
          </a:blip>
          <a:srcRect l="-2922" r="-2922"/>
          <a:stretch>
            <a:fillRect/>
          </a:stretch>
        </p:blipFill>
        <p:spPr>
          <a:xfrm>
            <a:off x="4648200" y="2005013"/>
            <a:ext cx="4038600" cy="4121150"/>
          </a:xfrm>
        </p:spPr>
      </p:pic>
      <p:pic>
        <p:nvPicPr>
          <p:cNvPr id="19" name="Content Placeholder 18" descr="architectureKVProtocol.pdf"/>
          <p:cNvPicPr>
            <a:picLocks noGrp="1" noChangeAspect="1"/>
          </p:cNvPicPr>
          <p:nvPr>
            <p:ph sz="half" idx="1"/>
          </p:nvPr>
        </p:nvPicPr>
        <p:blipFill>
          <a:blip r:embed="rId3">
            <a:extLst>
              <a:ext uri="{28A0092B-C50C-407E-A947-70E740481C1C}">
                <a14:useLocalDpi xmlns:a14="http://schemas.microsoft.com/office/drawing/2010/main" val="0"/>
              </a:ext>
            </a:extLst>
          </a:blip>
          <a:srcRect l="-2824" r="-2824"/>
          <a:stretch>
            <a:fillRect/>
          </a:stretch>
        </p:blipFill>
        <p:spPr>
          <a:xfrm>
            <a:off x="457200" y="2005013"/>
            <a:ext cx="4038600" cy="4121150"/>
          </a:xfrm>
        </p:spPr>
      </p:pic>
      <p:sp>
        <p:nvSpPr>
          <p:cNvPr id="18" name="TextBox 17"/>
          <p:cNvSpPr txBox="1"/>
          <p:nvPr/>
        </p:nvSpPr>
        <p:spPr>
          <a:xfrm>
            <a:off x="457200" y="1417638"/>
            <a:ext cx="2042095" cy="523220"/>
          </a:xfrm>
          <a:prstGeom prst="rect">
            <a:avLst/>
          </a:prstGeom>
          <a:noFill/>
        </p:spPr>
        <p:txBody>
          <a:bodyPr wrap="none" rtlCol="0">
            <a:spAutoFit/>
          </a:bodyPr>
          <a:lstStyle/>
          <a:p>
            <a:r>
              <a:rPr lang="en-US" sz="2800" b="1" dirty="0" smtClean="0"/>
              <a:t>Architecture</a:t>
            </a:r>
            <a:endParaRPr lang="en-US" sz="2800" b="1" dirty="0"/>
          </a:p>
        </p:txBody>
      </p:sp>
    </p:spTree>
    <p:extLst>
      <p:ext uri="{BB962C8B-B14F-4D97-AF65-F5344CB8AC3E}">
        <p14:creationId xmlns:p14="http://schemas.microsoft.com/office/powerpoint/2010/main" val="107492097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Scalable Transactions across Heterogeneous </a:t>
            </a:r>
            <a:r>
              <a:rPr lang="en-US" sz="2400" dirty="0" err="1"/>
              <a:t>NoSQL</a:t>
            </a:r>
            <a:r>
              <a:rPr lang="en-US" sz="2400" dirty="0"/>
              <a:t> Key-Value Data Stores [A. </a:t>
            </a:r>
            <a:r>
              <a:rPr lang="en-US" sz="2400" dirty="0" err="1"/>
              <a:t>Dey</a:t>
            </a:r>
            <a:r>
              <a:rPr lang="en-US" sz="2400" dirty="0"/>
              <a:t>, A. </a:t>
            </a:r>
            <a:r>
              <a:rPr lang="en-US" sz="2400" dirty="0" err="1"/>
              <a:t>Fekete</a:t>
            </a:r>
            <a:r>
              <a:rPr lang="en-US" sz="2400" dirty="0"/>
              <a:t>, U. Rohm (U of Sydney)]</a:t>
            </a:r>
          </a:p>
        </p:txBody>
      </p:sp>
      <p:sp>
        <p:nvSpPr>
          <p:cNvPr id="3" name="Content Placeholder 2"/>
          <p:cNvSpPr>
            <a:spLocks noGrp="1"/>
          </p:cNvSpPr>
          <p:nvPr>
            <p:ph sz="half" idx="1"/>
          </p:nvPr>
        </p:nvSpPr>
        <p:spPr/>
        <p:txBody>
          <a:bodyPr/>
          <a:lstStyle/>
          <a:p>
            <a:r>
              <a:rPr lang="en-US" dirty="0" smtClean="0"/>
              <a:t>More detailed view of the client library</a:t>
            </a:r>
            <a:endParaRPr lang="en-US" dirty="0"/>
          </a:p>
        </p:txBody>
      </p:sp>
      <p:pic>
        <p:nvPicPr>
          <p:cNvPr id="5" name="Content Placeholder 4" descr="transactionAbstraction.pdf"/>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9708" t="9428" r="16498" b="-9428"/>
          <a:stretch/>
        </p:blipFill>
        <p:spPr/>
      </p:pic>
    </p:spTree>
    <p:extLst>
      <p:ext uri="{BB962C8B-B14F-4D97-AF65-F5344CB8AC3E}">
        <p14:creationId xmlns:p14="http://schemas.microsoft.com/office/powerpoint/2010/main" val="70093387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Papers surveyed</a:t>
            </a:r>
            <a:endParaRPr lang="en-US" dirty="0"/>
          </a:p>
        </p:txBody>
      </p:sp>
      <p:sp>
        <p:nvSpPr>
          <p:cNvPr id="3" name="Content Placeholder 2"/>
          <p:cNvSpPr>
            <a:spLocks noGrp="1"/>
          </p:cNvSpPr>
          <p:nvPr>
            <p:ph idx="1"/>
          </p:nvPr>
        </p:nvSpPr>
        <p:spPr/>
        <p:txBody>
          <a:bodyPr>
            <a:normAutofit fontScale="92500" lnSpcReduction="10000"/>
          </a:bodyPr>
          <a:lstStyle/>
          <a:p>
            <a:r>
              <a:rPr lang="en-US" dirty="0"/>
              <a:t>Materializing SQL Queries in Key-Value Stores [Unknown]. SIGMOD 2014 </a:t>
            </a:r>
            <a:r>
              <a:rPr lang="en-US" dirty="0" smtClean="0">
                <a:solidFill>
                  <a:srgbClr val="FF0000"/>
                </a:solidFill>
              </a:rPr>
              <a:t>{1}</a:t>
            </a:r>
          </a:p>
          <a:p>
            <a:r>
              <a:rPr lang="en-US" dirty="0" smtClean="0"/>
              <a:t>A</a:t>
            </a:r>
            <a:r>
              <a:rPr lang="en-US" dirty="0"/>
              <a:t>. </a:t>
            </a:r>
            <a:r>
              <a:rPr lang="en-US" dirty="0" err="1"/>
              <a:t>Dey</a:t>
            </a:r>
            <a:r>
              <a:rPr lang="en-US" dirty="0"/>
              <a:t>, A. </a:t>
            </a:r>
            <a:r>
              <a:rPr lang="en-US" dirty="0" err="1"/>
              <a:t>Fekete</a:t>
            </a:r>
            <a:r>
              <a:rPr lang="en-US" dirty="0"/>
              <a:t>, U. Rohm [U of Sydney]. </a:t>
            </a:r>
            <a:r>
              <a:rPr lang="en-US" dirty="0" smtClean="0"/>
              <a:t>Scalable </a:t>
            </a:r>
            <a:r>
              <a:rPr lang="en-US" dirty="0"/>
              <a:t>Transactions across Heterogeneous </a:t>
            </a:r>
            <a:r>
              <a:rPr lang="en-US" dirty="0" err="1"/>
              <a:t>NoSQL</a:t>
            </a:r>
            <a:r>
              <a:rPr lang="en-US" dirty="0"/>
              <a:t> Key-Value Data Stores : VLDB </a:t>
            </a:r>
            <a:r>
              <a:rPr lang="en-US" dirty="0" smtClean="0"/>
              <a:t>2013 </a:t>
            </a:r>
            <a:r>
              <a:rPr lang="en-US" dirty="0" smtClean="0">
                <a:solidFill>
                  <a:srgbClr val="FF0000"/>
                </a:solidFill>
              </a:rPr>
              <a:t>{2}</a:t>
            </a:r>
          </a:p>
          <a:p>
            <a:r>
              <a:rPr lang="en-US" dirty="0" smtClean="0"/>
              <a:t>D. J. DeWitt &amp; al, Split Query Processing in </a:t>
            </a:r>
            <a:r>
              <a:rPr lang="en-US" dirty="0" err="1" smtClean="0"/>
              <a:t>Polybase</a:t>
            </a:r>
            <a:r>
              <a:rPr lang="en-US" dirty="0" smtClean="0"/>
              <a:t> [Microsoft] </a:t>
            </a:r>
            <a:r>
              <a:rPr lang="en-US" dirty="0" smtClean="0">
                <a:solidFill>
                  <a:srgbClr val="FF0000"/>
                </a:solidFill>
              </a:rPr>
              <a:t>{3}</a:t>
            </a:r>
          </a:p>
          <a:p>
            <a:r>
              <a:rPr lang="en-US" dirty="0" smtClean="0"/>
              <a:t> D. </a:t>
            </a:r>
            <a:r>
              <a:rPr lang="en-US" dirty="0" err="1" smtClean="0"/>
              <a:t>Abadi</a:t>
            </a:r>
            <a:r>
              <a:rPr lang="en-US" dirty="0" smtClean="0"/>
              <a:t> &amp; al, Efficient Processing of Data Warehousing Queries in a Split Execution Environment  [</a:t>
            </a:r>
            <a:r>
              <a:rPr lang="en-US" dirty="0" err="1" smtClean="0"/>
              <a:t>Hadapt</a:t>
            </a:r>
            <a:r>
              <a:rPr lang="en-US" dirty="0" smtClean="0"/>
              <a:t>, Yale] </a:t>
            </a:r>
            <a:r>
              <a:rPr lang="en-US" dirty="0" smtClean="0">
                <a:solidFill>
                  <a:srgbClr val="FF0000"/>
                </a:solidFill>
              </a:rPr>
              <a:t>{4}</a:t>
            </a:r>
            <a:endParaRPr lang="en-US" dirty="0">
              <a:solidFill>
                <a:srgbClr val="FF0000"/>
              </a:solidFill>
            </a:endParaRPr>
          </a:p>
        </p:txBody>
      </p:sp>
    </p:spTree>
    <p:extLst>
      <p:ext uri="{BB962C8B-B14F-4D97-AF65-F5344CB8AC3E}">
        <p14:creationId xmlns:p14="http://schemas.microsoft.com/office/powerpoint/2010/main" val="15582546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a:t>SQL-</a:t>
            </a:r>
            <a:r>
              <a:rPr lang="en-US" dirty="0" err="1"/>
              <a:t>NoSQL</a:t>
            </a:r>
            <a:r>
              <a:rPr lang="en-US" dirty="0"/>
              <a:t> integration in the context of data warehousing {3},{4</a:t>
            </a:r>
            <a:r>
              <a:rPr lang="en-US" dirty="0" smtClean="0"/>
              <a:t>}</a:t>
            </a:r>
          </a:p>
          <a:p>
            <a:r>
              <a:rPr lang="en-US" dirty="0" smtClean="0"/>
              <a:t>Transactions, OLTP and ACID {2}</a:t>
            </a:r>
          </a:p>
          <a:p>
            <a:r>
              <a:rPr lang="en-US" dirty="0"/>
              <a:t>Materialized Views in </a:t>
            </a:r>
            <a:r>
              <a:rPr lang="en-US" dirty="0" err="1"/>
              <a:t>NoSQL</a:t>
            </a:r>
            <a:r>
              <a:rPr lang="en-US" dirty="0"/>
              <a:t> {1}</a:t>
            </a:r>
          </a:p>
          <a:p>
            <a:pPr marL="0" indent="0">
              <a:buNone/>
            </a:pPr>
            <a:endParaRPr lang="en-US" dirty="0" smtClean="0"/>
          </a:p>
        </p:txBody>
      </p:sp>
    </p:spTree>
    <p:extLst>
      <p:ext uri="{BB962C8B-B14F-4D97-AF65-F5344CB8AC3E}">
        <p14:creationId xmlns:p14="http://schemas.microsoft.com/office/powerpoint/2010/main" val="390132510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Split Query Processing in </a:t>
            </a:r>
            <a:r>
              <a:rPr lang="en-US" sz="2400" dirty="0" err="1"/>
              <a:t>Polybase</a:t>
            </a:r>
            <a:r>
              <a:rPr lang="en-US" sz="2400" dirty="0"/>
              <a:t/>
            </a:r>
            <a:br>
              <a:rPr lang="en-US" sz="2400" dirty="0"/>
            </a:br>
            <a:r>
              <a:rPr lang="en-US" sz="2400" dirty="0"/>
              <a:t>[David J. DeWitt, A. Halverson, R. </a:t>
            </a:r>
            <a:r>
              <a:rPr lang="en-US" sz="2400" dirty="0" err="1"/>
              <a:t>Nehme</a:t>
            </a:r>
            <a:r>
              <a:rPr lang="en-US" sz="2400" dirty="0"/>
              <a:t>, S. Shankar, J. Aguilar-</a:t>
            </a:r>
            <a:r>
              <a:rPr lang="en-US" sz="2400" dirty="0" err="1"/>
              <a:t>Saborit</a:t>
            </a:r>
            <a:r>
              <a:rPr lang="en-US" sz="2400" dirty="0"/>
              <a:t>, A. </a:t>
            </a:r>
            <a:r>
              <a:rPr lang="en-US" sz="2400" dirty="0" err="1"/>
              <a:t>Avanes</a:t>
            </a:r>
            <a:r>
              <a:rPr lang="en-US" sz="2400" dirty="0"/>
              <a:t>, M. </a:t>
            </a:r>
            <a:r>
              <a:rPr lang="en-US" sz="2400" dirty="0" err="1"/>
              <a:t>Flasza</a:t>
            </a:r>
            <a:r>
              <a:rPr lang="en-US" sz="2400" dirty="0"/>
              <a:t>, J. </a:t>
            </a:r>
            <a:r>
              <a:rPr lang="en-US" sz="2400" dirty="0" err="1"/>
              <a:t>Gramling</a:t>
            </a:r>
            <a:r>
              <a:rPr lang="en-US" sz="2400" dirty="0"/>
              <a:t>, Microsoft]</a:t>
            </a:r>
            <a:br>
              <a:rPr lang="en-US" sz="2400" dirty="0"/>
            </a:br>
            <a:endParaRPr lang="en-US" sz="2400" dirty="0"/>
          </a:p>
        </p:txBody>
      </p:sp>
      <p:sp>
        <p:nvSpPr>
          <p:cNvPr id="3" name="Content Placeholder 2"/>
          <p:cNvSpPr>
            <a:spLocks noGrp="1"/>
          </p:cNvSpPr>
          <p:nvPr>
            <p:ph idx="1"/>
          </p:nvPr>
        </p:nvSpPr>
        <p:spPr/>
        <p:txBody>
          <a:bodyPr/>
          <a:lstStyle/>
          <a:p>
            <a:r>
              <a:rPr lang="en-US" dirty="0" err="1" smtClean="0"/>
              <a:t>Polybase</a:t>
            </a:r>
            <a:r>
              <a:rPr lang="en-US" dirty="0" smtClean="0"/>
              <a:t> : feature of SQL Server PDW that allows to simultaneously query structured relational data (SQL Server) and unstructured data (HDFS) on a </a:t>
            </a:r>
            <a:r>
              <a:rPr lang="en-US" dirty="0" err="1" smtClean="0"/>
              <a:t>Hadoop</a:t>
            </a:r>
            <a:r>
              <a:rPr lang="en-US" dirty="0" smtClean="0"/>
              <a:t> cluster.</a:t>
            </a:r>
          </a:p>
          <a:p>
            <a:r>
              <a:rPr lang="en-US" dirty="0" smtClean="0"/>
              <a:t>Uses the split query processing paradigm (introduced by </a:t>
            </a:r>
            <a:r>
              <a:rPr lang="en-US" dirty="0" err="1" smtClean="0"/>
              <a:t>Hadapt</a:t>
            </a:r>
            <a:r>
              <a:rPr lang="en-US" dirty="0" smtClean="0"/>
              <a:t>).</a:t>
            </a:r>
          </a:p>
          <a:p>
            <a:endParaRPr lang="en-US" dirty="0"/>
          </a:p>
        </p:txBody>
      </p:sp>
    </p:spTree>
    <p:extLst>
      <p:ext uri="{BB962C8B-B14F-4D97-AF65-F5344CB8AC3E}">
        <p14:creationId xmlns:p14="http://schemas.microsoft.com/office/powerpoint/2010/main" val="33711811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a:t>Split Query Processing in </a:t>
            </a:r>
            <a:r>
              <a:rPr lang="en-US" sz="2700" dirty="0" err="1" smtClean="0"/>
              <a:t>Polybase</a:t>
            </a:r>
            <a:r>
              <a:rPr lang="en-US" sz="2700" dirty="0" smtClean="0"/>
              <a:t/>
            </a:r>
            <a:br>
              <a:rPr lang="en-US" sz="2700" dirty="0" smtClean="0"/>
            </a:br>
            <a:r>
              <a:rPr lang="en-US" sz="2200" dirty="0"/>
              <a:t>[David J. DeWitt, A. Halverson, R. </a:t>
            </a:r>
            <a:r>
              <a:rPr lang="en-US" sz="2200" dirty="0" err="1"/>
              <a:t>Nehme</a:t>
            </a:r>
            <a:r>
              <a:rPr lang="en-US" sz="2200" dirty="0"/>
              <a:t>, S. Shankar, J. Aguilar-</a:t>
            </a:r>
            <a:r>
              <a:rPr lang="en-US" sz="2200" dirty="0" err="1"/>
              <a:t>Saborit</a:t>
            </a:r>
            <a:r>
              <a:rPr lang="en-US" sz="2200" dirty="0"/>
              <a:t>, A. </a:t>
            </a:r>
            <a:r>
              <a:rPr lang="en-US" sz="2200" dirty="0" err="1"/>
              <a:t>Avanes</a:t>
            </a:r>
            <a:r>
              <a:rPr lang="en-US" sz="2200" dirty="0"/>
              <a:t>, M. </a:t>
            </a:r>
            <a:r>
              <a:rPr lang="en-US" sz="2200" dirty="0" err="1"/>
              <a:t>Flasza</a:t>
            </a:r>
            <a:r>
              <a:rPr lang="en-US" sz="2200" dirty="0"/>
              <a:t>, J. </a:t>
            </a:r>
            <a:r>
              <a:rPr lang="en-US" sz="2200" dirty="0" err="1"/>
              <a:t>Gramling</a:t>
            </a:r>
            <a:r>
              <a:rPr lang="en-US" sz="2200" dirty="0"/>
              <a:t>, Microsoft]</a:t>
            </a:r>
            <a:br>
              <a:rPr lang="en-US" sz="2200" dirty="0"/>
            </a:br>
            <a:endParaRPr lang="en-US" sz="2200" dirty="0"/>
          </a:p>
        </p:txBody>
      </p:sp>
      <p:sp>
        <p:nvSpPr>
          <p:cNvPr id="3" name="Content Placeholder 2"/>
          <p:cNvSpPr>
            <a:spLocks noGrp="1"/>
          </p:cNvSpPr>
          <p:nvPr>
            <p:ph sz="half" idx="1"/>
          </p:nvPr>
        </p:nvSpPr>
        <p:spPr/>
        <p:txBody>
          <a:bodyPr>
            <a:normAutofit fontScale="85000" lnSpcReduction="10000"/>
          </a:bodyPr>
          <a:lstStyle/>
          <a:p>
            <a:r>
              <a:rPr lang="en-US" dirty="0" err="1" smtClean="0"/>
              <a:t>Polybase</a:t>
            </a:r>
            <a:r>
              <a:rPr lang="en-US" dirty="0" smtClean="0"/>
              <a:t> Use Cases (query accessing simultaneously structured and unstructured data): </a:t>
            </a:r>
          </a:p>
          <a:p>
            <a:pPr lvl="1"/>
            <a:r>
              <a:rPr lang="en-US" dirty="0"/>
              <a:t>a</a:t>
            </a:r>
            <a:r>
              <a:rPr lang="en-US" dirty="0" smtClean="0"/>
              <a:t>) Query submitted requires reading data from HDFS.</a:t>
            </a:r>
          </a:p>
          <a:p>
            <a:pPr lvl="1"/>
            <a:r>
              <a:rPr lang="en-US" dirty="0" smtClean="0"/>
              <a:t>b) Query submitted requiring writing data to the HDFS.</a:t>
            </a:r>
          </a:p>
          <a:p>
            <a:pPr lvl="1"/>
            <a:r>
              <a:rPr lang="en-US" dirty="0" smtClean="0"/>
              <a:t>Queries that do a) and b) are possible.</a:t>
            </a:r>
          </a:p>
          <a:p>
            <a:r>
              <a:rPr lang="en-US" dirty="0" smtClean="0"/>
              <a:t>Unstructured data stored by HDFS is represented by external tables in PDW.</a:t>
            </a:r>
            <a:endParaRPr lang="en-US" dirty="0"/>
          </a:p>
          <a:p>
            <a:endParaRPr lang="en-US" dirty="0"/>
          </a:p>
        </p:txBody>
      </p:sp>
      <p:pic>
        <p:nvPicPr>
          <p:cNvPr id="5" name="Content Placeholder 4" descr="polybaseUseCases.pdf"/>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34287" b="-34287"/>
          <a:stretch/>
        </p:blipFill>
        <p:spPr>
          <a:xfrm>
            <a:off x="4185920" y="1600200"/>
            <a:ext cx="4775200" cy="4525963"/>
          </a:xfrm>
        </p:spPr>
      </p:pic>
    </p:spTree>
    <p:extLst>
      <p:ext uri="{BB962C8B-B14F-4D97-AF65-F5344CB8AC3E}">
        <p14:creationId xmlns:p14="http://schemas.microsoft.com/office/powerpoint/2010/main" val="253872583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Split Query Processing in </a:t>
            </a:r>
            <a:r>
              <a:rPr lang="en-US" sz="2400" dirty="0" err="1" smtClean="0"/>
              <a:t>Polybase</a:t>
            </a:r>
            <a:r>
              <a:rPr lang="en-US" sz="2400" dirty="0"/>
              <a:t/>
            </a:r>
            <a:br>
              <a:rPr lang="en-US" sz="2400" dirty="0"/>
            </a:br>
            <a:r>
              <a:rPr lang="en-US" sz="2400" dirty="0" smtClean="0"/>
              <a:t>[</a:t>
            </a:r>
            <a:r>
              <a:rPr lang="en-US" sz="2000" dirty="0" smtClean="0"/>
              <a:t>David J. DeWitt, A. Halverson, R. </a:t>
            </a:r>
            <a:r>
              <a:rPr lang="en-US" sz="2000" dirty="0" err="1" smtClean="0"/>
              <a:t>Nehme</a:t>
            </a:r>
            <a:r>
              <a:rPr lang="en-US" sz="2000" dirty="0" smtClean="0"/>
              <a:t>, S. Shankar, J. Aguilar-</a:t>
            </a:r>
            <a:r>
              <a:rPr lang="en-US" sz="2000" dirty="0" err="1" smtClean="0"/>
              <a:t>Saborit</a:t>
            </a:r>
            <a:r>
              <a:rPr lang="en-US" sz="2000" dirty="0" smtClean="0"/>
              <a:t>, A. </a:t>
            </a:r>
            <a:r>
              <a:rPr lang="en-US" sz="2000" dirty="0" err="1" smtClean="0"/>
              <a:t>Avanes</a:t>
            </a:r>
            <a:r>
              <a:rPr lang="en-US" sz="2000" dirty="0" smtClean="0"/>
              <a:t>, M. </a:t>
            </a:r>
            <a:r>
              <a:rPr lang="en-US" sz="2000" dirty="0" err="1" smtClean="0"/>
              <a:t>Flasza</a:t>
            </a:r>
            <a:r>
              <a:rPr lang="en-US" sz="2000" dirty="0" smtClean="0"/>
              <a:t>, J. </a:t>
            </a:r>
            <a:r>
              <a:rPr lang="en-US" sz="2000" dirty="0" err="1" smtClean="0"/>
              <a:t>Gramling</a:t>
            </a:r>
            <a:r>
              <a:rPr lang="en-US" sz="2000" dirty="0" smtClean="0"/>
              <a:t>, Microsoft]</a:t>
            </a:r>
            <a:endParaRPr lang="en-US" sz="2000" dirty="0"/>
          </a:p>
        </p:txBody>
      </p:sp>
      <p:sp>
        <p:nvSpPr>
          <p:cNvPr id="3" name="Content Placeholder 2"/>
          <p:cNvSpPr>
            <a:spLocks noGrp="1"/>
          </p:cNvSpPr>
          <p:nvPr>
            <p:ph sz="half" idx="1"/>
          </p:nvPr>
        </p:nvSpPr>
        <p:spPr/>
        <p:txBody>
          <a:bodyPr>
            <a:normAutofit fontScale="47500" lnSpcReduction="20000"/>
          </a:bodyPr>
          <a:lstStyle/>
          <a:p>
            <a:endParaRPr lang="en-US" sz="3200" dirty="0" smtClean="0"/>
          </a:p>
          <a:p>
            <a:r>
              <a:rPr lang="en-US" sz="3200" dirty="0" smtClean="0"/>
              <a:t>Architecture </a:t>
            </a:r>
            <a:r>
              <a:rPr lang="en-US" sz="3200" dirty="0"/>
              <a:t>of </a:t>
            </a:r>
            <a:r>
              <a:rPr lang="en-US" sz="3200" dirty="0" err="1"/>
              <a:t>Polybase</a:t>
            </a:r>
            <a:r>
              <a:rPr lang="en-US" sz="3200" dirty="0"/>
              <a:t>:</a:t>
            </a:r>
          </a:p>
          <a:p>
            <a:pPr lvl="1"/>
            <a:r>
              <a:rPr lang="en-US" sz="3200" dirty="0"/>
              <a:t>SQL Server PDW and </a:t>
            </a:r>
            <a:r>
              <a:rPr lang="en-US" sz="3200" dirty="0" err="1"/>
              <a:t>Hadoop</a:t>
            </a:r>
            <a:r>
              <a:rPr lang="en-US" sz="3200" dirty="0"/>
              <a:t> are used in parallel</a:t>
            </a:r>
            <a:r>
              <a:rPr lang="en-US" sz="3200" dirty="0" smtClean="0"/>
              <a:t>.</a:t>
            </a:r>
          </a:p>
          <a:p>
            <a:pPr lvl="1"/>
            <a:r>
              <a:rPr lang="en-US" sz="3200" dirty="0" smtClean="0"/>
              <a:t>HDFS </a:t>
            </a:r>
            <a:r>
              <a:rPr lang="en-US" sz="3200" dirty="0"/>
              <a:t>d</a:t>
            </a:r>
            <a:r>
              <a:rPr lang="en-US" sz="3200" dirty="0" smtClean="0"/>
              <a:t>ata is seen as an external table by SQL Server PDW.</a:t>
            </a:r>
          </a:p>
          <a:p>
            <a:r>
              <a:rPr lang="en-US" sz="3200" dirty="0" smtClean="0"/>
              <a:t>Communication between the two systems is done through the HDFS bridge.</a:t>
            </a:r>
          </a:p>
          <a:p>
            <a:r>
              <a:rPr lang="en-US" sz="3200" dirty="0" smtClean="0"/>
              <a:t>Reading from </a:t>
            </a:r>
            <a:r>
              <a:rPr lang="en-US" sz="3200" dirty="0" err="1" smtClean="0"/>
              <a:t>Hadoop</a:t>
            </a:r>
            <a:r>
              <a:rPr lang="en-US" sz="3200" dirty="0" smtClean="0"/>
              <a:t> as a PDW external table.</a:t>
            </a:r>
          </a:p>
          <a:p>
            <a:pPr lvl="1"/>
            <a:r>
              <a:rPr lang="en-US" sz="3200" dirty="0" smtClean="0"/>
              <a:t>PDW Engine requires information about about corresponding HDFS file to the name node of the </a:t>
            </a:r>
            <a:r>
              <a:rPr lang="en-US" sz="3200" dirty="0" err="1" smtClean="0"/>
              <a:t>Hadoop</a:t>
            </a:r>
            <a:r>
              <a:rPr lang="en-US" sz="3200" dirty="0" smtClean="0"/>
              <a:t> cluster.</a:t>
            </a:r>
          </a:p>
          <a:p>
            <a:pPr lvl="1"/>
            <a:r>
              <a:rPr lang="en-US" sz="3200" dirty="0" smtClean="0"/>
              <a:t>Location of the partitions of the file across the </a:t>
            </a:r>
            <a:r>
              <a:rPr lang="en-US" sz="3200" dirty="0" err="1" smtClean="0"/>
              <a:t>Hadoop</a:t>
            </a:r>
            <a:r>
              <a:rPr lang="en-US" sz="3200" dirty="0" smtClean="0"/>
              <a:t> are sent to the compute nodes.</a:t>
            </a:r>
          </a:p>
          <a:p>
            <a:pPr lvl="1"/>
            <a:r>
              <a:rPr lang="en-US" sz="3200" dirty="0" smtClean="0"/>
              <a:t>Compute Nodes access </a:t>
            </a:r>
            <a:r>
              <a:rPr lang="en-US" sz="3200" dirty="0" err="1" smtClean="0"/>
              <a:t>Hadoop</a:t>
            </a:r>
            <a:r>
              <a:rPr lang="en-US" sz="3200" dirty="0" smtClean="0"/>
              <a:t> data nodes where the file is located directly.</a:t>
            </a:r>
          </a:p>
          <a:p>
            <a:r>
              <a:rPr lang="en-US" sz="3200" dirty="0" smtClean="0"/>
              <a:t>Writing to HDFS is done in a similar manner.</a:t>
            </a:r>
          </a:p>
          <a:p>
            <a:r>
              <a:rPr lang="en-US" sz="3200" dirty="0" smtClean="0"/>
              <a:t>DMS stands for Data Moving Service.</a:t>
            </a:r>
            <a:endParaRPr lang="en-US" sz="3200" dirty="0"/>
          </a:p>
        </p:txBody>
      </p:sp>
      <p:pic>
        <p:nvPicPr>
          <p:cNvPr id="7" name="Content Placeholder 6" descr="polybaseArchitecture.pdf"/>
          <p:cNvPicPr>
            <a:picLocks noGrp="1" noChangeAspect="1"/>
          </p:cNvPicPr>
          <p:nvPr>
            <p:ph sz="half" idx="2"/>
          </p:nvPr>
        </p:nvPicPr>
        <p:blipFill>
          <a:blip r:embed="rId2">
            <a:extLst>
              <a:ext uri="{28A0092B-C50C-407E-A947-70E740481C1C}">
                <a14:useLocalDpi xmlns:a14="http://schemas.microsoft.com/office/drawing/2010/main" val="0"/>
              </a:ext>
            </a:extLst>
          </a:blip>
          <a:srcRect t="-4709" b="-4709"/>
          <a:stretch>
            <a:fillRect/>
          </a:stretch>
        </p:blipFill>
        <p:spPr/>
      </p:pic>
      <p:sp>
        <p:nvSpPr>
          <p:cNvPr id="8" name="TextBox 7"/>
          <p:cNvSpPr txBox="1"/>
          <p:nvPr/>
        </p:nvSpPr>
        <p:spPr>
          <a:xfrm>
            <a:off x="711200" y="1138535"/>
            <a:ext cx="1776748" cy="461665"/>
          </a:xfrm>
          <a:prstGeom prst="rect">
            <a:avLst/>
          </a:prstGeom>
          <a:noFill/>
        </p:spPr>
        <p:txBody>
          <a:bodyPr wrap="none" rtlCol="0">
            <a:spAutoFit/>
          </a:bodyPr>
          <a:lstStyle/>
          <a:p>
            <a:r>
              <a:rPr lang="en-US" sz="2400" b="1" dirty="0" smtClean="0"/>
              <a:t>Architecture</a:t>
            </a:r>
            <a:endParaRPr lang="en-US" sz="2400" b="1" dirty="0"/>
          </a:p>
        </p:txBody>
      </p:sp>
    </p:spTree>
    <p:extLst>
      <p:ext uri="{BB962C8B-B14F-4D97-AF65-F5344CB8AC3E}">
        <p14:creationId xmlns:p14="http://schemas.microsoft.com/office/powerpoint/2010/main" val="223846463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2800" dirty="0"/>
              <a:t>Split Query Processing in </a:t>
            </a:r>
            <a:r>
              <a:rPr lang="en-US" sz="2800" dirty="0" err="1"/>
              <a:t>Polybase</a:t>
            </a:r>
            <a:r>
              <a:rPr lang="en-US" sz="2800" dirty="0"/>
              <a:t/>
            </a:r>
            <a:br>
              <a:rPr lang="en-US" sz="2800" dirty="0"/>
            </a:br>
            <a:r>
              <a:rPr lang="en-US" sz="2400" dirty="0"/>
              <a:t>[David J. DeWitt, A. Halverson, R. </a:t>
            </a:r>
            <a:r>
              <a:rPr lang="en-US" sz="2400" dirty="0" err="1"/>
              <a:t>Nehme</a:t>
            </a:r>
            <a:r>
              <a:rPr lang="en-US" sz="2400" dirty="0"/>
              <a:t>, S. Shankar, J. Aguilar-</a:t>
            </a:r>
            <a:r>
              <a:rPr lang="en-US" sz="2400" dirty="0" err="1"/>
              <a:t>Saborit</a:t>
            </a:r>
            <a:r>
              <a:rPr lang="en-US" sz="2400" dirty="0"/>
              <a:t>, A. </a:t>
            </a:r>
            <a:r>
              <a:rPr lang="en-US" sz="2400" dirty="0" err="1"/>
              <a:t>Avanes</a:t>
            </a:r>
            <a:r>
              <a:rPr lang="en-US" sz="2400" dirty="0"/>
              <a:t>, M. </a:t>
            </a:r>
            <a:r>
              <a:rPr lang="en-US" sz="2400" dirty="0" err="1"/>
              <a:t>Flasza</a:t>
            </a:r>
            <a:r>
              <a:rPr lang="en-US" sz="2400" dirty="0"/>
              <a:t>, J. </a:t>
            </a:r>
            <a:r>
              <a:rPr lang="en-US" sz="2400" dirty="0" err="1"/>
              <a:t>Gramling</a:t>
            </a:r>
            <a:r>
              <a:rPr lang="en-US" sz="2400" dirty="0"/>
              <a:t>, Microsoft]</a:t>
            </a:r>
            <a:br>
              <a:rPr lang="en-US" sz="2400" dirty="0"/>
            </a:br>
            <a:endParaRPr lang="en-US" sz="2400" dirty="0"/>
          </a:p>
        </p:txBody>
      </p:sp>
      <p:sp>
        <p:nvSpPr>
          <p:cNvPr id="6" name="Content Placeholder 5"/>
          <p:cNvSpPr>
            <a:spLocks noGrp="1"/>
          </p:cNvSpPr>
          <p:nvPr>
            <p:ph idx="1"/>
          </p:nvPr>
        </p:nvSpPr>
        <p:spPr/>
        <p:txBody>
          <a:bodyPr>
            <a:normAutofit lnSpcReduction="10000"/>
          </a:bodyPr>
          <a:lstStyle/>
          <a:p>
            <a:r>
              <a:rPr lang="en-US" dirty="0" err="1" smtClean="0"/>
              <a:t>Polybase</a:t>
            </a:r>
            <a:r>
              <a:rPr lang="en-US" dirty="0" smtClean="0"/>
              <a:t> uses a cost-based query optimizer to </a:t>
            </a:r>
            <a:r>
              <a:rPr lang="en-US" dirty="0" err="1" smtClean="0"/>
              <a:t>determin</a:t>
            </a:r>
            <a:r>
              <a:rPr lang="en-US" dirty="0" smtClean="0"/>
              <a:t> when it is advantageous to push SQL </a:t>
            </a:r>
            <a:r>
              <a:rPr lang="en-US" dirty="0" err="1" smtClean="0"/>
              <a:t>opration</a:t>
            </a:r>
            <a:r>
              <a:rPr lang="en-US" dirty="0" smtClean="0"/>
              <a:t> on HDFS resident data to the </a:t>
            </a:r>
            <a:r>
              <a:rPr lang="en-US" dirty="0" err="1" smtClean="0"/>
              <a:t>Hadoop</a:t>
            </a:r>
            <a:r>
              <a:rPr lang="en-US" dirty="0" smtClean="0"/>
              <a:t> Cluster for execution in the form of </a:t>
            </a:r>
            <a:r>
              <a:rPr lang="en-US" dirty="0" err="1" smtClean="0"/>
              <a:t>MapReduce</a:t>
            </a:r>
            <a:r>
              <a:rPr lang="en-US" dirty="0" smtClean="0"/>
              <a:t> Jobs.</a:t>
            </a:r>
          </a:p>
          <a:p>
            <a:r>
              <a:rPr lang="en-US" dirty="0" smtClean="0"/>
              <a:t>As such, </a:t>
            </a:r>
            <a:r>
              <a:rPr lang="en-US" dirty="0" err="1" smtClean="0"/>
              <a:t>Polybase</a:t>
            </a:r>
            <a:r>
              <a:rPr lang="en-US" dirty="0" smtClean="0"/>
              <a:t> requires detailed statistics for external tables in HDFS as well.</a:t>
            </a:r>
          </a:p>
          <a:p>
            <a:r>
              <a:rPr lang="en-US" dirty="0" smtClean="0"/>
              <a:t>Query optimization is used </a:t>
            </a:r>
            <a:r>
              <a:rPr lang="en-US" dirty="0" err="1" smtClean="0"/>
              <a:t>usingt</a:t>
            </a:r>
            <a:r>
              <a:rPr lang="en-US" dirty="0" smtClean="0"/>
              <a:t> a classical </a:t>
            </a:r>
            <a:r>
              <a:rPr lang="en-US" dirty="0" err="1" smtClean="0"/>
              <a:t>Selinger</a:t>
            </a:r>
            <a:r>
              <a:rPr lang="en-US" dirty="0" smtClean="0"/>
              <a:t>-style parallel optimizer.</a:t>
            </a:r>
            <a:endParaRPr lang="en-US" dirty="0"/>
          </a:p>
        </p:txBody>
      </p:sp>
      <p:sp>
        <p:nvSpPr>
          <p:cNvPr id="11" name="TextBox 10"/>
          <p:cNvSpPr txBox="1"/>
          <p:nvPr/>
        </p:nvSpPr>
        <p:spPr>
          <a:xfrm>
            <a:off x="711200" y="1138535"/>
            <a:ext cx="2705188" cy="461665"/>
          </a:xfrm>
          <a:prstGeom prst="rect">
            <a:avLst/>
          </a:prstGeom>
          <a:noFill/>
        </p:spPr>
        <p:txBody>
          <a:bodyPr wrap="none" rtlCol="0">
            <a:spAutoFit/>
          </a:bodyPr>
          <a:lstStyle/>
          <a:p>
            <a:r>
              <a:rPr lang="en-US" sz="2400" b="1" dirty="0" smtClean="0"/>
              <a:t>Query Optimization</a:t>
            </a:r>
            <a:endParaRPr lang="en-US" sz="2400" b="1" dirty="0"/>
          </a:p>
        </p:txBody>
      </p:sp>
    </p:spTree>
    <p:extLst>
      <p:ext uri="{BB962C8B-B14F-4D97-AF65-F5344CB8AC3E}">
        <p14:creationId xmlns:p14="http://schemas.microsoft.com/office/powerpoint/2010/main" val="254499981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Split Query Processing in </a:t>
            </a:r>
            <a:r>
              <a:rPr lang="en-US" sz="2800" dirty="0" err="1"/>
              <a:t>Polybase</a:t>
            </a:r>
            <a:r>
              <a:rPr lang="en-US" sz="2800" dirty="0"/>
              <a:t/>
            </a:r>
            <a:br>
              <a:rPr lang="en-US" sz="2800" dirty="0"/>
            </a:br>
            <a:r>
              <a:rPr lang="en-US" sz="2400" dirty="0"/>
              <a:t>[David J. DeWitt, A. Halverson, R. </a:t>
            </a:r>
            <a:r>
              <a:rPr lang="en-US" sz="2400" dirty="0" err="1"/>
              <a:t>Nehme</a:t>
            </a:r>
            <a:r>
              <a:rPr lang="en-US" sz="2400" dirty="0"/>
              <a:t>, S. Shankar, J. Aguilar-</a:t>
            </a:r>
            <a:r>
              <a:rPr lang="en-US" sz="2400" dirty="0" err="1"/>
              <a:t>Saborit</a:t>
            </a:r>
            <a:r>
              <a:rPr lang="en-US" sz="2400" dirty="0"/>
              <a:t>, A. </a:t>
            </a:r>
            <a:r>
              <a:rPr lang="en-US" sz="2400" dirty="0" err="1"/>
              <a:t>Avanes</a:t>
            </a:r>
            <a:r>
              <a:rPr lang="en-US" sz="2400" dirty="0"/>
              <a:t>, M. </a:t>
            </a:r>
            <a:r>
              <a:rPr lang="en-US" sz="2400" dirty="0" err="1"/>
              <a:t>Flasza</a:t>
            </a:r>
            <a:r>
              <a:rPr lang="en-US" sz="2400" dirty="0"/>
              <a:t>, J. </a:t>
            </a:r>
            <a:r>
              <a:rPr lang="en-US" sz="2400" dirty="0" err="1"/>
              <a:t>Gramling</a:t>
            </a:r>
            <a:r>
              <a:rPr lang="en-US" sz="2400" dirty="0"/>
              <a:t>, Microsoft]</a:t>
            </a:r>
            <a:br>
              <a:rPr lang="en-US" sz="2400" dirty="0"/>
            </a:br>
            <a:endParaRPr lang="en-US" sz="2400" dirty="0"/>
          </a:p>
        </p:txBody>
      </p:sp>
      <p:sp>
        <p:nvSpPr>
          <p:cNvPr id="3" name="Content Placeholder 2"/>
          <p:cNvSpPr>
            <a:spLocks noGrp="1"/>
          </p:cNvSpPr>
          <p:nvPr>
            <p:ph sz="half" idx="1"/>
          </p:nvPr>
        </p:nvSpPr>
        <p:spPr/>
        <p:txBody>
          <a:bodyPr>
            <a:normAutofit fontScale="85000" lnSpcReduction="20000"/>
          </a:bodyPr>
          <a:lstStyle/>
          <a:p>
            <a:r>
              <a:rPr lang="en-US" dirty="0"/>
              <a:t>Optimized Plans are translated into distributed SQL (DSQL) plans which consists of the following operations :</a:t>
            </a:r>
          </a:p>
          <a:p>
            <a:pPr lvl="1"/>
            <a:r>
              <a:rPr lang="en-US" b="1" dirty="0"/>
              <a:t>SQL</a:t>
            </a:r>
            <a:r>
              <a:rPr lang="en-US" dirty="0"/>
              <a:t> Operation : SQL operators executed directly on SQL Server instances.</a:t>
            </a:r>
          </a:p>
          <a:p>
            <a:pPr lvl="1"/>
            <a:r>
              <a:rPr lang="en-US" b="1" dirty="0"/>
              <a:t>DMS</a:t>
            </a:r>
            <a:r>
              <a:rPr lang="en-US" dirty="0"/>
              <a:t> Operation : operations for reading/writing between PDW and HDFS.</a:t>
            </a:r>
          </a:p>
          <a:p>
            <a:pPr lvl="1"/>
            <a:r>
              <a:rPr lang="en-US" b="1" dirty="0" smtClean="0"/>
              <a:t>Return </a:t>
            </a:r>
            <a:r>
              <a:rPr lang="en-US" dirty="0" smtClean="0"/>
              <a:t>Operation </a:t>
            </a:r>
            <a:r>
              <a:rPr lang="en-US" dirty="0"/>
              <a:t>: return to client application.</a:t>
            </a:r>
          </a:p>
          <a:p>
            <a:pPr lvl="1"/>
            <a:r>
              <a:rPr lang="en-US" b="1" dirty="0" err="1"/>
              <a:t>Hadoop</a:t>
            </a:r>
            <a:r>
              <a:rPr lang="en-US" dirty="0"/>
              <a:t> Operation : map reduce job sent from PDW to the </a:t>
            </a:r>
            <a:r>
              <a:rPr lang="en-US" dirty="0" err="1"/>
              <a:t>Hadoop</a:t>
            </a:r>
            <a:r>
              <a:rPr lang="en-US" dirty="0"/>
              <a:t> cluster.</a:t>
            </a:r>
          </a:p>
          <a:p>
            <a:endParaRPr lang="en-US" dirty="0"/>
          </a:p>
        </p:txBody>
      </p:sp>
      <p:pic>
        <p:nvPicPr>
          <p:cNvPr id="5" name="Content Placeholder 4" descr="optimizedDSQL.pdf"/>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23245" b="-23245"/>
          <a:stretch/>
        </p:blipFill>
        <p:spPr>
          <a:xfrm>
            <a:off x="4348480" y="1600200"/>
            <a:ext cx="4795520" cy="4525963"/>
          </a:xfrm>
        </p:spPr>
      </p:pic>
    </p:spTree>
    <p:extLst>
      <p:ext uri="{BB962C8B-B14F-4D97-AF65-F5344CB8AC3E}">
        <p14:creationId xmlns:p14="http://schemas.microsoft.com/office/powerpoint/2010/main" val="32560673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4409</TotalTime>
  <Words>2070</Words>
  <Application>Microsoft Macintosh PowerPoint</Application>
  <PresentationFormat>On-screen Show (4:3)</PresentationFormat>
  <Paragraphs>150</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NoSQL Data Integration Survey</vt:lpstr>
      <vt:lpstr>NoSQL Data Integration Survey</vt:lpstr>
      <vt:lpstr>Papers surveyed</vt:lpstr>
      <vt:lpstr>Topics</vt:lpstr>
      <vt:lpstr>Split Query Processing in Polybase [David J. DeWitt, A. Halverson, R. Nehme, S. Shankar, J. Aguilar-Saborit, A. Avanes, M. Flasza, J. Gramling, Microsoft] </vt:lpstr>
      <vt:lpstr>Split Query Processing in Polybase [David J. DeWitt, A. Halverson, R. Nehme, S. Shankar, J. Aguilar-Saborit, A. Avanes, M. Flasza, J. Gramling, Microsoft] </vt:lpstr>
      <vt:lpstr>Split Query Processing in Polybase [David J. DeWitt, A. Halverson, R. Nehme, S. Shankar, J. Aguilar-Saborit, A. Avanes, M. Flasza, J. Gramling, Microsoft]</vt:lpstr>
      <vt:lpstr>Split Query Processing in Polybase [David J. DeWitt, A. Halverson, R. Nehme, S. Shankar, J. Aguilar-Saborit, A. Avanes, M. Flasza, J. Gramling, Microsoft] </vt:lpstr>
      <vt:lpstr>Split Query Processing in Polybase [David J. DeWitt, A. Halverson, R. Nehme, S. Shankar, J. Aguilar-Saborit, A. Avanes, M. Flasza, J. Gramling, Microsoft] </vt:lpstr>
      <vt:lpstr>Split Query Processing in Polybase [David J. DeWitt, A. Halverson, R. Nehme, S. Shankar, J. Aguilar-Saborit, A. Avanes, M. Flasza, J. Gramling, Microsoft] </vt:lpstr>
      <vt:lpstr>Efficient Processing of Data Warehousing Queries in Split Execution Environment [K. Bajda-Pawlikowski, D. Abadi, A. Silberschatz, E. Paulson @Yale,Wisconsin]</vt:lpstr>
      <vt:lpstr>Efficient Processing of Data Warehousing Queries in Split Execution Environment [K. Bajda-Pawlikowski, D. Abadi, A. Silberschatz, E. Paulson @Yale,Wisconsin]</vt:lpstr>
      <vt:lpstr>Polybase vs Hadapt</vt:lpstr>
      <vt:lpstr>Polybase vs Hadapt</vt:lpstr>
      <vt:lpstr>Polybase</vt:lpstr>
      <vt:lpstr>Materializing SQL Queries in Key-Value Stores</vt:lpstr>
      <vt:lpstr>Materializing SQL Queries in Key-Value Stores</vt:lpstr>
      <vt:lpstr>Materializing SQL Queries in Key-Value Stores</vt:lpstr>
      <vt:lpstr>Materializing SQL Queries in Key-Value Stores</vt:lpstr>
      <vt:lpstr>Materializing SQL Queries in Key-Value Stores</vt:lpstr>
      <vt:lpstr>Materializing SQL Queries in Key-Value Stores</vt:lpstr>
      <vt:lpstr>Scalable Transactions across Heterogeneous NoSQL Key-Value Data Stores [A. Dey, A. Fekete, U. Rohm (U of Sydney)]</vt:lpstr>
      <vt:lpstr>Scalable Transactions across Heterogeneous NoSQL Key-Value Data Stores [A. Dey, A. Fekete, U. Rohm (U of Sydney)]</vt:lpstr>
      <vt:lpstr>Scalable Transactions across Heterogeneous NoSQL Key-Value Data Stores [A. Dey, A. Fekete, U. Rohm (U of Sydney)]</vt:lpstr>
      <vt:lpstr>Scalable Transactions across Heterogeneous NoSQL Key-Value Data Stores [A. Dey, A. Fekete, U. Rohm (U of Sydney)]</vt:lpstr>
      <vt:lpstr>Scalable Transactions across Heterogeneous NoSQL Key-Value Data Stores [A. Dey, A. Fekete, U. Rohm (U of Sydney)]</vt:lpstr>
      <vt:lpstr>Scalable Transactions across Heterogeneous NoSQL Key-Value Data Stores [A. Dey, A. Fekete, U. Rohm (U of Sydney)]</vt:lpstr>
      <vt:lpstr>Scalable Transactions across Heterogeneous NoSQL Key-Value Data Stores [A. Dey, A. Fekete, U. Rohm (U of Sydney)]</vt:lpstr>
      <vt:lpstr>Scalable Transactions across Heterogeneous NoSQL Key-Value Data Stores [A. Dey, A. Fekete, U. Rohm (U of Sydney)]</vt:lpstr>
    </vt:vector>
  </TitlesOfParts>
  <Company>UCSD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Jules Testard</dc:creator>
  <cp:lastModifiedBy>Jules Testard</cp:lastModifiedBy>
  <cp:revision>64</cp:revision>
  <dcterms:created xsi:type="dcterms:W3CDTF">2014-02-14T21:28:33Z</dcterms:created>
  <dcterms:modified xsi:type="dcterms:W3CDTF">2014-03-06T00:16:39Z</dcterms:modified>
</cp:coreProperties>
</file>