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9" r:id="rId5"/>
    <p:sldId id="258" r:id="rId6"/>
    <p:sldId id="269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EB9E8-58FA-7940-8C98-E3069F61EBD3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441A3-81CB-EE49-A37F-53032CBB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write STARs</a:t>
            </a:r>
            <a:r>
              <a:rPr lang="en-US" baseline="0" dirty="0" smtClean="0"/>
              <a:t> using Forward structure.</a:t>
            </a:r>
          </a:p>
          <a:p>
            <a:r>
              <a:rPr lang="en-US" baseline="0" dirty="0" smtClean="0"/>
              <a:t>Need to provide example for unary </a:t>
            </a:r>
            <a:r>
              <a:rPr lang="en-US" baseline="0" dirty="0" err="1" smtClean="0"/>
              <a:t>semijoin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Need to think about the limitations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2232-C190-C249-9D15-984C753DF3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3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implementation</a:t>
            </a:r>
            <a:r>
              <a:rPr lang="en-US" baseline="0" dirty="0" smtClean="0"/>
              <a:t> of join and operators from OPS</a:t>
            </a:r>
          </a:p>
          <a:p>
            <a:r>
              <a:rPr lang="en-US" baseline="0" dirty="0" smtClean="0"/>
              <a:t>Have to argue that the extra cost of the projection and joining back with the original cost is worth the savings made on each of the operators in 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2232-C190-C249-9D15-984C753DF3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9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F960-D7E5-4640-AFA6-077DF6FA90F4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67D5-0CFB-1E44-91CD-C307AFEA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4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F960-D7E5-4640-AFA6-077DF6FA90F4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67D5-0CFB-1E44-91CD-C307AFEA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F960-D7E5-4640-AFA6-077DF6FA90F4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67D5-0CFB-1E44-91CD-C307AFEA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9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F960-D7E5-4640-AFA6-077DF6FA90F4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67D5-0CFB-1E44-91CD-C307AFEA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8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F960-D7E5-4640-AFA6-077DF6FA90F4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67D5-0CFB-1E44-91CD-C307AFEA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F960-D7E5-4640-AFA6-077DF6FA90F4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67D5-0CFB-1E44-91CD-C307AFEA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8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F960-D7E5-4640-AFA6-077DF6FA90F4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67D5-0CFB-1E44-91CD-C307AFEA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8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F960-D7E5-4640-AFA6-077DF6FA90F4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67D5-0CFB-1E44-91CD-C307AFEA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3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F960-D7E5-4640-AFA6-077DF6FA90F4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67D5-0CFB-1E44-91CD-C307AFEA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0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F960-D7E5-4640-AFA6-077DF6FA90F4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67D5-0CFB-1E44-91CD-C307AFEA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7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F960-D7E5-4640-AFA6-077DF6FA90F4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67D5-0CFB-1E44-91CD-C307AFEA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2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F960-D7E5-4640-AFA6-077DF6FA90F4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A67D5-0CFB-1E44-91CD-C307AFEA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Semijoin</a:t>
            </a:r>
            <a:r>
              <a:rPr lang="en-US" dirty="0" smtClean="0"/>
              <a:t> Investigation (continued)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03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Garlic Relational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98396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Garlic’s relational wrapper only handles SELECT-PROJECT-JOIN queries but could be extended for other operators.</a:t>
            </a:r>
            <a:endParaRPr lang="en-US" dirty="0"/>
          </a:p>
        </p:txBody>
      </p:sp>
      <p:pic>
        <p:nvPicPr>
          <p:cNvPr id="5" name="Content Placeholder 4" descr="relationalwrapperSTAR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87" b="-5887"/>
          <a:stretch>
            <a:fillRect/>
          </a:stretch>
        </p:blipFill>
        <p:spPr>
          <a:xfrm>
            <a:off x="3686175" y="1600200"/>
            <a:ext cx="5000625" cy="4525963"/>
          </a:xfrm>
        </p:spPr>
      </p:pic>
    </p:spTree>
    <p:extLst>
      <p:ext uri="{BB962C8B-B14F-4D97-AF65-F5344CB8AC3E}">
        <p14:creationId xmlns:p14="http://schemas.microsoft.com/office/powerpoint/2010/main" val="301264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Garlic Relational Wrapper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- The </a:t>
            </a:r>
            <a:r>
              <a:rPr lang="en-US" dirty="0" err="1"/>
              <a:t>plan_access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T,C,P) </a:t>
            </a:r>
            <a:r>
              <a:rPr lang="en-US" dirty="0"/>
              <a:t>STAR </a:t>
            </a:r>
            <a:r>
              <a:rPr lang="en-US" dirty="0" smtClean="0"/>
              <a:t>applies </a:t>
            </a:r>
            <a:r>
              <a:rPr lang="en-US" dirty="0"/>
              <a:t>a selection and a projection according to a set predicates and desired columns.  </a:t>
            </a:r>
          </a:p>
          <a:p>
            <a:r>
              <a:rPr lang="en-US" dirty="0"/>
              <a:t>   - The </a:t>
            </a:r>
            <a:r>
              <a:rPr lang="en-US" dirty="0" err="1" smtClean="0"/>
              <a:t>plan_bind</a:t>
            </a:r>
            <a:r>
              <a:rPr lang="en-US" dirty="0" smtClean="0"/>
              <a:t>(</a:t>
            </a:r>
            <a:r>
              <a:rPr lang="en-US" dirty="0" err="1"/>
              <a:t>T,C,P,plan</a:t>
            </a:r>
            <a:r>
              <a:rPr lang="en-US" dirty="0" smtClean="0"/>
              <a:t>) </a:t>
            </a:r>
            <a:r>
              <a:rPr lang="en-US" dirty="0"/>
              <a:t>STAR </a:t>
            </a:r>
            <a:r>
              <a:rPr lang="en-US" dirty="0" smtClean="0"/>
              <a:t> </a:t>
            </a:r>
            <a:r>
              <a:rPr lang="en-US" dirty="0"/>
              <a:t>does the same but adds the predicates of the added plan to the underlying set.</a:t>
            </a:r>
          </a:p>
          <a:p>
            <a:r>
              <a:rPr lang="en-US" dirty="0"/>
              <a:t>   - The </a:t>
            </a:r>
            <a:r>
              <a:rPr lang="en-US" dirty="0" err="1" smtClean="0"/>
              <a:t>plan_join</a:t>
            </a:r>
            <a:r>
              <a:rPr lang="en-US" dirty="0" smtClean="0"/>
              <a:t>(</a:t>
            </a:r>
            <a:r>
              <a:rPr lang="en-US" dirty="0"/>
              <a:t>T1,T2,C,P</a:t>
            </a:r>
            <a:r>
              <a:rPr lang="en-US" dirty="0" smtClean="0"/>
              <a:t>) </a:t>
            </a:r>
            <a:r>
              <a:rPr lang="en-US" dirty="0"/>
              <a:t>STAR </a:t>
            </a:r>
            <a:r>
              <a:rPr lang="en-US" dirty="0" smtClean="0"/>
              <a:t> </a:t>
            </a:r>
            <a:r>
              <a:rPr lang="en-US" dirty="0"/>
              <a:t>does call to the </a:t>
            </a:r>
            <a:r>
              <a:rPr lang="en-US" b="1" dirty="0" err="1" smtClean="0"/>
              <a:t>R_join</a:t>
            </a:r>
            <a:r>
              <a:rPr lang="en-US" dirty="0" smtClean="0"/>
              <a:t> Plan </a:t>
            </a:r>
            <a:r>
              <a:rPr lang="en-US" dirty="0" err="1" smtClean="0"/>
              <a:t>OPerator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plans </a:t>
            </a:r>
            <a:r>
              <a:rPr lang="en-US" dirty="0"/>
              <a:t>T1, T2. </a:t>
            </a:r>
            <a:r>
              <a:rPr lang="en-US" dirty="0" smtClean="0"/>
              <a:t>Each plan can itself be the join of multiple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5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Garlic Text Wrapper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697167"/>
            <a:ext cx="7940874" cy="1428996"/>
          </a:xfrm>
        </p:spPr>
        <p:txBody>
          <a:bodyPr/>
          <a:lstStyle/>
          <a:p>
            <a:r>
              <a:rPr lang="en-US" dirty="0" smtClean="0"/>
              <a:t>Text data source supports queries on its </a:t>
            </a:r>
            <a:r>
              <a:rPr lang="en-US" dirty="0"/>
              <a:t>single collection </a:t>
            </a:r>
            <a:r>
              <a:rPr lang="en-US" dirty="0" smtClean="0"/>
              <a:t> with methods of the form contains(string) or </a:t>
            </a:r>
            <a:r>
              <a:rPr lang="en-US" dirty="0" err="1" smtClean="0"/>
              <a:t>is_about</a:t>
            </a:r>
            <a:r>
              <a:rPr lang="en-US" dirty="0" smtClean="0"/>
              <a:t>(string).</a:t>
            </a:r>
            <a:endParaRPr lang="en-US" dirty="0"/>
          </a:p>
        </p:txBody>
      </p:sp>
      <p:pic>
        <p:nvPicPr>
          <p:cNvPr id="6" name="Content Placeholder 5" descr="textwrapperSTAR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5" r="-1755"/>
          <a:stretch>
            <a:fillRect/>
          </a:stretch>
        </p:blipFill>
        <p:spPr>
          <a:xfrm>
            <a:off x="1713497" y="1504836"/>
            <a:ext cx="5491435" cy="3192331"/>
          </a:xfrm>
        </p:spPr>
      </p:pic>
    </p:spTree>
    <p:extLst>
      <p:ext uri="{BB962C8B-B14F-4D97-AF65-F5344CB8AC3E}">
        <p14:creationId xmlns:p14="http://schemas.microsoft.com/office/powerpoint/2010/main" val="370399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Wrapper?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implemented yet.</a:t>
            </a:r>
          </a:p>
          <a:p>
            <a:r>
              <a:rPr lang="en-US" dirty="0" smtClean="0"/>
              <a:t>Thinking of modeling </a:t>
            </a:r>
            <a:r>
              <a:rPr lang="en-US" dirty="0" err="1" smtClean="0"/>
              <a:t>MongoDB</a:t>
            </a:r>
            <a:r>
              <a:rPr lang="en-US" dirty="0" smtClean="0"/>
              <a:t> because its limitations are “easier” to express than some other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5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Table : Employee(</a:t>
            </a:r>
            <a:r>
              <a:rPr lang="en-US" u="sng" dirty="0" err="1" smtClean="0"/>
              <a:t>EmpID</a:t>
            </a:r>
            <a:r>
              <a:rPr lang="en-US" dirty="0" err="1" smtClean="0"/>
              <a:t>,DeptID,Name,Image</a:t>
            </a:r>
            <a:r>
              <a:rPr lang="en-US" dirty="0" smtClean="0"/>
              <a:t>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Sample query : </a:t>
            </a:r>
          </a:p>
          <a:p>
            <a:pPr marL="742950" lvl="2" indent="-342900"/>
            <a:r>
              <a:rPr lang="en-US" dirty="0" smtClean="0"/>
              <a:t>SELECT </a:t>
            </a:r>
            <a:r>
              <a:rPr lang="en-US" dirty="0" err="1" smtClean="0"/>
              <a:t>DeptID</a:t>
            </a:r>
            <a:r>
              <a:rPr lang="en-US" dirty="0"/>
              <a:t>, COUNT(</a:t>
            </a:r>
            <a:r>
              <a:rPr lang="en-US" dirty="0" err="1"/>
              <a:t>E.EmpID</a:t>
            </a:r>
            <a:r>
              <a:rPr lang="en-US" dirty="0" smtClean="0"/>
              <a:t>) AS #employees</a:t>
            </a:r>
          </a:p>
          <a:p>
            <a:pPr marL="742950" lvl="2" indent="-342900"/>
            <a:r>
              <a:rPr lang="en-US" dirty="0" smtClean="0"/>
              <a:t>FROM Employee</a:t>
            </a:r>
          </a:p>
          <a:p>
            <a:pPr marL="742950" lvl="2" indent="-342900"/>
            <a:r>
              <a:rPr lang="en-US" dirty="0" smtClean="0"/>
              <a:t>GROUP BY </a:t>
            </a:r>
            <a:r>
              <a:rPr lang="en-US" dirty="0" err="1" smtClean="0"/>
              <a:t>DeptID</a:t>
            </a:r>
            <a:endParaRPr lang="en-US" dirty="0"/>
          </a:p>
          <a:p>
            <a:pPr marL="0" indent="-400050"/>
            <a:r>
              <a:rPr lang="en-US" dirty="0"/>
              <a:t>S</a:t>
            </a:r>
            <a:r>
              <a:rPr lang="en-US" dirty="0" smtClean="0"/>
              <a:t>tatistics :</a:t>
            </a:r>
          </a:p>
          <a:p>
            <a:pPr lvl="1"/>
            <a:r>
              <a:rPr lang="en-US" dirty="0" smtClean="0"/>
              <a:t>#</a:t>
            </a:r>
            <a:r>
              <a:rPr lang="en-US" dirty="0"/>
              <a:t>tuples : </a:t>
            </a:r>
            <a:r>
              <a:rPr lang="en-US" dirty="0" smtClean="0"/>
              <a:t>1,000,000</a:t>
            </a:r>
            <a:endParaRPr lang="en-US" dirty="0"/>
          </a:p>
          <a:p>
            <a:pPr lvl="1"/>
            <a:r>
              <a:rPr lang="en-US" dirty="0" smtClean="0"/>
              <a:t>#</a:t>
            </a:r>
            <a:r>
              <a:rPr lang="en-US" dirty="0"/>
              <a:t>size of a </a:t>
            </a:r>
            <a:r>
              <a:rPr lang="en-US" dirty="0" smtClean="0"/>
              <a:t>tuple(without image) </a:t>
            </a:r>
            <a:r>
              <a:rPr lang="en-US" dirty="0"/>
              <a:t>: ~</a:t>
            </a:r>
            <a:r>
              <a:rPr lang="en-US" dirty="0" smtClean="0"/>
              <a:t>100bytes</a:t>
            </a:r>
          </a:p>
          <a:p>
            <a:pPr lvl="1"/>
            <a:r>
              <a:rPr lang="en-US" dirty="0" smtClean="0"/>
              <a:t>#size of a tuple (with image) : 100 </a:t>
            </a:r>
            <a:r>
              <a:rPr lang="en-US" dirty="0" err="1" smtClean="0"/>
              <a:t>kB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85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9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“Local” semi-join opportunity (introduced by </a:t>
            </a:r>
            <a:r>
              <a:rPr lang="en-US" dirty="0" err="1" smtClean="0"/>
              <a:t>Yupeng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846638"/>
            <a:ext cx="8229600" cy="12795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Assume you have same table R(A, B) where A and B are list of attributes.</a:t>
            </a:r>
          </a:p>
          <a:p>
            <a:r>
              <a:rPr lang="en-US" dirty="0" smtClean="0"/>
              <a:t>Assume you have some sequence of operators [OP1,OP2…,</a:t>
            </a:r>
            <a:r>
              <a:rPr lang="en-US" dirty="0" err="1" smtClean="0"/>
              <a:t>OPk</a:t>
            </a:r>
            <a:r>
              <a:rPr lang="en-US" dirty="0" smtClean="0"/>
              <a:t>] which uses only attributes in A.</a:t>
            </a:r>
          </a:p>
          <a:p>
            <a:r>
              <a:rPr lang="en-US" dirty="0" smtClean="0"/>
              <a:t>Question : is the distinct operator required?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1843365"/>
            <a:ext cx="25333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of supported operators in OPS: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Apply-Plan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Selection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Projection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Aggregation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Partition</a:t>
            </a:r>
            <a:endParaRPr lang="en-US" dirty="0"/>
          </a:p>
        </p:txBody>
      </p:sp>
      <p:pic>
        <p:nvPicPr>
          <p:cNvPr id="5" name="Content Placeholder 4" descr="semijoinUnary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23" r="-22023"/>
          <a:stretch>
            <a:fillRect/>
          </a:stretch>
        </p:blipFill>
        <p:spPr>
          <a:xfrm>
            <a:off x="2259263" y="1600201"/>
            <a:ext cx="6427537" cy="3065378"/>
          </a:xfrm>
        </p:spPr>
      </p:pic>
    </p:spTree>
    <p:extLst>
      <p:ext uri="{BB962C8B-B14F-4D97-AF65-F5344CB8AC3E}">
        <p14:creationId xmlns:p14="http://schemas.microsoft.com/office/powerpoint/2010/main" val="416508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</a:t>
            </a:r>
            <a:r>
              <a:rPr lang="en-US" dirty="0" err="1" smtClean="0"/>
              <a:t>semijoin</a:t>
            </a:r>
            <a:r>
              <a:rPr lang="en-US" dirty="0" smtClean="0"/>
              <a:t> usefulness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 smtClean="0"/>
              <a:t>R’ = DISTINCT(PROJECT_A(R))</a:t>
            </a:r>
          </a:p>
          <a:p>
            <a:r>
              <a:rPr lang="en-US" dirty="0" smtClean="0"/>
              <a:t>The unary semi-join is useful if :</a:t>
            </a:r>
          </a:p>
          <a:p>
            <a:r>
              <a:rPr lang="en-US" dirty="0" smtClean="0"/>
              <a:t>EC(OPS(R)) &gt; EC(R’) + EC(OPS(R’)) + EC( R join R’)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Example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Example : Assume that we have the two </a:t>
            </a:r>
            <a:r>
              <a:rPr lang="en-US" dirty="0" smtClean="0"/>
              <a:t>tables :</a:t>
            </a:r>
            <a:endParaRPr lang="en-US" dirty="0"/>
          </a:p>
          <a:p>
            <a:pPr lvl="1"/>
            <a:r>
              <a:rPr lang="en-US" dirty="0"/>
              <a:t>Employee(</a:t>
            </a:r>
            <a:r>
              <a:rPr lang="en-US" dirty="0" err="1"/>
              <a:t>EmpID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/>
              <a:t>DeptID</a:t>
            </a:r>
            <a:r>
              <a:rPr lang="en-US" dirty="0"/>
              <a:t>)</a:t>
            </a:r>
          </a:p>
          <a:p>
            <a:pPr lvl="2"/>
            <a:r>
              <a:rPr lang="en-US" dirty="0" err="1" smtClean="0"/>
              <a:t>EmpID</a:t>
            </a:r>
            <a:r>
              <a:rPr lang="en-US" dirty="0" smtClean="0"/>
              <a:t> </a:t>
            </a:r>
            <a:r>
              <a:rPr lang="en-US" dirty="0"/>
              <a:t>is the primary key in the Employee </a:t>
            </a:r>
            <a:r>
              <a:rPr lang="en-US" dirty="0" smtClean="0"/>
              <a:t>table.</a:t>
            </a:r>
          </a:p>
          <a:p>
            <a:pPr lvl="2"/>
            <a:r>
              <a:rPr lang="en-US" dirty="0" smtClean="0"/>
              <a:t>Employee is on source S1.</a:t>
            </a:r>
            <a:endParaRPr lang="en-US" dirty="0"/>
          </a:p>
          <a:p>
            <a:pPr lvl="1"/>
            <a:r>
              <a:rPr lang="en-US" dirty="0"/>
              <a:t>Department(</a:t>
            </a:r>
            <a:r>
              <a:rPr lang="en-US" dirty="0" err="1"/>
              <a:t>DeptID,</a:t>
            </a:r>
            <a:r>
              <a:rPr lang="en-US" dirty="0" err="1" smtClean="0"/>
              <a:t>Name</a:t>
            </a:r>
            <a:r>
              <a:rPr lang="en-US" dirty="0" smtClean="0"/>
              <a:t>, Logo)</a:t>
            </a:r>
            <a:endParaRPr lang="en-US" dirty="0"/>
          </a:p>
          <a:p>
            <a:pPr lvl="2"/>
            <a:r>
              <a:rPr lang="en-US" dirty="0" err="1" smtClean="0"/>
              <a:t>DeptID</a:t>
            </a:r>
            <a:r>
              <a:rPr lang="en-US" dirty="0" smtClean="0"/>
              <a:t> </a:t>
            </a:r>
            <a:r>
              <a:rPr lang="en-US" dirty="0"/>
              <a:t>is the primary key of Department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Employee row references the department (</a:t>
            </a:r>
            <a:r>
              <a:rPr lang="en-US" dirty="0" err="1"/>
              <a:t>Dep</a:t>
            </a:r>
            <a:r>
              <a:rPr lang="en-US" dirty="0"/>
              <a:t>￼￼</a:t>
            </a:r>
            <a:r>
              <a:rPr lang="en-US" dirty="0" err="1"/>
              <a:t>tID</a:t>
            </a:r>
            <a:r>
              <a:rPr lang="en-US" dirty="0"/>
              <a:t>) to which the employee belongs. </a:t>
            </a:r>
            <a:endParaRPr lang="en-US" dirty="0" smtClean="0"/>
          </a:p>
          <a:p>
            <a:pPr lvl="2"/>
            <a:r>
              <a:rPr lang="en-US" dirty="0" smtClean="0"/>
              <a:t>Department is on source s2.</a:t>
            </a:r>
          </a:p>
          <a:p>
            <a:pPr lvl="2"/>
            <a:r>
              <a:rPr lang="en-US" dirty="0" smtClean="0"/>
              <a:t>Logo information is a big PNG image.</a:t>
            </a:r>
          </a:p>
          <a:p>
            <a:r>
              <a:rPr lang="en-US" dirty="0"/>
              <a:t>Consider the following query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D.DeptID</a:t>
            </a:r>
            <a:r>
              <a:rPr lang="en-US" dirty="0"/>
              <a:t>, </a:t>
            </a:r>
            <a:r>
              <a:rPr lang="en-US" dirty="0" err="1"/>
              <a:t>D.Name</a:t>
            </a:r>
            <a:r>
              <a:rPr lang="en-US" dirty="0"/>
              <a:t>, </a:t>
            </a:r>
            <a:r>
              <a:rPr lang="en-US" dirty="0" err="1" smtClean="0"/>
              <a:t>D.Logo</a:t>
            </a:r>
            <a:r>
              <a:rPr lang="en-US" dirty="0" smtClean="0"/>
              <a:t>, COUNT</a:t>
            </a:r>
            <a:r>
              <a:rPr lang="en-US" dirty="0"/>
              <a:t>(</a:t>
            </a:r>
            <a:r>
              <a:rPr lang="en-US" dirty="0" err="1"/>
              <a:t>E.EmpID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FROM Employee E, Department D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E.DeptID</a:t>
            </a:r>
            <a:r>
              <a:rPr lang="en-US" dirty="0"/>
              <a:t> = </a:t>
            </a:r>
            <a:r>
              <a:rPr lang="en-US" dirty="0" err="1"/>
              <a:t>D.DeptID</a:t>
            </a:r>
            <a:endParaRPr lang="en-US" dirty="0"/>
          </a:p>
          <a:p>
            <a:pPr lvl="1"/>
            <a:r>
              <a:rPr lang="en-US" dirty="0"/>
              <a:t>GROUP BY </a:t>
            </a:r>
            <a:r>
              <a:rPr lang="en-US" dirty="0" err="1"/>
              <a:t>D.DeptID</a:t>
            </a:r>
            <a:r>
              <a:rPr lang="en-US" dirty="0"/>
              <a:t>, </a:t>
            </a:r>
            <a:r>
              <a:rPr lang="en-US" dirty="0" err="1" smtClean="0"/>
              <a:t>D.Name</a:t>
            </a:r>
            <a:r>
              <a:rPr lang="en-US" dirty="0" smtClean="0"/>
              <a:t>, </a:t>
            </a:r>
            <a:r>
              <a:rPr lang="en-US" dirty="0" err="1" smtClean="0"/>
              <a:t>D.Logo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5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Statistics </a:t>
            </a:r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Employee :</a:t>
            </a:r>
          </a:p>
          <a:p>
            <a:pPr lvl="1"/>
            <a:r>
              <a:rPr lang="en-US" dirty="0" smtClean="0"/>
              <a:t>#tuples : 10,000,000</a:t>
            </a:r>
          </a:p>
          <a:p>
            <a:pPr lvl="1"/>
            <a:r>
              <a:rPr lang="en-US" dirty="0" smtClean="0"/>
              <a:t>#foreign keys : 100,000</a:t>
            </a:r>
          </a:p>
          <a:p>
            <a:pPr lvl="1"/>
            <a:r>
              <a:rPr lang="en-US" dirty="0" smtClean="0"/>
              <a:t>#size of a tuple : ~</a:t>
            </a:r>
            <a:r>
              <a:rPr lang="en-US" dirty="0" smtClean="0"/>
              <a:t>100bytes</a:t>
            </a:r>
          </a:p>
          <a:p>
            <a:pPr lvl="1"/>
            <a:r>
              <a:rPr lang="en-US" dirty="0" smtClean="0"/>
              <a:t>#size of </a:t>
            </a:r>
            <a:r>
              <a:rPr lang="en-US" dirty="0" err="1" smtClean="0"/>
              <a:t>deptID,EmpID</a:t>
            </a:r>
            <a:r>
              <a:rPr lang="en-US" dirty="0" smtClean="0"/>
              <a:t> attributes : 20bytes</a:t>
            </a:r>
            <a:endParaRPr lang="en-US" dirty="0" smtClean="0"/>
          </a:p>
          <a:p>
            <a:r>
              <a:rPr lang="en-US" dirty="0" smtClean="0"/>
              <a:t>Department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#tuples : 100,000</a:t>
            </a:r>
          </a:p>
          <a:p>
            <a:pPr lvl="1"/>
            <a:r>
              <a:rPr lang="en-US" dirty="0" smtClean="0"/>
              <a:t>#size tuple with </a:t>
            </a:r>
            <a:r>
              <a:rPr lang="en-US" dirty="0" smtClean="0"/>
              <a:t>logo: </a:t>
            </a:r>
            <a:r>
              <a:rPr lang="en-US" dirty="0" smtClean="0"/>
              <a:t>~100kB</a:t>
            </a:r>
          </a:p>
          <a:p>
            <a:pPr lvl="1"/>
            <a:r>
              <a:rPr lang="en-US" dirty="0" smtClean="0"/>
              <a:t>#size tuple without </a:t>
            </a:r>
            <a:r>
              <a:rPr lang="en-US" dirty="0" smtClean="0"/>
              <a:t>logo: ~50bytes</a:t>
            </a:r>
            <a:endParaRPr lang="en-US" dirty="0" smtClean="0"/>
          </a:p>
          <a:p>
            <a:r>
              <a:rPr lang="en-US" dirty="0" smtClean="0"/>
              <a:t>Transfer speed (over WAN): 10 MB/sec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7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Execution</a:t>
            </a:r>
            <a:endParaRPr lang="en-US" dirty="0"/>
          </a:p>
        </p:txBody>
      </p:sp>
      <p:pic>
        <p:nvPicPr>
          <p:cNvPr id="6" name="Content Placeholder 5" descr="FULLsemijoinreduct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48" r="-124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001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Wrong </a:t>
            </a:r>
            <a:r>
              <a:rPr lang="en-US" dirty="0" err="1" smtClean="0"/>
              <a:t>vs</a:t>
            </a:r>
            <a:r>
              <a:rPr lang="en-US" dirty="0" smtClean="0"/>
              <a:t> Good way of doing semi-join reduction</a:t>
            </a:r>
            <a:endParaRPr lang="en-US" dirty="0"/>
          </a:p>
        </p:txBody>
      </p:sp>
      <p:pic>
        <p:nvPicPr>
          <p:cNvPr id="6" name="Content Placeholder 5" descr="WrongGoodSemijoinReduct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00" b="-31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006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Garlic Query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Query capabilities are modeled using wrappers, which are modules that communicate between the garlic query execution engine and the data sources. The wrappers are required to, for each data source :</a:t>
            </a:r>
          </a:p>
          <a:p>
            <a:pPr lvl="1"/>
            <a:r>
              <a:rPr lang="en-US" dirty="0" smtClean="0"/>
              <a:t>Specify which collections at can be accessed at that data source.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the </a:t>
            </a:r>
            <a:r>
              <a:rPr lang="en-US" dirty="0" err="1"/>
              <a:t>plan</a:t>
            </a:r>
            <a:r>
              <a:rPr lang="en-US" i="1" dirty="0" err="1"/>
              <a:t>_access</a:t>
            </a:r>
            <a:r>
              <a:rPr lang="en-US" i="1" dirty="0"/>
              <a:t> </a:t>
            </a:r>
            <a:r>
              <a:rPr lang="en-US" i="1" dirty="0" smtClean="0"/>
              <a:t>STAR that </a:t>
            </a:r>
            <a:r>
              <a:rPr lang="en-US" dirty="0" smtClean="0"/>
              <a:t>Garlic provides.</a:t>
            </a:r>
          </a:p>
          <a:p>
            <a:pPr lvl="1"/>
            <a:r>
              <a:rPr lang="en-US" dirty="0" smtClean="0"/>
              <a:t>Provide “get” methods for any attribute of any collection they define.</a:t>
            </a:r>
          </a:p>
          <a:p>
            <a:pPr lvl="1"/>
            <a:r>
              <a:rPr lang="en-US" dirty="0" smtClean="0"/>
              <a:t>STARs in wrappers do not invoke other STARs. Only other POPs.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8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Garlic Mail Wrapper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613144" cy="22230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It is the simplest wrapper. The</a:t>
            </a:r>
            <a:r>
              <a:rPr lang="en-US" b="1" dirty="0" smtClean="0"/>
              <a:t> Quantifier</a:t>
            </a:r>
            <a:r>
              <a:rPr lang="en-US" dirty="0" smtClean="0"/>
              <a:t>(</a:t>
            </a:r>
            <a:r>
              <a:rPr lang="en-US" dirty="0" err="1" smtClean="0"/>
              <a:t>T,ds</a:t>
            </a:r>
            <a:r>
              <a:rPr lang="en-US" dirty="0" smtClean="0"/>
              <a:t>(T)) operator does a query of the type “SELECT OID FROM T” where T is the relation at the source. Other attributes have to be obtained later using the </a:t>
            </a:r>
            <a:r>
              <a:rPr lang="en-US" b="1" dirty="0" smtClean="0"/>
              <a:t>Fetch</a:t>
            </a:r>
            <a:r>
              <a:rPr lang="en-US" dirty="0" smtClean="0"/>
              <a:t>() operator, which will in turn use the wrapper’s get methods. </a:t>
            </a:r>
          </a:p>
          <a:p>
            <a:pPr marL="0" indent="0">
              <a:buNone/>
            </a:pPr>
            <a:r>
              <a:rPr lang="en-US" dirty="0" smtClean="0"/>
              <a:t>Scanning the mail source is thus a two-step process.</a:t>
            </a:r>
            <a:endParaRPr lang="en-US" dirty="0"/>
          </a:p>
        </p:txBody>
      </p:sp>
      <p:pic>
        <p:nvPicPr>
          <p:cNvPr id="6" name="Content Placeholder 5" descr="mailwrapperstar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67" r="-13167"/>
          <a:stretch>
            <a:fillRect/>
          </a:stretch>
        </p:blipFill>
        <p:spPr>
          <a:xfrm>
            <a:off x="457200" y="4137330"/>
            <a:ext cx="8229600" cy="1988834"/>
          </a:xfrm>
        </p:spPr>
      </p:pic>
    </p:spTree>
    <p:extLst>
      <p:ext uri="{BB962C8B-B14F-4D97-AF65-F5344CB8AC3E}">
        <p14:creationId xmlns:p14="http://schemas.microsoft.com/office/powerpoint/2010/main" val="316000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786</Words>
  <Application>Microsoft Macintosh PowerPoint</Application>
  <PresentationFormat>On-screen Show (4:3)</PresentationFormat>
  <Paragraphs>82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Semijoin Investigation (continued)</vt:lpstr>
      <vt:lpstr>“Local” semi-join opportunity (introduced by Yupeng)</vt:lpstr>
      <vt:lpstr>Local semijoin usefulness</vt:lpstr>
      <vt:lpstr>Recall Example Query</vt:lpstr>
      <vt:lpstr>Recall Statistics Available</vt:lpstr>
      <vt:lpstr>Example Execution</vt:lpstr>
      <vt:lpstr>Wrong vs Good way of doing semi-join reduction</vt:lpstr>
      <vt:lpstr>Garlic Query Capabilities</vt:lpstr>
      <vt:lpstr>Garlic Mail Wrapper</vt:lpstr>
      <vt:lpstr>Garlic Relational Wrapper</vt:lpstr>
      <vt:lpstr>Garlic Relational Wrapper</vt:lpstr>
      <vt:lpstr>Garlic Text Wrapper</vt:lpstr>
      <vt:lpstr>NoSQL Wrapper?</vt:lpstr>
      <vt:lpstr>Example</vt:lpstr>
      <vt:lpstr>Example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Testard</dc:creator>
  <cp:lastModifiedBy>Jules Testard</cp:lastModifiedBy>
  <cp:revision>13</cp:revision>
  <dcterms:created xsi:type="dcterms:W3CDTF">2014-03-21T20:38:17Z</dcterms:created>
  <dcterms:modified xsi:type="dcterms:W3CDTF">2014-03-23T21:13:23Z</dcterms:modified>
</cp:coreProperties>
</file>