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1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3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7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3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7286-9E12-47D4-B42B-7E9027747F9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96A7-B56A-4ECE-84C0-38B5C30B44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1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39" y="-1346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ApplyPlanRewriter</a:t>
            </a:r>
            <a:r>
              <a:rPr lang="fr-FR" dirty="0" smtClean="0"/>
              <a:t> as in the "Data Access" </a:t>
            </a:r>
            <a:r>
              <a:rPr lang="fr-FR" dirty="0" err="1" smtClean="0"/>
              <a:t>Paper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On a super-simple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i="1" dirty="0" smtClean="0"/>
              <a:t>SELECT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, (SELECT b FROM s WHERE b =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) FROM R</a:t>
            </a:r>
            <a:endParaRPr lang="fr-FR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59323" y="4263964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4263964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8163" t="-3226" r="-6122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86188" y="3758624"/>
                <a:ext cx="13188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𝐴𝑝𝑝𝑙𝑦𝑃𝑙𝑎𝑛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88" y="3758624"/>
                <a:ext cx="131882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069" t="-6667" r="-230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182026" y="3267017"/>
                <a:ext cx="11058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26" y="3267017"/>
                <a:ext cx="110587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525" t="-6667" r="-3315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66335"/>
              </p:ext>
            </p:extLst>
          </p:nvPr>
        </p:nvGraphicFramePr>
        <p:xfrm>
          <a:off x="1626918" y="4781312"/>
          <a:ext cx="2444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7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36606" y="470549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756232" y="4477165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6232" y="3982460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34966" y="349691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70313"/>
              </p:ext>
            </p:extLst>
          </p:nvPr>
        </p:nvGraphicFramePr>
        <p:xfrm>
          <a:off x="1326031" y="1889194"/>
          <a:ext cx="8217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51746" y="181587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747519" y="5252783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519" y="5252783"/>
                <a:ext cx="576312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574" t="-6667" r="-638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94312"/>
              </p:ext>
            </p:extLst>
          </p:nvPr>
        </p:nvGraphicFramePr>
        <p:xfrm>
          <a:off x="2921760" y="5759497"/>
          <a:ext cx="23087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5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647938" y="568368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025044" y="545534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404994" y="4790269"/>
                <a:ext cx="12613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4" y="4790269"/>
                <a:ext cx="1261371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4369" t="-6667" r="-291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3035675" y="4992838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579331" y="4293345"/>
                <a:ext cx="912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31" y="4293345"/>
                <a:ext cx="91268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7333" t="-3226" r="-4000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3035675" y="452323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9" idx="0"/>
          </p:cNvCxnSpPr>
          <p:nvPr/>
        </p:nvCxnSpPr>
        <p:spPr>
          <a:xfrm>
            <a:off x="1924493" y="3943290"/>
            <a:ext cx="1111181" cy="350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4598970" y="3383798"/>
            <a:ext cx="1517017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9260861" y="5481435"/>
                <a:ext cx="5920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𝐷𝑖𝑠𝑡𝑖𝑛𝑐𝑡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861" y="5481435"/>
                <a:ext cx="592085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9278" r="-309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622621" y="5481435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621" y="5481435"/>
                <a:ext cx="576312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9574" t="-3333" r="-638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H="1">
            <a:off x="9556900" y="5025613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327673" y="5025613"/>
            <a:ext cx="4767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9654413" y="4819404"/>
                <a:ext cx="9880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𝐶𝑟𝑜𝑠𝑠𝑃𝑟𝑜𝑑𝑢𝑐𝑡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13" y="4819404"/>
                <a:ext cx="988026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5556" r="-123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9577543" y="4335618"/>
                <a:ext cx="1173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43" y="4335618"/>
                <a:ext cx="117384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4145" t="-3226" r="-2591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10153830" y="453819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9186762" y="3873147"/>
                <a:ext cx="19554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𝑁𝐸𝑆𝑇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762" y="3873147"/>
                <a:ext cx="1955407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3115" t="-3226" r="-1558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10153830" y="409240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885602" y="5963448"/>
                <a:ext cx="1307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602" y="5963448"/>
                <a:ext cx="1307153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5140" t="-3226" r="-233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9544581" y="569258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367148" y="3869803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48" y="3869803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9278" t="-6667" r="-6186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 flipH="1">
            <a:off x="8664053" y="3403348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7" idx="0"/>
          </p:cNvCxnSpPr>
          <p:nvPr/>
        </p:nvCxnSpPr>
        <p:spPr>
          <a:xfrm>
            <a:off x="9462977" y="3403348"/>
            <a:ext cx="701489" cy="469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374155" y="3080182"/>
                <a:ext cx="17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𝐿𝑒𝑓𝑡𝑂𝑢𝑡𝑒𝑟𝐽𝑜𝑖𝑛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55" y="3080182"/>
                <a:ext cx="1762855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3806" t="-3226" r="-138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247672" y="6402927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72" y="6402927"/>
                <a:ext cx="593816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9278" t="-3226" r="-721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9539353" y="616396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8692116" y="2545861"/>
                <a:ext cx="1125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116" y="2545861"/>
                <a:ext cx="1125116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5435" t="-6667" r="-326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9254674" y="276784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1660"/>
              </p:ext>
            </p:extLst>
          </p:nvPr>
        </p:nvGraphicFramePr>
        <p:xfrm>
          <a:off x="8832675" y="1264334"/>
          <a:ext cx="8217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8158390" y="119101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3666365" y="138224"/>
            <a:ext cx="4008474" cy="47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omments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6" name="Rounded Rectangle 85"/>
          <p:cNvSpPr/>
          <p:nvPr/>
        </p:nvSpPr>
        <p:spPr>
          <a:xfrm>
            <a:off x="3666365" y="689714"/>
            <a:ext cx="4008474" cy="125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1. This rewriting </a:t>
            </a:r>
            <a:r>
              <a:rPr lang="fr-FR" dirty="0" err="1" smtClean="0"/>
              <a:t>is</a:t>
            </a:r>
            <a:r>
              <a:rPr lang="fr-FR" dirty="0" smtClean="0"/>
              <a:t> correct</a:t>
            </a:r>
            <a:endParaRPr lang="fr-FR" dirty="0"/>
          </a:p>
        </p:txBody>
      </p:sp>
      <p:sp>
        <p:nvSpPr>
          <p:cNvPr id="87" name="Donut 86"/>
          <p:cNvSpPr/>
          <p:nvPr/>
        </p:nvSpPr>
        <p:spPr>
          <a:xfrm>
            <a:off x="753139" y="1417843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8258103" y="780206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666365" y="2010171"/>
            <a:ext cx="4008474" cy="193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2</a:t>
            </a:r>
            <a:r>
              <a:rPr lang="fr-FR" dirty="0" smtClean="0"/>
              <a:t>. In </a:t>
            </a:r>
            <a:r>
              <a:rPr lang="fr-FR" dirty="0" err="1" smtClean="0"/>
              <a:t>some</a:t>
            </a:r>
            <a:r>
              <a:rPr lang="fr-FR" dirty="0" smtClean="0"/>
              <a:t> simple cases, the "one size </a:t>
            </a:r>
            <a:r>
              <a:rPr lang="fr-FR" dirty="0" err="1" smtClean="0"/>
              <a:t>fits</a:t>
            </a:r>
            <a:r>
              <a:rPr lang="fr-FR" dirty="0" smtClean="0"/>
              <a:t> all" solution of the </a:t>
            </a:r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optimal.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of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deserve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rewritings.</a:t>
            </a:r>
            <a:endParaRPr lang="fr-FR" dirty="0"/>
          </a:p>
        </p:txBody>
      </p:sp>
      <p:sp>
        <p:nvSpPr>
          <p:cNvPr id="94" name="Donut 93"/>
          <p:cNvSpPr/>
          <p:nvPr/>
        </p:nvSpPr>
        <p:spPr>
          <a:xfrm>
            <a:off x="9309831" y="4128818"/>
            <a:ext cx="1626393" cy="1059786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669488" y="4015935"/>
            <a:ext cx="4008474" cy="193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3. It looks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: an </a:t>
            </a:r>
            <a:r>
              <a:rPr lang="fr-FR" dirty="0" err="1" smtClean="0"/>
              <a:t>actual</a:t>
            </a:r>
            <a:r>
              <a:rPr lang="fr-FR" dirty="0" smtClean="0"/>
              <a:t> rewriting (</a:t>
            </a:r>
            <a:r>
              <a:rPr lang="fr-FR" dirty="0" err="1" smtClean="0"/>
              <a:t>red</a:t>
            </a:r>
            <a:r>
              <a:rPr lang="fr-FR" dirty="0" smtClean="0"/>
              <a:t>) and </a:t>
            </a:r>
            <a:r>
              <a:rPr lang="fr-FR" dirty="0" err="1" smtClean="0"/>
              <a:t>something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resembles</a:t>
            </a:r>
            <a:r>
              <a:rPr lang="fr-FR" dirty="0" smtClean="0"/>
              <a:t> a 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(green)</a:t>
            </a:r>
            <a:endParaRPr lang="fr-FR" dirty="0"/>
          </a:p>
        </p:txBody>
      </p:sp>
      <p:sp>
        <p:nvSpPr>
          <p:cNvPr id="100" name="Donut 99"/>
          <p:cNvSpPr/>
          <p:nvPr/>
        </p:nvSpPr>
        <p:spPr>
          <a:xfrm rot="2023427">
            <a:off x="8926725" y="3597264"/>
            <a:ext cx="3335203" cy="1988440"/>
          </a:xfrm>
          <a:prstGeom prst="donut">
            <a:avLst>
              <a:gd name="adj" fmla="val 2687"/>
            </a:avLst>
          </a:prstGeom>
          <a:solidFill>
            <a:srgbClr val="FF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Donut 100"/>
          <p:cNvSpPr/>
          <p:nvPr/>
        </p:nvSpPr>
        <p:spPr>
          <a:xfrm rot="19788270">
            <a:off x="7566679" y="2688574"/>
            <a:ext cx="3026892" cy="1233432"/>
          </a:xfrm>
          <a:prstGeom prst="donut">
            <a:avLst>
              <a:gd name="adj" fmla="val 4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 rot="5400000">
            <a:off x="8742239" y="5138480"/>
            <a:ext cx="1616910" cy="1717158"/>
          </a:xfrm>
          <a:prstGeom prst="donut">
            <a:avLst>
              <a:gd name="adj" fmla="val 4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7" grpId="1" animBg="1"/>
      <p:bldP spid="88" grpId="0" animBg="1"/>
      <p:bldP spid="88" grpId="1" animBg="1"/>
      <p:bldP spid="92" grpId="0" animBg="1"/>
      <p:bldP spid="94" grpId="0" animBg="1"/>
      <p:bldP spid="94" grpId="1" animBg="1"/>
      <p:bldP spid="95" grpId="0" animBg="1"/>
      <p:bldP spid="100" grpId="0" animBg="1"/>
      <p:bldP spid="101" grpId="0" animBg="1"/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6867" y="3976665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7" y="3976665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9278" t="-3226" r="-618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3732" y="3471325"/>
                <a:ext cx="13188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𝐴𝑝𝑝𝑙𝑦𝑃𝑙𝑎𝑛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2" y="3471325"/>
                <a:ext cx="131882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608" t="-3226" r="-230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9570" y="2979718"/>
                <a:ext cx="11058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0" y="2979718"/>
                <a:ext cx="110587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495" t="-6667" r="-274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63776" y="369516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2510" y="320961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55063" y="4965484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63" y="4965484"/>
                <a:ext cx="576312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574" t="-6667" r="-744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12538" y="4502970"/>
                <a:ext cx="12613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38" y="4502970"/>
                <a:ext cx="1261371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4348" t="-6667" r="-2415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043219" y="470553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86875" y="4006046"/>
                <a:ext cx="912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75" y="4006046"/>
                <a:ext cx="91268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7333" t="-3333" r="-400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043219" y="4235937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932037" y="3655991"/>
            <a:ext cx="1111181" cy="350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2793054" y="3779054"/>
            <a:ext cx="539523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24348" y="5081245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48" y="5081245"/>
                <a:ext cx="57631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9574" t="-6667" r="-638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3858627" y="4625423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29400" y="4625423"/>
            <a:ext cx="4767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956140" y="4419214"/>
                <a:ext cx="9880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𝐶𝑟𝑜𝑠𝑠𝑃𝑟𝑜𝑑𝑢𝑐𝑡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40" y="4419214"/>
                <a:ext cx="988026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4938" r="-185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79270" y="3935428"/>
                <a:ext cx="1173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0" y="3935428"/>
                <a:ext cx="1173847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4145" t="-6667" r="-259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4455557" y="413800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488489" y="3472957"/>
                <a:ext cx="19554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𝑁𝐸𝑆𝑇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89" y="3472957"/>
                <a:ext cx="195540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115" t="-6667" r="-15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455557" y="369221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198480" y="5072606"/>
                <a:ext cx="1307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480" y="5072606"/>
                <a:ext cx="1307153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5140" t="-3333" r="-2336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450153" y="3116308"/>
            <a:ext cx="1" cy="313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560550" y="5512085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50" y="5512085"/>
                <a:ext cx="593816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9278" t="-3226" r="-721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3852231" y="527311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887595" y="2883403"/>
                <a:ext cx="1125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95" y="2883403"/>
                <a:ext cx="1125116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5978" t="-3333" r="-27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53139" y="-134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Decoupling</a:t>
            </a:r>
            <a:r>
              <a:rPr lang="fr-FR" dirty="0" smtClean="0"/>
              <a:t>, in </a:t>
            </a:r>
            <a:r>
              <a:rPr lang="fr-FR" dirty="0" err="1" smtClean="0"/>
              <a:t>details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On a super-simple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i="1" dirty="0" smtClean="0"/>
              <a:t>SELECT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, (SELECT b FROM s WHERE b =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) FROM R</a:t>
            </a:r>
            <a:endParaRPr lang="fr-FR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6776" y="17289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Original plan</a:t>
            </a:r>
            <a:endParaRPr lang="fr-FR" dirty="0"/>
          </a:p>
        </p:txBody>
      </p:sp>
      <p:sp>
        <p:nvSpPr>
          <p:cNvPr id="43" name="TextBox 42"/>
          <p:cNvSpPr txBox="1"/>
          <p:nvPr/>
        </p:nvSpPr>
        <p:spPr>
          <a:xfrm>
            <a:off x="3059166" y="172984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the "</a:t>
            </a:r>
            <a:r>
              <a:rPr lang="fr-FR" dirty="0" err="1" smtClean="0"/>
              <a:t>actual</a:t>
            </a:r>
            <a:r>
              <a:rPr lang="fr-FR" dirty="0" smtClean="0"/>
              <a:t> rewriting"</a:t>
            </a:r>
            <a:endParaRPr lang="fr-FR" dirty="0"/>
          </a:p>
        </p:txBody>
      </p:sp>
      <p:sp>
        <p:nvSpPr>
          <p:cNvPr id="45" name="Cross 44"/>
          <p:cNvSpPr/>
          <p:nvPr/>
        </p:nvSpPr>
        <p:spPr>
          <a:xfrm>
            <a:off x="5719717" y="3739684"/>
            <a:ext cx="546410" cy="534721"/>
          </a:xfrm>
          <a:prstGeom prst="plus">
            <a:avLst>
              <a:gd name="adj" fmla="val 375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336648" y="4114775"/>
                <a:ext cx="594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48" y="4114775"/>
                <a:ext cx="594715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9278" t="-6667" r="-6186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7628779" y="3853507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2747" y="3265429"/>
            <a:ext cx="812064" cy="54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8585032" y="3796099"/>
            <a:ext cx="539523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602563" y="4693509"/>
                <a:ext cx="20365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𝑁𝑒𝑐𝑒𝑠𝑠𝑎𝑟𝑦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𝑎𝑡𝑡𝑟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563" y="4693509"/>
                <a:ext cx="2036583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1497" t="-666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10615098" y="4422644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328890" y="5132988"/>
                <a:ext cx="594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90" y="5132988"/>
                <a:ext cx="594715" cy="184666"/>
              </a:xfrm>
              <a:prstGeom prst="rect">
                <a:avLst/>
              </a:prstGeom>
              <a:blipFill rotWithShape="0">
                <a:blip r:embed="rId17"/>
                <a:stretch>
                  <a:fillRect l="-8163" t="-3333" r="-6122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10621021" y="489402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324980" y="4211649"/>
                <a:ext cx="5920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𝐷𝑖𝑠𝑡𝑖𝑛𝑐𝑡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980" y="4211649"/>
                <a:ext cx="592085" cy="184666"/>
              </a:xfrm>
              <a:prstGeom prst="rect">
                <a:avLst/>
              </a:prstGeom>
              <a:blipFill rotWithShape="0">
                <a:blip r:embed="rId18"/>
                <a:stretch>
                  <a:fillRect l="-9278" r="-309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10605779" y="395345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99747" y="3365375"/>
            <a:ext cx="812064" cy="54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310862" y="3334590"/>
                <a:ext cx="594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862" y="3334590"/>
                <a:ext cx="594715" cy="184666"/>
              </a:xfrm>
              <a:prstGeom prst="rect">
                <a:avLst/>
              </a:prstGeom>
              <a:blipFill rotWithShape="0">
                <a:blip r:embed="rId17"/>
                <a:stretch>
                  <a:fillRect l="-8163" t="-3333" r="-6122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H="1">
            <a:off x="9608217" y="2868135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614161" y="2612106"/>
                <a:ext cx="10237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𝐿𝑒𝑓𝑡𝑂𝑢𝑡𝑒𝑟𝐽𝑜𝑖𝑛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161" y="2612106"/>
                <a:ext cx="1023742" cy="184666"/>
              </a:xfrm>
              <a:prstGeom prst="rect">
                <a:avLst/>
              </a:prstGeom>
              <a:blipFill rotWithShape="0">
                <a:blip r:embed="rId19"/>
                <a:stretch>
                  <a:fillRect l="-6548" t="-3226" r="-2381" b="-29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10199746" y="2868135"/>
            <a:ext cx="406033" cy="431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22747" y="1739687"/>
            <a:ext cx="42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"semi-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"-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6" name="Left Brace 65"/>
          <p:cNvSpPr/>
          <p:nvPr/>
        </p:nvSpPr>
        <p:spPr>
          <a:xfrm>
            <a:off x="6739090" y="2397508"/>
            <a:ext cx="275030" cy="3206910"/>
          </a:xfrm>
          <a:prstGeom prst="leftBrace">
            <a:avLst>
              <a:gd name="adj1" fmla="val 17051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Left Brace 66"/>
          <p:cNvSpPr/>
          <p:nvPr/>
        </p:nvSpPr>
        <p:spPr>
          <a:xfrm rot="10800000">
            <a:off x="11709990" y="2402591"/>
            <a:ext cx="275030" cy="3206910"/>
          </a:xfrm>
          <a:prstGeom prst="leftBrace">
            <a:avLst>
              <a:gd name="adj1" fmla="val 17051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ounded Rectangle 67"/>
          <p:cNvSpPr/>
          <p:nvPr/>
        </p:nvSpPr>
        <p:spPr>
          <a:xfrm>
            <a:off x="1672891" y="803445"/>
            <a:ext cx="4008474" cy="47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omments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69" name="Rounded Rectangle 68"/>
          <p:cNvSpPr/>
          <p:nvPr/>
        </p:nvSpPr>
        <p:spPr>
          <a:xfrm>
            <a:off x="1672891" y="1354934"/>
            <a:ext cx="4008474" cy="1576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1. </a:t>
            </a:r>
            <a:r>
              <a:rPr lang="fr-FR" dirty="0" err="1" smtClean="0"/>
              <a:t>Yanni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discussed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rewriting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Yupeng</a:t>
            </a:r>
            <a:r>
              <a:rPr lang="fr-FR" dirty="0" smtClean="0"/>
              <a:t>)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on Friday, but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not sure of the conditions </a:t>
            </a:r>
            <a:r>
              <a:rPr lang="fr-FR" dirty="0" err="1" smtClean="0"/>
              <a:t>that</a:t>
            </a:r>
            <a:r>
              <a:rPr lang="fr-FR" dirty="0" smtClean="0"/>
              <a:t> P must match for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correct.</a:t>
            </a:r>
            <a:endParaRPr lang="fr-FR" dirty="0"/>
          </a:p>
        </p:txBody>
      </p:sp>
      <p:sp>
        <p:nvSpPr>
          <p:cNvPr id="70" name="Donut 69"/>
          <p:cNvSpPr/>
          <p:nvPr/>
        </p:nvSpPr>
        <p:spPr>
          <a:xfrm>
            <a:off x="6126933" y="662063"/>
            <a:ext cx="6471592" cy="6504783"/>
          </a:xfrm>
          <a:prstGeom prst="donut">
            <a:avLst>
              <a:gd name="adj" fmla="val 1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6237" y="4065873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237" y="4065873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8163" t="-6667" r="-6122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53102" y="3560533"/>
                <a:ext cx="13188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𝐴𝑝𝑝𝑙𝑦𝑃𝑙𝑎𝑛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02" y="3560533"/>
                <a:ext cx="131882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093" t="-3333" r="-277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48940" y="3068926"/>
                <a:ext cx="11058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40" y="3068926"/>
                <a:ext cx="110587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525" t="-3226" r="-3315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823146" y="378436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1880" y="3298820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14433" y="5054692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33" y="5054692"/>
                <a:ext cx="576312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574" t="-3333" r="-638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471908" y="4592178"/>
                <a:ext cx="12613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08" y="4592178"/>
                <a:ext cx="1261371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65" t="-3226" r="-2899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102589" y="4794747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46245" y="4095254"/>
                <a:ext cx="912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45" y="4095254"/>
                <a:ext cx="91268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7333" t="-6667" r="-4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102589" y="4325145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1991407" y="3745199"/>
            <a:ext cx="1111181" cy="350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614310" y="3868262"/>
            <a:ext cx="539523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667222" y="5460386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222" y="5460386"/>
                <a:ext cx="57631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9574" t="-6667" r="-744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9601501" y="5004564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72274" y="5004564"/>
            <a:ext cx="4767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699014" y="4798355"/>
                <a:ext cx="9880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𝐶𝑟𝑜𝑠𝑠𝑃𝑟𝑜𝑑𝑢𝑐𝑡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014" y="4798355"/>
                <a:ext cx="988026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4938" r="-1852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2144" y="4314569"/>
                <a:ext cx="1173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44" y="4314569"/>
                <a:ext cx="1173847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4145" t="-6667" r="-259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10198431" y="451714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231363" y="3852098"/>
                <a:ext cx="19554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𝑁𝐸𝑆𝑇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63" y="3852098"/>
                <a:ext cx="195540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115" t="-6667" r="-15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10198431" y="4071357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941354" y="5451747"/>
                <a:ext cx="1307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54" y="5451747"/>
                <a:ext cx="1307153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5140" t="-3226" r="-233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10193027" y="3495449"/>
            <a:ext cx="1" cy="313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303424" y="5891226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424" y="5891226"/>
                <a:ext cx="593816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9184" t="-3226" r="-6122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9595105" y="5652260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9630469" y="3262544"/>
                <a:ext cx="1125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469" y="3262544"/>
                <a:ext cx="1125116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5435" t="-3333" r="-3261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53139" y="-134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Problem</a:t>
            </a:r>
            <a:r>
              <a:rPr lang="fr-FR" dirty="0" smtClean="0"/>
              <a:t> 1: the "</a:t>
            </a:r>
            <a:r>
              <a:rPr lang="fr-FR" dirty="0" err="1" smtClean="0"/>
              <a:t>actual</a:t>
            </a:r>
            <a:r>
              <a:rPr lang="fr-FR" dirty="0" smtClean="0"/>
              <a:t> rewriting" </a:t>
            </a:r>
            <a:r>
              <a:rPr lang="fr-FR" dirty="0" err="1" smtClean="0"/>
              <a:t>is</a:t>
            </a:r>
            <a:r>
              <a:rPr lang="fr-FR" dirty="0" smtClean="0"/>
              <a:t> incorrect</a:t>
            </a:r>
            <a:br>
              <a:rPr lang="fr-FR" dirty="0" smtClean="0"/>
            </a:br>
            <a:r>
              <a:rPr lang="fr-FR" sz="2400" dirty="0" smtClean="0"/>
              <a:t>On a super-simple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i="1" dirty="0" smtClean="0"/>
              <a:t>SELECT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, (SELECT b FROM s WHERE b =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) FROM R</a:t>
            </a:r>
            <a:endParaRPr lang="fr-FR" sz="2400" i="1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3795"/>
              </p:ext>
            </p:extLst>
          </p:nvPr>
        </p:nvGraphicFramePr>
        <p:xfrm>
          <a:off x="1682673" y="4658650"/>
          <a:ext cx="2444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7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392361" y="458283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811987" y="435450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71798"/>
              </p:ext>
            </p:extLst>
          </p:nvPr>
        </p:nvGraphicFramePr>
        <p:xfrm>
          <a:off x="2977515" y="5636835"/>
          <a:ext cx="23087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5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703693" y="5561019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080799" y="5332687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07194"/>
              </p:ext>
            </p:extLst>
          </p:nvPr>
        </p:nvGraphicFramePr>
        <p:xfrm>
          <a:off x="1381786" y="1799986"/>
          <a:ext cx="8217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07501" y="172666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55251"/>
              </p:ext>
            </p:extLst>
          </p:nvPr>
        </p:nvGraphicFramePr>
        <p:xfrm>
          <a:off x="9782158" y="2003665"/>
          <a:ext cx="82173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1,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9107873" y="1930345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3944121" y="642700"/>
            <a:ext cx="4008474" cy="47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omments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7" name="Rounded Rectangle 86"/>
          <p:cNvSpPr/>
          <p:nvPr/>
        </p:nvSpPr>
        <p:spPr>
          <a:xfrm>
            <a:off x="3944121" y="1194190"/>
            <a:ext cx="4008474" cy="125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1. This rewriting </a:t>
            </a:r>
            <a:r>
              <a:rPr lang="fr-FR" dirty="0" err="1" smtClean="0"/>
              <a:t>is</a:t>
            </a:r>
            <a:r>
              <a:rPr lang="fr-FR" dirty="0" smtClean="0"/>
              <a:t> incorrect: the GROUP BY on the right </a:t>
            </a:r>
            <a:r>
              <a:rPr lang="fr-FR" u="sng" dirty="0" smtClean="0"/>
              <a:t>destroys</a:t>
            </a:r>
            <a:r>
              <a:rPr lang="fr-FR" dirty="0" smtClean="0"/>
              <a:t> the duplicates </a:t>
            </a:r>
            <a:r>
              <a:rPr lang="fr-FR" dirty="0" err="1" smtClean="0"/>
              <a:t>from</a:t>
            </a:r>
            <a:r>
              <a:rPr lang="fr-FR" dirty="0" smtClean="0"/>
              <a:t> R (the </a:t>
            </a:r>
            <a:r>
              <a:rPr lang="fr-FR" dirty="0" err="1" smtClean="0"/>
              <a:t>result</a:t>
            </a:r>
            <a:r>
              <a:rPr lang="fr-FR" dirty="0" smtClean="0"/>
              <a:t> of NEST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affected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8" name="Donut 87"/>
          <p:cNvSpPr/>
          <p:nvPr/>
        </p:nvSpPr>
        <p:spPr>
          <a:xfrm>
            <a:off x="753139" y="1417843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9" name="Donut 88"/>
          <p:cNvSpPr/>
          <p:nvPr/>
        </p:nvSpPr>
        <p:spPr>
          <a:xfrm>
            <a:off x="9164441" y="1427955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267538" y="4125763"/>
            <a:ext cx="2293540" cy="98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351172" y="4765749"/>
                <a:ext cx="21672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𝐶𝑂𝑈𝑁𝑇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72" y="4765749"/>
                <a:ext cx="2167260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2528" t="-6667" r="-112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851303" y="4237877"/>
                <a:ext cx="112601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03" y="4237877"/>
                <a:ext cx="1126014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405" t="-3333" r="-32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10414308" y="448434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0021" y="3969833"/>
            <a:ext cx="2293540" cy="98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633655" y="4609819"/>
                <a:ext cx="21672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𝐶𝑂𝑈𝑁𝑇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55" y="4609819"/>
                <a:ext cx="2167260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2535" t="-3333" r="-140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53139" y="-34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Problem</a:t>
            </a:r>
            <a:r>
              <a:rPr lang="fr-FR" dirty="0" smtClean="0"/>
              <a:t> 2: the "semi-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" </a:t>
            </a:r>
            <a:r>
              <a:rPr lang="fr-FR" dirty="0" err="1" smtClean="0"/>
              <a:t>is</a:t>
            </a:r>
            <a:r>
              <a:rPr lang="fr-FR" dirty="0" smtClean="0"/>
              <a:t> incompatible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aggregation</a:t>
            </a:r>
            <a:endParaRPr lang="fr-FR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106886" y="5108651"/>
                <a:ext cx="122498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86" y="5108651"/>
                <a:ext cx="1224989" cy="184666"/>
              </a:xfrm>
              <a:prstGeom prst="rect">
                <a:avLst/>
              </a:prstGeom>
              <a:blipFill rotWithShape="0">
                <a:blip r:embed="rId5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1705580" y="484738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5616634" y="4203267"/>
            <a:ext cx="539523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810175" y="5775177"/>
                <a:ext cx="12384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175" y="5775177"/>
                <a:ext cx="123841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4926" t="-3226" r="-295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10423627" y="550431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137419" y="6214656"/>
                <a:ext cx="594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419" y="6214656"/>
                <a:ext cx="594715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9184" t="-3226" r="-6122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10429550" y="5975690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133509" y="5293317"/>
                <a:ext cx="5920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𝐷𝑖𝑠𝑡𝑖𝑛𝑐𝑡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509" y="5293317"/>
                <a:ext cx="592085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8247" r="-4124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10414308" y="503512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8539532" y="4159778"/>
                <a:ext cx="594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32" y="4159778"/>
                <a:ext cx="594715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9278" t="-3226" r="-721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H="1">
            <a:off x="8836887" y="3693323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8842833" y="3437294"/>
                <a:ext cx="10237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𝐿𝑒𝑓𝑡𝑂𝑢𝑡𝑒𝑟𝐽𝑜𝑖𝑛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33" y="3437294"/>
                <a:ext cx="1023742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6548" t="-3333" r="-238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>
            <a:endCxn id="71" idx="0"/>
          </p:cNvCxnSpPr>
          <p:nvPr/>
        </p:nvCxnSpPr>
        <p:spPr>
          <a:xfrm>
            <a:off x="9428416" y="3693323"/>
            <a:ext cx="985892" cy="432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133786" y="4059645"/>
                <a:ext cx="112601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86" y="4059645"/>
                <a:ext cx="1126014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5405" t="-6667" r="-324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1696791" y="4317265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78668"/>
              </p:ext>
            </p:extLst>
          </p:nvPr>
        </p:nvGraphicFramePr>
        <p:xfrm>
          <a:off x="1574580" y="5649275"/>
          <a:ext cx="44379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95"/>
                <a:gridCol w="221895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284270" y="5584610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X:</a:t>
            </a:r>
            <a:endParaRPr lang="fr-FR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05580" y="532590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38578"/>
              </p:ext>
            </p:extLst>
          </p:nvPr>
        </p:nvGraphicFramePr>
        <p:xfrm>
          <a:off x="1381786" y="1799986"/>
          <a:ext cx="56004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2"/>
                <a:gridCol w="313750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07501" y="172666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99834"/>
              </p:ext>
            </p:extLst>
          </p:nvPr>
        </p:nvGraphicFramePr>
        <p:xfrm>
          <a:off x="9003046" y="1799986"/>
          <a:ext cx="56004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2"/>
                <a:gridCol w="313750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328761" y="172666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sp>
        <p:nvSpPr>
          <p:cNvPr id="87" name="Rounded Rectangle 86"/>
          <p:cNvSpPr/>
          <p:nvPr/>
        </p:nvSpPr>
        <p:spPr>
          <a:xfrm>
            <a:off x="3666365" y="138224"/>
            <a:ext cx="4008474" cy="47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omments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8" name="Rounded Rectangle 87"/>
          <p:cNvSpPr/>
          <p:nvPr/>
        </p:nvSpPr>
        <p:spPr>
          <a:xfrm>
            <a:off x="3666365" y="689714"/>
            <a:ext cx="4008474" cy="125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1. This rewriting </a:t>
            </a:r>
            <a:r>
              <a:rPr lang="fr-FR" dirty="0" err="1" smtClean="0"/>
              <a:t>is</a:t>
            </a:r>
            <a:r>
              <a:rPr lang="fr-FR" dirty="0" smtClean="0"/>
              <a:t> incorrect: the </a:t>
            </a:r>
            <a:r>
              <a:rPr lang="fr-FR" dirty="0" err="1" smtClean="0"/>
              <a:t>LeftOuterJoin</a:t>
            </a:r>
            <a:r>
              <a:rPr lang="fr-FR" dirty="0" smtClean="0"/>
              <a:t> on the right </a:t>
            </a:r>
            <a:r>
              <a:rPr lang="fr-FR" u="sng" dirty="0" err="1" smtClean="0"/>
              <a:t>creates</a:t>
            </a:r>
            <a:r>
              <a:rPr lang="fr-FR" dirty="0" smtClean="0"/>
              <a:t> duplicates</a:t>
            </a:r>
            <a:endParaRPr lang="fr-FR" dirty="0"/>
          </a:p>
        </p:txBody>
      </p:sp>
      <p:sp>
        <p:nvSpPr>
          <p:cNvPr id="89" name="Donut 88"/>
          <p:cNvSpPr/>
          <p:nvPr/>
        </p:nvSpPr>
        <p:spPr>
          <a:xfrm>
            <a:off x="633655" y="1270908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Donut 89"/>
          <p:cNvSpPr/>
          <p:nvPr/>
        </p:nvSpPr>
        <p:spPr>
          <a:xfrm>
            <a:off x="8290792" y="1346691"/>
            <a:ext cx="1979137" cy="1979137"/>
          </a:xfrm>
          <a:prstGeom prst="donu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666365" y="2010171"/>
            <a:ext cx="4008474" cy="193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2</a:t>
            </a:r>
            <a:r>
              <a:rPr lang="fr-FR" dirty="0" smtClean="0"/>
              <a:t>. In the </a:t>
            </a:r>
            <a:r>
              <a:rPr lang="fr-FR" dirty="0" err="1" smtClean="0"/>
              <a:t>particular</a:t>
            </a:r>
            <a:r>
              <a:rPr lang="fr-FR" dirty="0" smtClean="0"/>
              <a:t> case of the Data Access </a:t>
            </a:r>
            <a:r>
              <a:rPr lang="fr-FR" dirty="0" err="1" smtClean="0"/>
              <a:t>Paper</a:t>
            </a:r>
            <a:r>
              <a:rPr lang="fr-FR" dirty="0" smtClean="0"/>
              <a:t>, the </a:t>
            </a:r>
            <a:r>
              <a:rPr lang="fr-FR" dirty="0" err="1" smtClean="0"/>
              <a:t>errors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"</a:t>
            </a:r>
            <a:r>
              <a:rPr lang="fr-FR" dirty="0" err="1" smtClean="0"/>
              <a:t>actual</a:t>
            </a:r>
            <a:r>
              <a:rPr lang="fr-FR" dirty="0" smtClean="0"/>
              <a:t> rewriting" and the "semi-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" </a:t>
            </a:r>
            <a:r>
              <a:rPr lang="fr-FR" dirty="0" err="1" smtClean="0"/>
              <a:t>compensate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5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550335" y="2836772"/>
            <a:ext cx="563570" cy="3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ight Arrow 60"/>
          <p:cNvSpPr/>
          <p:nvPr/>
        </p:nvSpPr>
        <p:spPr>
          <a:xfrm>
            <a:off x="7558474" y="4751569"/>
            <a:ext cx="563570" cy="3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39" y="-1346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ApplyPlanRewriter</a:t>
            </a:r>
            <a:r>
              <a:rPr lang="fr-FR" dirty="0" smtClean="0"/>
              <a:t> as in the "Data Access" </a:t>
            </a:r>
            <a:r>
              <a:rPr lang="fr-FR" dirty="0" err="1" smtClean="0"/>
              <a:t>Paper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On a super-simple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i="1" dirty="0" smtClean="0"/>
              <a:t>SELECT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, (SELECT b FROM s WHERE b = </a:t>
            </a:r>
            <a:r>
              <a:rPr lang="fr-FR" sz="2400" i="1" dirty="0" err="1" smtClean="0"/>
              <a:t>R.a</a:t>
            </a:r>
            <a:r>
              <a:rPr lang="fr-FR" sz="2400" i="1" dirty="0" smtClean="0"/>
              <a:t>) FROM R</a:t>
            </a:r>
            <a:endParaRPr lang="fr-FR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59323" y="4263964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4263964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8163" t="-3226" r="-6122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86188" y="3758624"/>
                <a:ext cx="13188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𝐴𝑝𝑝𝑙𝑦𝑃𝑙𝑎𝑛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88" y="3758624"/>
                <a:ext cx="131882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069" t="-6667" r="-230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182026" y="3267017"/>
                <a:ext cx="11058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26" y="3267017"/>
                <a:ext cx="110587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525" t="-6667" r="-3315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26918" y="4781312"/>
          <a:ext cx="2444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7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36606" y="470549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756232" y="4477165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6232" y="3982460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34966" y="349691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326031" y="1889194"/>
          <a:ext cx="8217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51746" y="181587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747519" y="5252783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519" y="5252783"/>
                <a:ext cx="576312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574" t="-6667" r="-638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921760" y="5759497"/>
          <a:ext cx="23087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5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647938" y="568368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</a:t>
            </a:r>
            <a:r>
              <a:rPr lang="fr-FR" sz="1200" dirty="0" smtClean="0"/>
              <a:t>:</a:t>
            </a:r>
            <a:endParaRPr lang="fr-FR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025044" y="545534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404994" y="4790269"/>
                <a:ext cx="12613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4" y="4790269"/>
                <a:ext cx="1261371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4369" t="-6667" r="-2913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3035675" y="4992838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579331" y="4293345"/>
                <a:ext cx="912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31" y="4293345"/>
                <a:ext cx="91268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7333" t="-3226" r="-4000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3035675" y="452323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9" idx="0"/>
          </p:cNvCxnSpPr>
          <p:nvPr/>
        </p:nvCxnSpPr>
        <p:spPr>
          <a:xfrm>
            <a:off x="1924493" y="3943290"/>
            <a:ext cx="1111181" cy="350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4598970" y="3383798"/>
            <a:ext cx="1517017" cy="406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9260861" y="5481435"/>
                <a:ext cx="5920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𝐷𝑖𝑠𝑡𝑖𝑛𝑐𝑡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861" y="5481435"/>
                <a:ext cx="592085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9278" r="-309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622621" y="5481435"/>
                <a:ext cx="576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621" y="5481435"/>
                <a:ext cx="576312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9574" t="-3333" r="-638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H="1">
            <a:off x="9556900" y="5025613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327673" y="5025613"/>
            <a:ext cx="4767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9654413" y="4819404"/>
                <a:ext cx="9880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𝐶𝑟𝑜𝑠𝑠𝑃𝑟𝑜𝑑𝑢𝑐𝑡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13" y="4819404"/>
                <a:ext cx="988026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5556" r="-123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9577543" y="4335618"/>
                <a:ext cx="1173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43" y="4335618"/>
                <a:ext cx="117384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4145" t="-3226" r="-2591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10153830" y="4538192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9186762" y="3873147"/>
                <a:ext cx="19554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𝐺𝑟𝑜𝑢𝑝𝐵𝑦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𝑁𝐸𝑆𝑇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762" y="3873147"/>
                <a:ext cx="1955407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3115" t="-3226" r="-1558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10153830" y="4092406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885602" y="5963448"/>
                <a:ext cx="1307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602" y="5963448"/>
                <a:ext cx="1307153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5140" t="-3226" r="-233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9544581" y="5692583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367148" y="3869803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48" y="3869803"/>
                <a:ext cx="59381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9278" t="-6667" r="-6186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 flipH="1">
            <a:off x="8664053" y="3403348"/>
            <a:ext cx="446180" cy="41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7" idx="0"/>
          </p:cNvCxnSpPr>
          <p:nvPr/>
        </p:nvCxnSpPr>
        <p:spPr>
          <a:xfrm>
            <a:off x="9462977" y="3403348"/>
            <a:ext cx="701489" cy="469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374155" y="3080182"/>
                <a:ext cx="17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𝐿𝑒𝑓𝑡𝑂𝑢𝑡𝑒𝑟𝐽𝑜𝑖𝑛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55" y="3080182"/>
                <a:ext cx="1762855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3806" t="-3226" r="-138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247672" y="6402927"/>
                <a:ext cx="5938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𝑆𝑐𝑎𝑛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72" y="6402927"/>
                <a:ext cx="593816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9278" t="-3226" r="-7216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9539353" y="6163961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8692116" y="2545861"/>
                <a:ext cx="1125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116" y="2545861"/>
                <a:ext cx="1125116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5435" t="-6667" r="-326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9254674" y="2767849"/>
            <a:ext cx="0" cy="2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8832675" y="1264334"/>
          <a:ext cx="8217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4"/>
                <a:gridCol w="563524"/>
              </a:tblGrid>
              <a:tr h="25336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fr-F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 </a:t>
                      </a:r>
                      <a:endParaRPr lang="fr-FR" sz="1100" dirty="0"/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1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{{ 2 }}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8158390" y="119101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Output:</a:t>
            </a:r>
            <a:endParaRPr lang="fr-FR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3666365" y="138224"/>
            <a:ext cx="4008474" cy="47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omments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6" name="Rounded Rectangle 85"/>
          <p:cNvSpPr/>
          <p:nvPr/>
        </p:nvSpPr>
        <p:spPr>
          <a:xfrm>
            <a:off x="3666365" y="689714"/>
            <a:ext cx="4008474" cy="125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1. This rewriting </a:t>
            </a:r>
            <a:r>
              <a:rPr lang="fr-FR" dirty="0" err="1" smtClean="0"/>
              <a:t>is</a:t>
            </a:r>
            <a:r>
              <a:rPr lang="fr-FR" dirty="0" smtClean="0"/>
              <a:t> correct</a:t>
            </a:r>
            <a:endParaRPr lang="fr-FR" dirty="0"/>
          </a:p>
        </p:txBody>
      </p:sp>
      <p:sp>
        <p:nvSpPr>
          <p:cNvPr id="92" name="Rounded Rectangle 91"/>
          <p:cNvSpPr/>
          <p:nvPr/>
        </p:nvSpPr>
        <p:spPr>
          <a:xfrm>
            <a:off x="3666365" y="2010171"/>
            <a:ext cx="4008474" cy="193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2</a:t>
            </a:r>
            <a:r>
              <a:rPr lang="fr-FR" dirty="0" smtClean="0"/>
              <a:t>. In </a:t>
            </a:r>
            <a:r>
              <a:rPr lang="fr-FR" dirty="0" err="1" smtClean="0"/>
              <a:t>some</a:t>
            </a:r>
            <a:r>
              <a:rPr lang="fr-FR" dirty="0" smtClean="0"/>
              <a:t> simple cases, the "one size </a:t>
            </a:r>
            <a:r>
              <a:rPr lang="fr-FR" dirty="0" err="1" smtClean="0"/>
              <a:t>fits</a:t>
            </a:r>
            <a:r>
              <a:rPr lang="fr-FR" dirty="0" smtClean="0"/>
              <a:t> all" solution of the </a:t>
            </a:r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optimal.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of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deserve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rewritings.</a:t>
            </a:r>
            <a:endParaRPr lang="fr-FR" dirty="0"/>
          </a:p>
        </p:txBody>
      </p:sp>
      <p:sp>
        <p:nvSpPr>
          <p:cNvPr id="95" name="Rounded Rectangle 94"/>
          <p:cNvSpPr/>
          <p:nvPr/>
        </p:nvSpPr>
        <p:spPr>
          <a:xfrm>
            <a:off x="3669488" y="4015935"/>
            <a:ext cx="4008474" cy="193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3. It looks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: an </a:t>
            </a:r>
            <a:r>
              <a:rPr lang="fr-FR" dirty="0" err="1" smtClean="0"/>
              <a:t>actual</a:t>
            </a:r>
            <a:r>
              <a:rPr lang="fr-FR" dirty="0" smtClean="0"/>
              <a:t> rewriting (</a:t>
            </a:r>
            <a:r>
              <a:rPr lang="fr-FR" dirty="0" err="1" smtClean="0"/>
              <a:t>red</a:t>
            </a:r>
            <a:r>
              <a:rPr lang="fr-FR" dirty="0" smtClean="0"/>
              <a:t>) and </a:t>
            </a:r>
            <a:r>
              <a:rPr lang="fr-FR" dirty="0" err="1" smtClean="0"/>
              <a:t>something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resembles</a:t>
            </a:r>
            <a:r>
              <a:rPr lang="fr-FR" dirty="0" smtClean="0"/>
              <a:t> a 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(green)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136207" y="2308722"/>
            <a:ext cx="2506232" cy="1286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Correct,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decoupling</a:t>
            </a:r>
            <a:r>
              <a:rPr lang="fr-FR" dirty="0" smtClean="0"/>
              <a:t> the rewriting and the semi-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8136207" y="4263964"/>
            <a:ext cx="2686518" cy="1286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don't</a:t>
            </a:r>
            <a:r>
              <a:rPr lang="fr-FR" dirty="0" smtClean="0"/>
              <a:t> know how to </a:t>
            </a:r>
            <a:r>
              <a:rPr lang="fr-FR" dirty="0" err="1" smtClean="0"/>
              <a:t>decouple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parts of the </a:t>
            </a:r>
            <a:r>
              <a:rPr lang="fr-FR" dirty="0" err="1" smtClean="0"/>
              <a:t>ApplyPlanRewriter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875</Words>
  <Application>Microsoft Office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ApplyPlanRewriter as in the "Data Access" Paper On a super-simple example: SELECT R.a, (SELECT b FROM s WHERE b = R.a) FROM R</vt:lpstr>
      <vt:lpstr>Decoupling, in details On a super-simple example: SELECT R.a, (SELECT b FROM s WHERE b = R.a) FROM R</vt:lpstr>
      <vt:lpstr>Problem 1: the "actual rewriting" is incorrect On a super-simple example: SELECT R.a, (SELECT b FROM s WHERE b = R.a) FROM R</vt:lpstr>
      <vt:lpstr>Problem 2: the "semi-join reduction" is incompatible with aggregation</vt:lpstr>
      <vt:lpstr>ApplyPlanRewriter as in the "Data Access" Paper On a super-simple example: SELECT R.a, (SELECT b FROM s WHERE b = R.a) FROM 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ApplyPlanRewriter in the "Data Access" Paper</dc:title>
  <dc:creator>Romain Vernoux</dc:creator>
  <cp:lastModifiedBy>Romain Vernoux</cp:lastModifiedBy>
  <cp:revision>23</cp:revision>
  <dcterms:created xsi:type="dcterms:W3CDTF">2014-03-22T06:23:51Z</dcterms:created>
  <dcterms:modified xsi:type="dcterms:W3CDTF">2014-03-22T08:43:54Z</dcterms:modified>
</cp:coreProperties>
</file>