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EA41E-4847-DD4C-9F0B-A416828E4EE5}" type="datetimeFigureOut">
              <a:rPr lang="en-US" smtClean="0"/>
              <a:t>20/04/2014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830A6E-0870-EF4F-90E2-B5396C176E79}" type="slidenum">
              <a:rPr lang="en-US" smtClean="0"/>
              <a:t>‹#›</a:t>
            </a:fld>
            <a:endParaRPr lang="en-US"/>
          </a:p>
        </p:txBody>
      </p:sp>
    </p:spTree>
    <p:extLst>
      <p:ext uri="{BB962C8B-B14F-4D97-AF65-F5344CB8AC3E}">
        <p14:creationId xmlns:p14="http://schemas.microsoft.com/office/powerpoint/2010/main" val="27097544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models are not inter-compatible across data sources. For instance, SQL data cannot contain nested collections. We can, however, “hide” nested collection information inside SQL (by having a JSON string inside a text attribute, for example). Nevertheless, we cannot do processing on such hidden nested collection. Moreover, it is not known how difficult it is to manage such </a:t>
            </a:r>
            <a:r>
              <a:rPr lang="en-US" dirty="0" err="1" smtClean="0"/>
              <a:t>unprocessable</a:t>
            </a:r>
            <a:r>
              <a:rPr lang="en-US" dirty="0" smtClean="0"/>
              <a:t> entities within the SQL processing pipeline</a:t>
            </a:r>
            <a:endParaRPr lang="en-US" dirty="0"/>
          </a:p>
        </p:txBody>
      </p:sp>
      <p:sp>
        <p:nvSpPr>
          <p:cNvPr id="4" name="Slide Number Placeholder 3"/>
          <p:cNvSpPr>
            <a:spLocks noGrp="1"/>
          </p:cNvSpPr>
          <p:nvPr>
            <p:ph type="sldNum" sz="quarter" idx="10"/>
          </p:nvPr>
        </p:nvSpPr>
        <p:spPr/>
        <p:txBody>
          <a:bodyPr/>
          <a:lstStyle/>
          <a:p>
            <a:fld id="{BC9410AE-3ED6-1149-A381-217BC4174173}" type="slidenum">
              <a:rPr lang="en-US" smtClean="0"/>
              <a:t>1</a:t>
            </a:fld>
            <a:endParaRPr lang="en-US"/>
          </a:p>
        </p:txBody>
      </p:sp>
    </p:spTree>
    <p:extLst>
      <p:ext uri="{BB962C8B-B14F-4D97-AF65-F5344CB8AC3E}">
        <p14:creationId xmlns:p14="http://schemas.microsoft.com/office/powerpoint/2010/main" val="294513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3710A8-C8E5-FE47-B44B-78762710EF0C}" type="datetimeFigureOut">
              <a:rPr lang="en-US" smtClean="0"/>
              <a:t>20/04/2014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0077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710A8-C8E5-FE47-B44B-78762710EF0C}" type="datetimeFigureOut">
              <a:rPr lang="en-US" smtClean="0"/>
              <a:t>20/04/2014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19938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710A8-C8E5-FE47-B44B-78762710EF0C}" type="datetimeFigureOut">
              <a:rPr lang="en-US" smtClean="0"/>
              <a:t>20/04/2014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26136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3710A8-C8E5-FE47-B44B-78762710EF0C}" type="datetimeFigureOut">
              <a:rPr lang="en-US" smtClean="0"/>
              <a:t>20/04/2014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3607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710A8-C8E5-FE47-B44B-78762710EF0C}" type="datetimeFigureOut">
              <a:rPr lang="en-US" smtClean="0"/>
              <a:t>20/04/2014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42944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3710A8-C8E5-FE47-B44B-78762710EF0C}" type="datetimeFigureOut">
              <a:rPr lang="en-US" smtClean="0"/>
              <a:t>20/04/2014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111013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3710A8-C8E5-FE47-B44B-78762710EF0C}" type="datetimeFigureOut">
              <a:rPr lang="en-US" smtClean="0"/>
              <a:t>20/04/2014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22092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3710A8-C8E5-FE47-B44B-78762710EF0C}" type="datetimeFigureOut">
              <a:rPr lang="en-US" smtClean="0"/>
              <a:t>20/04/2014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260290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710A8-C8E5-FE47-B44B-78762710EF0C}" type="datetimeFigureOut">
              <a:rPr lang="en-US" smtClean="0"/>
              <a:t>20/04/2014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297054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710A8-C8E5-FE47-B44B-78762710EF0C}" type="datetimeFigureOut">
              <a:rPr lang="en-US" smtClean="0"/>
              <a:t>20/04/2014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344139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710A8-C8E5-FE47-B44B-78762710EF0C}" type="datetimeFigureOut">
              <a:rPr lang="en-US" smtClean="0"/>
              <a:t>20/04/2014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C34BC-ADEF-6B44-804D-228AF538D27F}" type="slidenum">
              <a:rPr lang="en-US" smtClean="0"/>
              <a:t>‹#›</a:t>
            </a:fld>
            <a:endParaRPr lang="en-US"/>
          </a:p>
        </p:txBody>
      </p:sp>
    </p:spTree>
    <p:extLst>
      <p:ext uri="{BB962C8B-B14F-4D97-AF65-F5344CB8AC3E}">
        <p14:creationId xmlns:p14="http://schemas.microsoft.com/office/powerpoint/2010/main" val="24541438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710A8-C8E5-FE47-B44B-78762710EF0C}" type="datetimeFigureOut">
              <a:rPr lang="en-US" smtClean="0"/>
              <a:t>20/04/2014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C34BC-ADEF-6B44-804D-228AF538D27F}" type="slidenum">
              <a:rPr lang="en-US" smtClean="0"/>
              <a:t>‹#›</a:t>
            </a:fld>
            <a:endParaRPr lang="en-US"/>
          </a:p>
        </p:txBody>
      </p:sp>
    </p:spTree>
    <p:extLst>
      <p:ext uri="{BB962C8B-B14F-4D97-AF65-F5344CB8AC3E}">
        <p14:creationId xmlns:p14="http://schemas.microsoft.com/office/powerpoint/2010/main" val="77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emf"/><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emf"/><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Heterogeneity</a:t>
            </a:r>
            <a:endParaRPr lang="en-US" dirty="0"/>
          </a:p>
        </p:txBody>
      </p:sp>
      <p:sp>
        <p:nvSpPr>
          <p:cNvPr id="3" name="Content Placeholder 2"/>
          <p:cNvSpPr>
            <a:spLocks noGrp="1"/>
          </p:cNvSpPr>
          <p:nvPr>
            <p:ph idx="1"/>
          </p:nvPr>
        </p:nvSpPr>
        <p:spPr/>
        <p:txBody>
          <a:bodyPr>
            <a:normAutofit fontScale="92500" lnSpcReduction="10000"/>
          </a:bodyPr>
          <a:lstStyle/>
          <a:p>
            <a:pPr marL="514350" indent="-457200"/>
            <a:r>
              <a:rPr lang="en-US" dirty="0" smtClean="0"/>
              <a:t>Some data sources do not allow for nested table attributes. We describe here how these data sources deal with incoming data containing nested table attributes:</a:t>
            </a:r>
          </a:p>
          <a:p>
            <a:pPr marL="914400" lvl="1" indent="-457200"/>
            <a:r>
              <a:rPr lang="en-US" sz="2700" dirty="0" smtClean="0"/>
              <a:t>NO NESTED policy : the data source is not allowed to process data that may contain nested collection attributes.</a:t>
            </a:r>
          </a:p>
          <a:p>
            <a:pPr marL="914400" lvl="1" indent="-457200"/>
            <a:r>
              <a:rPr lang="en-US" sz="2700" dirty="0" smtClean="0"/>
              <a:t>IGNORE NESTED policy : the data source is allowed to process data that may contain nested collection attributes. However, it may not process any operator which attempts to navigate within these attributes.</a:t>
            </a:r>
          </a:p>
        </p:txBody>
      </p:sp>
    </p:spTree>
    <p:extLst>
      <p:ext uri="{BB962C8B-B14F-4D97-AF65-F5344CB8AC3E}">
        <p14:creationId xmlns:p14="http://schemas.microsoft.com/office/powerpoint/2010/main" val="40375956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Best Plan For Query 2</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Again, we use NO NESTED semantics.</a:t>
            </a:r>
          </a:p>
          <a:p>
            <a:r>
              <a:rPr lang="en-US" dirty="0" smtClean="0"/>
              <a:t>In this query, the NO NESTED semantics don</a:t>
            </a:r>
            <a:r>
              <a:rPr lang="fr-FR" dirty="0" smtClean="0"/>
              <a:t>’</a:t>
            </a:r>
            <a:r>
              <a:rPr lang="en-US" dirty="0" smtClean="0"/>
              <a:t>t matter as much because nested values are projected out early from the normal form. Therefore, join operators in the plan can be done in SQL (because their operands no longer have nested table attributes). </a:t>
            </a:r>
          </a:p>
          <a:p>
            <a:r>
              <a:rPr lang="en-US" dirty="0" smtClean="0"/>
              <a:t>The apply plan operation from plan B becomes overkill because Pi will always only contain a single tuple.</a:t>
            </a:r>
          </a:p>
          <a:p>
            <a:r>
              <a:rPr lang="en-US" dirty="0" smtClean="0"/>
              <a:t>Overall, plan A) is the winner.</a:t>
            </a:r>
            <a:endParaRPr lang="en-US" dirty="0"/>
          </a:p>
        </p:txBody>
      </p:sp>
    </p:spTree>
    <p:extLst>
      <p:ext uri="{BB962C8B-B14F-4D97-AF65-F5344CB8AC3E}">
        <p14:creationId xmlns:p14="http://schemas.microsoft.com/office/powerpoint/2010/main" val="20630650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Projections</a:t>
            </a:r>
            <a:endParaRPr lang="en-US" dirty="0"/>
          </a:p>
        </p:txBody>
      </p:sp>
      <p:sp>
        <p:nvSpPr>
          <p:cNvPr id="3" name="Content Placeholder 2"/>
          <p:cNvSpPr>
            <a:spLocks noGrp="1"/>
          </p:cNvSpPr>
          <p:nvPr>
            <p:ph idx="1"/>
          </p:nvPr>
        </p:nvSpPr>
        <p:spPr/>
        <p:txBody>
          <a:bodyPr>
            <a:normAutofit fontScale="92500"/>
          </a:bodyPr>
          <a:lstStyle/>
          <a:p>
            <a:r>
              <a:rPr lang="en-US" dirty="0" smtClean="0"/>
              <a:t>You may have seen in the query plans projections with an asterisk (*). These projections are not part of a DNF but :</a:t>
            </a:r>
          </a:p>
          <a:p>
            <a:pPr lvl="1"/>
            <a:r>
              <a:rPr lang="en-US" dirty="0" smtClean="0"/>
              <a:t>They are used to help explain the problems introduced by the heterogeneity of the data model.</a:t>
            </a:r>
          </a:p>
          <a:p>
            <a:pPr lvl="1"/>
            <a:r>
              <a:rPr lang="en-US" dirty="0" smtClean="0"/>
              <a:t>They are useful optimizations that should be implemented by source wrappers (source wrappers should project out any information from the tuples it is sending that is not required by the query for further processing).</a:t>
            </a:r>
            <a:endParaRPr lang="en-US" dirty="0"/>
          </a:p>
        </p:txBody>
      </p:sp>
    </p:spTree>
    <p:extLst>
      <p:ext uri="{BB962C8B-B14F-4D97-AF65-F5344CB8AC3E}">
        <p14:creationId xmlns:p14="http://schemas.microsoft.com/office/powerpoint/2010/main" val="13387351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Assumptions:</a:t>
            </a:r>
          </a:p>
          <a:p>
            <a:pPr marL="971550" lvl="1" indent="-514350">
              <a:buFont typeface="+mj-lt"/>
              <a:buAutoNum type="arabicParenR"/>
            </a:pPr>
            <a:r>
              <a:rPr lang="en-US" dirty="0" smtClean="0"/>
              <a:t>We are using NO NESTED policy for the SQL source normal form.</a:t>
            </a:r>
          </a:p>
          <a:p>
            <a:pPr marL="971550" lvl="1" indent="-514350">
              <a:buFont typeface="+mj-lt"/>
              <a:buAutoNum type="arabicParenR"/>
            </a:pPr>
            <a:r>
              <a:rPr lang="en-US" dirty="0" smtClean="0"/>
              <a:t>A single DNF cannot generate plan A </a:t>
            </a:r>
            <a:r>
              <a:rPr lang="en-US" b="1" dirty="0" smtClean="0"/>
              <a:t>or</a:t>
            </a:r>
            <a:r>
              <a:rPr lang="en-US" dirty="0" smtClean="0"/>
              <a:t> plan B given an input query.</a:t>
            </a:r>
          </a:p>
          <a:p>
            <a:pPr marL="571500" indent="-514350"/>
            <a:r>
              <a:rPr lang="en-US" dirty="0" smtClean="0"/>
              <a:t>Conclusion:</a:t>
            </a:r>
          </a:p>
          <a:p>
            <a:pPr marL="971550" lvl="1" indent="-514350"/>
            <a:r>
              <a:rPr lang="en-US" dirty="0" smtClean="0"/>
              <a:t>In </a:t>
            </a:r>
            <a:r>
              <a:rPr lang="en-US" dirty="0"/>
              <a:t>query 1, plan B is preferred. In query 2, plan A is preferred</a:t>
            </a:r>
            <a:r>
              <a:rPr lang="en-US" dirty="0" smtClean="0"/>
              <a:t>.</a:t>
            </a:r>
          </a:p>
          <a:p>
            <a:pPr lvl="1"/>
            <a:r>
              <a:rPr lang="en-US" dirty="0" smtClean="0"/>
              <a:t>As such, a single DNF for SQL and </a:t>
            </a:r>
            <a:r>
              <a:rPr lang="en-US" dirty="0" err="1" smtClean="0"/>
              <a:t>MongoDB</a:t>
            </a:r>
            <a:r>
              <a:rPr lang="en-US" dirty="0" smtClean="0"/>
              <a:t> cannot be constructed.</a:t>
            </a:r>
          </a:p>
        </p:txBody>
      </p:sp>
    </p:spTree>
    <p:extLst>
      <p:ext uri="{BB962C8B-B14F-4D97-AF65-F5344CB8AC3E}">
        <p14:creationId xmlns:p14="http://schemas.microsoft.com/office/powerpoint/2010/main" val="5868205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Voiced </a:t>
            </a:r>
            <a:r>
              <a:rPr lang="en-US" dirty="0"/>
              <a:t>by </a:t>
            </a:r>
            <a:r>
              <a:rPr lang="en-US" dirty="0" err="1"/>
              <a:t>Kian</a:t>
            </a:r>
            <a:r>
              <a:rPr lang="en-US" dirty="0"/>
              <a:t> Win : 2) is not necessarily true. </a:t>
            </a:r>
            <a:r>
              <a:rPr lang="en-US" dirty="0" smtClean="0"/>
              <a:t>We have access to the schema information from both sources. We know whether an attribute is a nested collection. </a:t>
            </a:r>
          </a:p>
          <a:p>
            <a:pPr lvl="1"/>
            <a:r>
              <a:rPr lang="en-US" dirty="0" smtClean="0"/>
              <a:t>Using this information, whenever we see a condition within a query which requires processing of a nested table by SQL (such as “</a:t>
            </a:r>
            <a:r>
              <a:rPr lang="en-US" dirty="0" err="1" smtClean="0"/>
              <a:t>O.country</a:t>
            </a:r>
            <a:r>
              <a:rPr lang="en-US" dirty="0" smtClean="0"/>
              <a:t> </a:t>
            </a:r>
            <a:r>
              <a:rPr lang="en-US" dirty="0"/>
              <a:t>IN </a:t>
            </a:r>
            <a:r>
              <a:rPr lang="en-US" dirty="0" err="1" smtClean="0"/>
              <a:t>P.available</a:t>
            </a:r>
            <a:r>
              <a:rPr lang="en-US" dirty="0" smtClean="0"/>
              <a:t>”), we could have our DNF generate a plan using the apply-plan </a:t>
            </a:r>
            <a:r>
              <a:rPr lang="en-US" dirty="0" err="1" smtClean="0"/>
              <a:t>semijoin</a:t>
            </a:r>
            <a:r>
              <a:rPr lang="en-US" dirty="0" smtClean="0"/>
              <a:t> technique, and use a regular join technique otherwise.</a:t>
            </a:r>
          </a:p>
          <a:p>
            <a:pPr lvl="2"/>
            <a:r>
              <a:rPr lang="en-US" dirty="0" smtClean="0"/>
              <a:t>My counter-complaint : are you sure it is possible to build a single DNF which could generate both plans? If am not sure how I would go about representing it myself (although I agree that build and representing are two different concerns).</a:t>
            </a:r>
          </a:p>
          <a:p>
            <a:r>
              <a:rPr lang="en-US" dirty="0" smtClean="0"/>
              <a:t>This result only applies if SQL uses a NO NESTED policy. One could easily see why this wouldn’t happen if we use the more permissive IGNORE NESTED policy. Plan A would always be preferred. This raises the question of the difficulty and the risks of using the IGNORE NESTED policy to build the DNF.</a:t>
            </a:r>
            <a:endParaRPr lang="en-US" dirty="0"/>
          </a:p>
          <a:p>
            <a:endParaRPr lang="en-US" dirty="0"/>
          </a:p>
        </p:txBody>
      </p:sp>
    </p:spTree>
    <p:extLst>
      <p:ext uri="{BB962C8B-B14F-4D97-AF65-F5344CB8AC3E}">
        <p14:creationId xmlns:p14="http://schemas.microsoft.com/office/powerpoint/2010/main" val="7938257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DNF cannot exist :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show by example that </a:t>
            </a:r>
            <a:r>
              <a:rPr lang="en-US" dirty="0" smtClean="0"/>
              <a:t>a </a:t>
            </a:r>
            <a:r>
              <a:rPr lang="en-US" dirty="0"/>
              <a:t>DNF cannot exist IF the SQL source normal form chosen follows NO NESTED </a:t>
            </a:r>
            <a:r>
              <a:rPr lang="en-US" dirty="0" smtClean="0"/>
              <a:t>semantics.</a:t>
            </a:r>
          </a:p>
          <a:p>
            <a:r>
              <a:rPr lang="en-US" dirty="0" smtClean="0"/>
              <a:t>Assume following schema on two data sources (</a:t>
            </a:r>
            <a:r>
              <a:rPr lang="en-US" dirty="0" err="1" smtClean="0"/>
              <a:t>PostgreSQL</a:t>
            </a:r>
            <a:r>
              <a:rPr lang="en-US" dirty="0" smtClean="0"/>
              <a:t> and </a:t>
            </a:r>
            <a:r>
              <a:rPr lang="en-US" dirty="0" err="1" smtClean="0"/>
              <a:t>MongoDB</a:t>
            </a:r>
            <a:r>
              <a:rPr lang="en-US" dirty="0" smtClean="0"/>
              <a:t>) :</a:t>
            </a:r>
          </a:p>
          <a:p>
            <a:pPr lvl="1"/>
            <a:r>
              <a:rPr lang="en-US" dirty="0" err="1" smtClean="0"/>
              <a:t>Postgres.order</a:t>
            </a:r>
            <a:r>
              <a:rPr lang="en-US" dirty="0" smtClean="0"/>
              <a:t> = [</a:t>
            </a:r>
            <a:r>
              <a:rPr lang="en-US" u="sng" dirty="0" smtClean="0"/>
              <a:t>id</a:t>
            </a:r>
            <a:r>
              <a:rPr lang="en-US" dirty="0" smtClean="0"/>
              <a:t>, country, date]</a:t>
            </a:r>
          </a:p>
          <a:p>
            <a:pPr lvl="1"/>
            <a:r>
              <a:rPr lang="en-US" dirty="0" err="1" smtClean="0"/>
              <a:t>Postgres.item</a:t>
            </a:r>
            <a:r>
              <a:rPr lang="en-US" dirty="0" smtClean="0"/>
              <a:t> </a:t>
            </a:r>
            <a:r>
              <a:rPr lang="en-US" dirty="0" smtClean="0"/>
              <a:t>= [</a:t>
            </a:r>
            <a:r>
              <a:rPr lang="en-US" u="sng" dirty="0" smtClean="0"/>
              <a:t>id</a:t>
            </a:r>
            <a:r>
              <a:rPr lang="en-US" dirty="0" smtClean="0"/>
              <a:t>, </a:t>
            </a:r>
            <a:r>
              <a:rPr lang="en-US" dirty="0" err="1" smtClean="0"/>
              <a:t>order_id</a:t>
            </a:r>
            <a:r>
              <a:rPr lang="en-US" dirty="0" smtClean="0"/>
              <a:t>, </a:t>
            </a:r>
            <a:r>
              <a:rPr lang="en-US" dirty="0" err="1" smtClean="0"/>
              <a:t>product_id</a:t>
            </a:r>
            <a:r>
              <a:rPr lang="en-US" dirty="0" smtClean="0"/>
              <a:t>]</a:t>
            </a:r>
          </a:p>
          <a:p>
            <a:pPr lvl="1"/>
            <a:r>
              <a:rPr lang="en-US" dirty="0" err="1" smtClean="0"/>
              <a:t>Mongodb.product</a:t>
            </a:r>
            <a:r>
              <a:rPr lang="en-US" dirty="0" smtClean="0"/>
              <a:t> = [</a:t>
            </a:r>
            <a:r>
              <a:rPr lang="en-US" u="sng" dirty="0" smtClean="0"/>
              <a:t>id</a:t>
            </a:r>
            <a:r>
              <a:rPr lang="en-US" dirty="0" smtClean="0"/>
              <a:t>, name, categories*={</a:t>
            </a:r>
            <a:r>
              <a:rPr lang="en-US" u="sng" dirty="0" smtClean="0"/>
              <a:t>category</a:t>
            </a:r>
            <a:r>
              <a:rPr lang="en-US" dirty="0" smtClean="0"/>
              <a:t>}, available={</a:t>
            </a:r>
            <a:r>
              <a:rPr lang="en-US" u="sng" dirty="0" smtClean="0"/>
              <a:t>country</a:t>
            </a:r>
            <a:r>
              <a:rPr lang="en-US" dirty="0" smtClean="0"/>
              <a:t>}*, price]</a:t>
            </a:r>
          </a:p>
          <a:p>
            <a:r>
              <a:rPr lang="en-US" dirty="0" smtClean="0"/>
              <a:t>Where :</a:t>
            </a:r>
          </a:p>
          <a:p>
            <a:pPr lvl="1"/>
            <a:r>
              <a:rPr lang="en-US" dirty="0" smtClean="0"/>
              <a:t>Underlined attributes are the primary key.</a:t>
            </a:r>
          </a:p>
          <a:p>
            <a:pPr lvl="1"/>
            <a:r>
              <a:rPr lang="en-US" dirty="0" err="1" smtClean="0"/>
              <a:t>Order_id</a:t>
            </a:r>
            <a:r>
              <a:rPr lang="en-US" dirty="0" smtClean="0"/>
              <a:t> is a foreign key referencing </a:t>
            </a:r>
            <a:r>
              <a:rPr lang="en-US" dirty="0" err="1" smtClean="0"/>
              <a:t>order.id</a:t>
            </a:r>
            <a:endParaRPr lang="en-US" dirty="0" smtClean="0"/>
          </a:p>
          <a:p>
            <a:pPr lvl="1"/>
            <a:r>
              <a:rPr lang="en-US" dirty="0" err="1" smtClean="0"/>
              <a:t>Product_id</a:t>
            </a:r>
            <a:r>
              <a:rPr lang="en-US" dirty="0" smtClean="0"/>
              <a:t> is a foreign key referencing </a:t>
            </a:r>
            <a:r>
              <a:rPr lang="en-US" dirty="0" err="1" smtClean="0"/>
              <a:t>product.id</a:t>
            </a:r>
            <a:endParaRPr lang="en-US" dirty="0" smtClean="0"/>
          </a:p>
          <a:p>
            <a:pPr lvl="1"/>
            <a:r>
              <a:rPr lang="en-US" dirty="0" smtClean="0"/>
              <a:t>Attributes annotated with (*) are nested tables, themselves with their own schema shown within the “={}”</a:t>
            </a:r>
          </a:p>
          <a:p>
            <a:pPr lvl="1"/>
            <a:endParaRPr lang="en-US" dirty="0" smtClean="0"/>
          </a:p>
        </p:txBody>
      </p:sp>
    </p:spTree>
    <p:extLst>
      <p:ext uri="{BB962C8B-B14F-4D97-AF65-F5344CB8AC3E}">
        <p14:creationId xmlns:p14="http://schemas.microsoft.com/office/powerpoint/2010/main" val="31057261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SQL++ Query</a:t>
            </a:r>
            <a:endParaRPr lang="en-US" dirty="0"/>
          </a:p>
        </p:txBody>
      </p:sp>
      <p:sp>
        <p:nvSpPr>
          <p:cNvPr id="4" name="Content Placeholder 3"/>
          <p:cNvSpPr>
            <a:spLocks noGrp="1"/>
          </p:cNvSpPr>
          <p:nvPr>
            <p:ph idx="1"/>
          </p:nvPr>
        </p:nvSpPr>
        <p:spPr/>
        <p:txBody>
          <a:bodyPr>
            <a:normAutofit/>
          </a:bodyPr>
          <a:lstStyle/>
          <a:p>
            <a:pPr marL="0" indent="0">
              <a:buNone/>
            </a:pPr>
            <a:r>
              <a:rPr lang="en-US" sz="1600" dirty="0" smtClean="0"/>
              <a:t>Get all the legal orders for ‘puppets’ since 01/01/2014 (an order is legal if all items contained in that order are available in the country of purchase)</a:t>
            </a:r>
            <a:r>
              <a:rPr lang="en-US" sz="1900" dirty="0"/>
              <a:t>.</a:t>
            </a:r>
            <a:endParaRPr lang="en-US" sz="1900" dirty="0" smtClean="0"/>
          </a:p>
          <a:p>
            <a:pPr marL="0" indent="0">
              <a:buNone/>
            </a:pPr>
            <a:r>
              <a:rPr lang="en-US" sz="1900" dirty="0" smtClean="0"/>
              <a:t>SELECT 	</a:t>
            </a:r>
            <a:r>
              <a:rPr lang="en-US" sz="1900" dirty="0" err="1" smtClean="0"/>
              <a:t>order_id</a:t>
            </a:r>
            <a:endParaRPr lang="en-US" sz="1900" dirty="0" smtClean="0"/>
          </a:p>
          <a:p>
            <a:pPr marL="0" indent="0">
              <a:buNone/>
            </a:pPr>
            <a:r>
              <a:rPr lang="en-US" sz="1900" dirty="0" smtClean="0"/>
              <a:t>FROM 	</a:t>
            </a:r>
            <a:r>
              <a:rPr lang="en-US" sz="1900" dirty="0" err="1" smtClean="0"/>
              <a:t>postgres.order</a:t>
            </a:r>
            <a:r>
              <a:rPr lang="en-US" sz="1900" dirty="0" smtClean="0"/>
              <a:t> AS O,</a:t>
            </a:r>
          </a:p>
          <a:p>
            <a:pPr marL="0" indent="0">
              <a:buNone/>
            </a:pPr>
            <a:r>
              <a:rPr lang="en-US" sz="1900" dirty="0" smtClean="0"/>
              <a:t>		</a:t>
            </a:r>
            <a:r>
              <a:rPr lang="en-US" sz="1900" dirty="0" err="1" smtClean="0"/>
              <a:t>Postgres.item</a:t>
            </a:r>
            <a:r>
              <a:rPr lang="en-US" sz="1900" dirty="0" smtClean="0"/>
              <a:t> AS I,</a:t>
            </a:r>
          </a:p>
          <a:p>
            <a:pPr marL="0" indent="0">
              <a:buNone/>
            </a:pPr>
            <a:r>
              <a:rPr lang="en-US" sz="1900" dirty="0" smtClean="0"/>
              <a:t>		</a:t>
            </a:r>
            <a:r>
              <a:rPr lang="en-US" sz="1900" dirty="0" err="1" smtClean="0"/>
              <a:t>Mongodb.product</a:t>
            </a:r>
            <a:r>
              <a:rPr lang="en-US" sz="1900" dirty="0" smtClean="0"/>
              <a:t> AS P</a:t>
            </a:r>
          </a:p>
          <a:p>
            <a:pPr marL="0" indent="0">
              <a:buNone/>
            </a:pPr>
            <a:r>
              <a:rPr lang="en-US" sz="1900" dirty="0" smtClean="0"/>
              <a:t>WHERE 	</a:t>
            </a:r>
            <a:r>
              <a:rPr lang="en-US" sz="1900" dirty="0" err="1" smtClean="0"/>
              <a:t>O.id</a:t>
            </a:r>
            <a:r>
              <a:rPr lang="en-US" sz="1900" dirty="0" smtClean="0"/>
              <a:t> = </a:t>
            </a:r>
            <a:r>
              <a:rPr lang="en-US" sz="1900" dirty="0" err="1" smtClean="0"/>
              <a:t>I.order_id</a:t>
            </a:r>
            <a:r>
              <a:rPr lang="en-US" sz="1900" dirty="0" smtClean="0"/>
              <a:t> AND</a:t>
            </a:r>
          </a:p>
          <a:p>
            <a:pPr marL="0" indent="0">
              <a:buNone/>
            </a:pPr>
            <a:r>
              <a:rPr lang="en-US" sz="1900" dirty="0" smtClean="0"/>
              <a:t>		</a:t>
            </a:r>
            <a:r>
              <a:rPr lang="en-US" sz="1900" dirty="0" err="1" smtClean="0"/>
              <a:t>I.product_id</a:t>
            </a:r>
            <a:r>
              <a:rPr lang="en-US" sz="1900" dirty="0" smtClean="0"/>
              <a:t> = </a:t>
            </a:r>
            <a:r>
              <a:rPr lang="en-US" sz="1900" dirty="0" err="1" smtClean="0"/>
              <a:t>P.id</a:t>
            </a:r>
            <a:r>
              <a:rPr lang="en-US" sz="1900" dirty="0" smtClean="0"/>
              <a:t> AND</a:t>
            </a:r>
          </a:p>
          <a:p>
            <a:pPr marL="0" indent="0">
              <a:buNone/>
            </a:pPr>
            <a:r>
              <a:rPr lang="en-US" sz="1900" dirty="0"/>
              <a:t>	</a:t>
            </a:r>
            <a:r>
              <a:rPr lang="en-US" sz="1900" dirty="0" smtClean="0"/>
              <a:t>	‘puppets’ IN </a:t>
            </a:r>
            <a:r>
              <a:rPr lang="en-US" sz="1900" dirty="0" err="1" smtClean="0"/>
              <a:t>P.categories</a:t>
            </a:r>
            <a:r>
              <a:rPr lang="en-US" sz="1900" dirty="0"/>
              <a:t> </a:t>
            </a:r>
            <a:r>
              <a:rPr lang="en-US" sz="1900" dirty="0" smtClean="0"/>
              <a:t>AND</a:t>
            </a:r>
          </a:p>
          <a:p>
            <a:pPr marL="0" indent="0">
              <a:buNone/>
            </a:pPr>
            <a:r>
              <a:rPr lang="en-US" sz="1900" dirty="0"/>
              <a:t>	</a:t>
            </a:r>
            <a:r>
              <a:rPr lang="en-US" sz="1900" dirty="0" smtClean="0"/>
              <a:t>	</a:t>
            </a:r>
            <a:r>
              <a:rPr lang="en-US" sz="1900" dirty="0" err="1" smtClean="0"/>
              <a:t>O.date</a:t>
            </a:r>
            <a:r>
              <a:rPr lang="en-US" sz="1900" dirty="0" smtClean="0"/>
              <a:t> &gt; 01/01/2014 AND</a:t>
            </a:r>
          </a:p>
          <a:p>
            <a:pPr marL="0" indent="0">
              <a:buNone/>
            </a:pPr>
            <a:r>
              <a:rPr lang="en-US" sz="1900" dirty="0"/>
              <a:t>	</a:t>
            </a:r>
            <a:r>
              <a:rPr lang="en-US" sz="1900" dirty="0" smtClean="0"/>
              <a:t>	</a:t>
            </a:r>
            <a:r>
              <a:rPr lang="en-US" sz="1900" dirty="0" err="1" smtClean="0"/>
              <a:t>O.country</a:t>
            </a:r>
            <a:r>
              <a:rPr lang="en-US" sz="1900" dirty="0" smtClean="0"/>
              <a:t> IN </a:t>
            </a:r>
            <a:r>
              <a:rPr lang="en-US" sz="1900" dirty="0" err="1" smtClean="0"/>
              <a:t>P.available</a:t>
            </a:r>
            <a:endParaRPr lang="en-US" sz="1900" dirty="0" smtClean="0"/>
          </a:p>
        </p:txBody>
      </p:sp>
    </p:spTree>
    <p:extLst>
      <p:ext uri="{BB962C8B-B14F-4D97-AF65-F5344CB8AC3E}">
        <p14:creationId xmlns:p14="http://schemas.microsoft.com/office/powerpoint/2010/main" val="21996751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Plan Strategies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Query 1 has a complexity arising from the heterogeneity of the data model in the following condition of the WHERE clause:</a:t>
            </a:r>
          </a:p>
          <a:p>
            <a:pPr lvl="1"/>
            <a:r>
              <a:rPr lang="en-US" dirty="0" err="1"/>
              <a:t>O.country</a:t>
            </a:r>
            <a:r>
              <a:rPr lang="en-US" dirty="0"/>
              <a:t> IN </a:t>
            </a:r>
            <a:r>
              <a:rPr lang="en-US" dirty="0" err="1" smtClean="0"/>
              <a:t>P.available</a:t>
            </a:r>
            <a:endParaRPr lang="en-US" dirty="0" smtClean="0"/>
          </a:p>
          <a:p>
            <a:pPr marL="342900" lvl="1" indent="-342900">
              <a:buFont typeface="Arial"/>
              <a:buChar char="•"/>
            </a:pPr>
            <a:r>
              <a:rPr lang="en-US" dirty="0" smtClean="0"/>
              <a:t>There are two query strategies the DNF can use to answer queries of the type (assume </a:t>
            </a:r>
            <a:r>
              <a:rPr lang="en-US" dirty="0"/>
              <a:t>previously stated schema</a:t>
            </a:r>
            <a:r>
              <a:rPr lang="en-US" dirty="0" smtClean="0"/>
              <a:t>) :</a:t>
            </a:r>
          </a:p>
          <a:p>
            <a:pPr marL="457200" lvl="1" indent="0">
              <a:buNone/>
            </a:pPr>
            <a:r>
              <a:rPr lang="en-US" dirty="0" smtClean="0"/>
              <a:t>SELECT 	</a:t>
            </a:r>
            <a:r>
              <a:rPr lang="en-US" dirty="0" err="1" smtClean="0"/>
              <a:t>O.order_id</a:t>
            </a:r>
            <a:endParaRPr lang="en-US" dirty="0" smtClean="0"/>
          </a:p>
          <a:p>
            <a:pPr marL="457200" lvl="1" indent="0">
              <a:buNone/>
            </a:pPr>
            <a:r>
              <a:rPr lang="en-US" dirty="0" smtClean="0"/>
              <a:t>FROM 		Order AS O, Product AS P</a:t>
            </a:r>
          </a:p>
          <a:p>
            <a:pPr marL="457200" lvl="1" indent="0">
              <a:buNone/>
            </a:pPr>
            <a:r>
              <a:rPr lang="en-US" dirty="0" smtClean="0"/>
              <a:t>WHERE 	</a:t>
            </a:r>
            <a:r>
              <a:rPr lang="en-US" dirty="0" err="1" smtClean="0"/>
              <a:t>O.country</a:t>
            </a:r>
            <a:r>
              <a:rPr lang="en-US" dirty="0" smtClean="0"/>
              <a:t> IN </a:t>
            </a:r>
            <a:r>
              <a:rPr lang="en-US" dirty="0" err="1" smtClean="0"/>
              <a:t>P.available</a:t>
            </a:r>
            <a:endParaRPr lang="en-US" dirty="0" smtClean="0"/>
          </a:p>
          <a:p>
            <a:r>
              <a:rPr lang="en-US" dirty="0" smtClean="0"/>
              <a:t>The two techniques are described next.</a:t>
            </a:r>
          </a:p>
        </p:txBody>
      </p:sp>
    </p:spTree>
    <p:extLst>
      <p:ext uri="{BB962C8B-B14F-4D97-AF65-F5344CB8AC3E}">
        <p14:creationId xmlns:p14="http://schemas.microsoft.com/office/powerpoint/2010/main" val="40195543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Query Plan Strategies</a:t>
            </a:r>
            <a:br>
              <a:rPr lang="en-US" dirty="0" smtClean="0"/>
            </a:br>
            <a:r>
              <a:rPr lang="en-US" dirty="0" smtClean="0"/>
              <a:t>Join Technique</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a:t>The join technique </a:t>
            </a:r>
            <a:r>
              <a:rPr lang="en-US" dirty="0" smtClean="0"/>
              <a:t>would simply compute the join of the two relations and apply the selection later on. </a:t>
            </a:r>
          </a:p>
          <a:p>
            <a:r>
              <a:rPr lang="en-US" dirty="0" smtClean="0"/>
              <a:t>If the source cannot handle such a selection because of its heterogeneity, it would simply leave its processing to the middleware.</a:t>
            </a:r>
            <a:endParaRPr lang="en-US" dirty="0"/>
          </a:p>
        </p:txBody>
      </p:sp>
      <p:pic>
        <p:nvPicPr>
          <p:cNvPr id="9" name="Content Placeholder 8" descr="jointechnique.pdf"/>
          <p:cNvPicPr>
            <a:picLocks noGrp="1" noChangeAspect="1"/>
          </p:cNvPicPr>
          <p:nvPr>
            <p:ph sz="half" idx="2"/>
          </p:nvPr>
        </p:nvPicPr>
        <p:blipFill>
          <a:blip r:embed="rId2">
            <a:extLst>
              <a:ext uri="{28A0092B-C50C-407E-A947-70E740481C1C}">
                <a14:useLocalDpi xmlns:a14="http://schemas.microsoft.com/office/drawing/2010/main" val="0"/>
              </a:ext>
            </a:extLst>
          </a:blip>
          <a:srcRect t="-19639" b="-19639"/>
          <a:stretch>
            <a:fillRect/>
          </a:stretch>
        </p:blipFill>
        <p:spPr>
          <a:xfrm>
            <a:off x="4831773" y="1779189"/>
            <a:ext cx="3671455" cy="4114512"/>
          </a:xfrm>
        </p:spPr>
      </p:pic>
    </p:spTree>
    <p:extLst>
      <p:ext uri="{BB962C8B-B14F-4D97-AF65-F5344CB8AC3E}">
        <p14:creationId xmlns:p14="http://schemas.microsoft.com/office/powerpoint/2010/main" val="38006829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Plan Strategies</a:t>
            </a:r>
            <a:br>
              <a:rPr lang="en-US" dirty="0" smtClean="0"/>
            </a:br>
            <a:r>
              <a:rPr lang="en-US" dirty="0" err="1" smtClean="0"/>
              <a:t>ApplyPlan</a:t>
            </a:r>
            <a:r>
              <a:rPr lang="en-US" dirty="0" smtClean="0"/>
              <a:t> </a:t>
            </a:r>
            <a:r>
              <a:rPr lang="en-US" dirty="0" err="1" smtClean="0"/>
              <a:t>Semijoin</a:t>
            </a:r>
            <a:r>
              <a:rPr lang="en-US" dirty="0" smtClean="0"/>
              <a:t> Technique</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The apply plan </a:t>
            </a:r>
            <a:r>
              <a:rPr lang="en-US" dirty="0" err="1" smtClean="0"/>
              <a:t>semijoin</a:t>
            </a:r>
            <a:r>
              <a:rPr lang="en-US" dirty="0" smtClean="0"/>
              <a:t> technique would extract the nested table from the heterogeneous data source and inject it in the homogeneous data source (using the navigate operator). It would then process multiple queries on the homogeneous data source using the nested table attribute as a table by itself. This allows processing of the selection within the homogeneous data source.</a:t>
            </a:r>
          </a:p>
          <a:p>
            <a:r>
              <a:rPr lang="en-US" dirty="0" smtClean="0"/>
              <a:t>Note that we do not consider multiple levels of nesting.</a:t>
            </a:r>
            <a:endParaRPr lang="en-US" dirty="0"/>
          </a:p>
        </p:txBody>
      </p:sp>
      <p:pic>
        <p:nvPicPr>
          <p:cNvPr id="7" name="Content Placeholder 6" descr="applyplansemijointechnique.pdf"/>
          <p:cNvPicPr>
            <a:picLocks noGrp="1" noChangeAspect="1"/>
          </p:cNvPicPr>
          <p:nvPr>
            <p:ph sz="half" idx="2"/>
          </p:nvPr>
        </p:nvPicPr>
        <p:blipFill>
          <a:blip r:embed="rId2">
            <a:extLst>
              <a:ext uri="{28A0092B-C50C-407E-A947-70E740481C1C}">
                <a14:useLocalDpi xmlns:a14="http://schemas.microsoft.com/office/drawing/2010/main" val="0"/>
              </a:ext>
            </a:extLst>
          </a:blip>
          <a:srcRect l="-11887" r="-11887"/>
          <a:stretch>
            <a:fillRect/>
          </a:stretch>
        </p:blipFill>
        <p:spPr/>
      </p:pic>
    </p:spTree>
    <p:extLst>
      <p:ext uri="{BB962C8B-B14F-4D97-AF65-F5344CB8AC3E}">
        <p14:creationId xmlns:p14="http://schemas.microsoft.com/office/powerpoint/2010/main" val="30861085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query 1</a:t>
            </a:r>
            <a:endParaRPr lang="en-US" dirty="0"/>
          </a:p>
        </p:txBody>
      </p:sp>
      <p:sp>
        <p:nvSpPr>
          <p:cNvPr id="8" name="Text Placeholder 7"/>
          <p:cNvSpPr>
            <a:spLocks noGrp="1"/>
          </p:cNvSpPr>
          <p:nvPr>
            <p:ph type="body" idx="1"/>
          </p:nvPr>
        </p:nvSpPr>
        <p:spPr/>
        <p:txBody>
          <a:bodyPr/>
          <a:lstStyle/>
          <a:p>
            <a:r>
              <a:rPr lang="en-US" dirty="0" smtClean="0"/>
              <a:t>A. Join technique</a:t>
            </a:r>
            <a:endParaRPr lang="en-US" dirty="0"/>
          </a:p>
        </p:txBody>
      </p:sp>
      <p:sp>
        <p:nvSpPr>
          <p:cNvPr id="9" name="Text Placeholder 8"/>
          <p:cNvSpPr>
            <a:spLocks noGrp="1"/>
          </p:cNvSpPr>
          <p:nvPr>
            <p:ph type="body" sz="quarter" idx="3"/>
          </p:nvPr>
        </p:nvSpPr>
        <p:spPr/>
        <p:txBody>
          <a:bodyPr>
            <a:normAutofit fontScale="92500"/>
          </a:bodyPr>
          <a:lstStyle/>
          <a:p>
            <a:r>
              <a:rPr lang="en-US" dirty="0" smtClean="0"/>
              <a:t>B. Apply Plan </a:t>
            </a:r>
            <a:r>
              <a:rPr lang="en-US" dirty="0" err="1" smtClean="0"/>
              <a:t>Semijoin</a:t>
            </a:r>
            <a:r>
              <a:rPr lang="en-US" dirty="0" smtClean="0"/>
              <a:t> technique</a:t>
            </a:r>
            <a:endParaRPr lang="en-US" dirty="0"/>
          </a:p>
        </p:txBody>
      </p:sp>
      <p:pic>
        <p:nvPicPr>
          <p:cNvPr id="13" name="Content Placeholder 12" descr="query2_QP_DNF.pdf"/>
          <p:cNvPicPr>
            <a:picLocks noGrp="1" noChangeAspect="1"/>
          </p:cNvPicPr>
          <p:nvPr>
            <p:ph sz="quarter" idx="4"/>
          </p:nvPr>
        </p:nvPicPr>
        <p:blipFill>
          <a:blip r:embed="rId2">
            <a:extLst>
              <a:ext uri="{28A0092B-C50C-407E-A947-70E740481C1C}">
                <a14:useLocalDpi xmlns:a14="http://schemas.microsoft.com/office/drawing/2010/main" val="0"/>
              </a:ext>
            </a:extLst>
          </a:blip>
          <a:srcRect l="552" r="552"/>
          <a:stretch>
            <a:fillRect/>
          </a:stretch>
        </p:blipFill>
        <p:spPr/>
      </p:pic>
      <p:pic>
        <p:nvPicPr>
          <p:cNvPr id="12" name="Content Placeholder 11" descr="query1_QP_DNF.pdf"/>
          <p:cNvPicPr>
            <a:picLocks noGrp="1" noChangeAspect="1"/>
          </p:cNvPicPr>
          <p:nvPr>
            <p:ph sz="half" idx="2"/>
          </p:nvPr>
        </p:nvPicPr>
        <p:blipFill>
          <a:blip r:embed="rId3">
            <a:extLst>
              <a:ext uri="{28A0092B-C50C-407E-A947-70E740481C1C}">
                <a14:useLocalDpi xmlns:a14="http://schemas.microsoft.com/office/drawing/2010/main" val="0"/>
              </a:ext>
            </a:extLst>
          </a:blip>
          <a:srcRect t="1195" b="1195"/>
          <a:stretch>
            <a:fillRect/>
          </a:stretch>
        </p:blipFill>
        <p:spPr/>
      </p:pic>
    </p:spTree>
    <p:extLst>
      <p:ext uri="{BB962C8B-B14F-4D97-AF65-F5344CB8AC3E}">
        <p14:creationId xmlns:p14="http://schemas.microsoft.com/office/powerpoint/2010/main" val="16278306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Best Plan For Query 1</a:t>
            </a:r>
            <a:endParaRPr lang="en-US" dirty="0"/>
          </a:p>
        </p:txBody>
      </p:sp>
      <p:sp>
        <p:nvSpPr>
          <p:cNvPr id="8" name="Content Placeholder 7"/>
          <p:cNvSpPr>
            <a:spLocks noGrp="1"/>
          </p:cNvSpPr>
          <p:nvPr>
            <p:ph idx="1"/>
          </p:nvPr>
        </p:nvSpPr>
        <p:spPr/>
        <p:txBody>
          <a:bodyPr>
            <a:normAutofit fontScale="77500" lnSpcReduction="20000"/>
          </a:bodyPr>
          <a:lstStyle/>
          <a:p>
            <a:r>
              <a:rPr lang="en-US" dirty="0" smtClean="0"/>
              <a:t>In the distribution phase, the SQL source normal form could use either a NO NESTED policy or IGNORE NESTED policy. We assume NO NESTED policy.</a:t>
            </a:r>
          </a:p>
          <a:p>
            <a:r>
              <a:rPr lang="en-US" dirty="0" smtClean="0"/>
              <a:t>Using NO NESTED semantics, joins cannot be done within </a:t>
            </a:r>
            <a:r>
              <a:rPr lang="en-US" dirty="0" err="1" smtClean="0"/>
              <a:t>Postgres</a:t>
            </a:r>
            <a:r>
              <a:rPr lang="en-US" dirty="0" smtClean="0"/>
              <a:t> if the joined relations have nested table attributes. Entire tables have to be exported to middleware for further processing. Plan A) becomes very inefficient.</a:t>
            </a:r>
          </a:p>
          <a:p>
            <a:r>
              <a:rPr lang="en-US" dirty="0" smtClean="0"/>
              <a:t>Plan B allows us to </a:t>
            </a:r>
            <a:r>
              <a:rPr lang="en-US" dirty="0" err="1" smtClean="0"/>
              <a:t>unnest</a:t>
            </a:r>
            <a:r>
              <a:rPr lang="en-US" dirty="0" smtClean="0"/>
              <a:t> data by sending multiple queries Qi to SQL using the </a:t>
            </a:r>
            <a:r>
              <a:rPr lang="en-US" dirty="0" err="1" smtClean="0"/>
              <a:t>ApplyPlan</a:t>
            </a:r>
            <a:r>
              <a:rPr lang="en-US" dirty="0" smtClean="0"/>
              <a:t> operator. The queries Qi can individually be processed much faster by SQL. This is possible because of the absence of nesting in Qi.</a:t>
            </a:r>
          </a:p>
          <a:p>
            <a:r>
              <a:rPr lang="en-US" dirty="0" smtClean="0"/>
              <a:t>Overall, plan B) is the winner.</a:t>
            </a:r>
            <a:endParaRPr lang="en-US" dirty="0"/>
          </a:p>
        </p:txBody>
      </p:sp>
    </p:spTree>
    <p:extLst>
      <p:ext uri="{BB962C8B-B14F-4D97-AF65-F5344CB8AC3E}">
        <p14:creationId xmlns:p14="http://schemas.microsoft.com/office/powerpoint/2010/main" val="7820861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query 2</a:t>
            </a:r>
            <a:endParaRPr lang="en-US" dirty="0"/>
          </a:p>
        </p:txBody>
      </p:sp>
      <p:sp>
        <p:nvSpPr>
          <p:cNvPr id="8" name="Text Placeholder 7"/>
          <p:cNvSpPr>
            <a:spLocks noGrp="1"/>
          </p:cNvSpPr>
          <p:nvPr>
            <p:ph type="body" idx="1"/>
          </p:nvPr>
        </p:nvSpPr>
        <p:spPr/>
        <p:txBody>
          <a:bodyPr/>
          <a:lstStyle/>
          <a:p>
            <a:r>
              <a:rPr lang="en-US" dirty="0" smtClean="0"/>
              <a:t>A. Join technique</a:t>
            </a:r>
            <a:endParaRPr lang="en-US" dirty="0"/>
          </a:p>
        </p:txBody>
      </p:sp>
      <p:sp>
        <p:nvSpPr>
          <p:cNvPr id="9" name="Text Placeholder 8"/>
          <p:cNvSpPr>
            <a:spLocks noGrp="1"/>
          </p:cNvSpPr>
          <p:nvPr>
            <p:ph type="body" sz="quarter" idx="3"/>
          </p:nvPr>
        </p:nvSpPr>
        <p:spPr/>
        <p:txBody>
          <a:bodyPr>
            <a:normAutofit fontScale="92500"/>
          </a:bodyPr>
          <a:lstStyle/>
          <a:p>
            <a:r>
              <a:rPr lang="en-US" dirty="0" smtClean="0"/>
              <a:t>B. Apply Plan </a:t>
            </a:r>
            <a:r>
              <a:rPr lang="en-US" dirty="0" err="1" smtClean="0"/>
              <a:t>Semijoin</a:t>
            </a:r>
            <a:r>
              <a:rPr lang="en-US" dirty="0" smtClean="0"/>
              <a:t> technique</a:t>
            </a:r>
            <a:endParaRPr lang="en-US" dirty="0"/>
          </a:p>
        </p:txBody>
      </p:sp>
      <p:pic>
        <p:nvPicPr>
          <p:cNvPr id="4" name="Content Placeholder 3" descr="query2_QP_DNF - copie.pdf"/>
          <p:cNvPicPr>
            <a:picLocks noGrp="1" noChangeAspect="1"/>
          </p:cNvPicPr>
          <p:nvPr>
            <p:ph sz="half" idx="2"/>
          </p:nvPr>
        </p:nvPicPr>
        <p:blipFill>
          <a:blip r:embed="rId2">
            <a:extLst>
              <a:ext uri="{28A0092B-C50C-407E-A947-70E740481C1C}">
                <a14:useLocalDpi xmlns:a14="http://schemas.microsoft.com/office/drawing/2010/main" val="0"/>
              </a:ext>
            </a:extLst>
          </a:blip>
          <a:srcRect l="4578" r="4578"/>
          <a:stretch>
            <a:fillRect/>
          </a:stretch>
        </p:blipFill>
        <p:spPr/>
      </p:pic>
      <p:pic>
        <p:nvPicPr>
          <p:cNvPr id="6" name="Content Placeholder 5" descr="query2_QP2_DNF.pdf"/>
          <p:cNvPicPr>
            <a:picLocks noGrp="1" noChangeAspect="1"/>
          </p:cNvPicPr>
          <p:nvPr>
            <p:ph sz="quarter" idx="4"/>
          </p:nvPr>
        </p:nvPicPr>
        <p:blipFill>
          <a:blip r:embed="rId3">
            <a:extLst>
              <a:ext uri="{28A0092B-C50C-407E-A947-70E740481C1C}">
                <a14:useLocalDpi xmlns:a14="http://schemas.microsoft.com/office/drawing/2010/main" val="0"/>
              </a:ext>
            </a:extLst>
          </a:blip>
          <a:srcRect l="-3165" r="-3165"/>
          <a:stretch>
            <a:fillRect/>
          </a:stretch>
        </p:blipFill>
        <p:spPr/>
      </p:pic>
    </p:spTree>
    <p:extLst>
      <p:ext uri="{BB962C8B-B14F-4D97-AF65-F5344CB8AC3E}">
        <p14:creationId xmlns:p14="http://schemas.microsoft.com/office/powerpoint/2010/main" val="13874820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1593</TotalTime>
  <Words>1090</Words>
  <Application>Microsoft Macintosh PowerPoint</Application>
  <PresentationFormat>On-screen Show (4:3)</PresentationFormat>
  <Paragraphs>74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Heterogeneity</vt:lpstr>
      <vt:lpstr>DNF cannot exist : Example</vt:lpstr>
      <vt:lpstr>Example SQL++ Query</vt:lpstr>
      <vt:lpstr>Query Plan Strategies</vt:lpstr>
      <vt:lpstr>Query Plan Strategies Join Technique</vt:lpstr>
      <vt:lpstr>Query Plan Strategies ApplyPlan Semijoin Technique</vt:lpstr>
      <vt:lpstr>Plans for query 1</vt:lpstr>
      <vt:lpstr>Best Plan For Query 1</vt:lpstr>
      <vt:lpstr>Plans for query 2</vt:lpstr>
      <vt:lpstr>Best Plan For Query 2</vt:lpstr>
      <vt:lpstr>Extra Projections</vt:lpstr>
      <vt:lpstr>Results</vt:lpstr>
      <vt:lpstr>Complaints</vt:lpstr>
    </vt:vector>
  </TitlesOfParts>
  <Company>UCSD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Jules Testard</dc:creator>
  <cp:lastModifiedBy>Jules Testard</cp:lastModifiedBy>
  <cp:revision>7</cp:revision>
  <dcterms:created xsi:type="dcterms:W3CDTF">2014-04-14T20:35:13Z</dcterms:created>
  <dcterms:modified xsi:type="dcterms:W3CDTF">2014-04-22T03:31:07Z</dcterms:modified>
</cp:coreProperties>
</file>