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4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0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5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8A6E-94BE-744B-A9FC-0987D1E71154}" type="datetimeFigureOut">
              <a:rPr lang="en-US" smtClean="0"/>
              <a:t>06/04/2014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2DAA-1F2D-E34B-BE70-F94BFA7C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emf"/><Relationship Id="rId24" Type="http://schemas.openxmlformats.org/officeDocument/2006/relationships/image" Target="../media/image24.emf"/><Relationship Id="rId25" Type="http://schemas.openxmlformats.org/officeDocument/2006/relationships/image" Target="../media/image25.emf"/><Relationship Id="rId26" Type="http://schemas.openxmlformats.org/officeDocument/2006/relationships/image" Target="../media/image26.emf"/><Relationship Id="rId27" Type="http://schemas.openxmlformats.org/officeDocument/2006/relationships/image" Target="../media/image27.emf"/><Relationship Id="rId28" Type="http://schemas.openxmlformats.org/officeDocument/2006/relationships/image" Target="../media/image28.emf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30" Type="http://schemas.openxmlformats.org/officeDocument/2006/relationships/image" Target="../media/image30.emf"/><Relationship Id="rId31" Type="http://schemas.openxmlformats.org/officeDocument/2006/relationships/image" Target="../media/image31.emf"/><Relationship Id="rId32" Type="http://schemas.openxmlformats.org/officeDocument/2006/relationships/image" Target="../media/image32.emf"/><Relationship Id="rId9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33" Type="http://schemas.openxmlformats.org/officeDocument/2006/relationships/image" Target="../media/image33.emf"/><Relationship Id="rId34" Type="http://schemas.openxmlformats.org/officeDocument/2006/relationships/image" Target="../media/image34.emf"/><Relationship Id="rId35" Type="http://schemas.openxmlformats.org/officeDocument/2006/relationships/image" Target="../media/image35.emf"/><Relationship Id="rId36" Type="http://schemas.openxmlformats.org/officeDocument/2006/relationships/image" Target="../media/image36.emf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37" Type="http://schemas.openxmlformats.org/officeDocument/2006/relationships/image" Target="../media/image37.emf"/><Relationship Id="rId38" Type="http://schemas.openxmlformats.org/officeDocument/2006/relationships/image" Target="../media/image38.emf"/><Relationship Id="rId39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Processor Compilation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Distributed Normal Form and Query compilation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 Garlic-style Query Compilation Architecture</a:t>
            </a:r>
            <a:endParaRPr lang="en-US" dirty="0"/>
          </a:p>
        </p:txBody>
      </p:sp>
      <p:pic>
        <p:nvPicPr>
          <p:cNvPr id="4" name="Content Placeholder 3" descr="Query Compiler Architectu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1" r="-28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27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Garlic-style Query Compilation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fr-FR" altLang="zh-CN" dirty="0">
                <a:latin typeface="Arial"/>
                <a:cs typeface="Arial"/>
              </a:rPr>
              <a:t>Source </a:t>
            </a:r>
            <a:r>
              <a:rPr lang="fr-FR" altLang="zh-CN" dirty="0" err="1" smtClean="0">
                <a:latin typeface="Arial"/>
                <a:cs typeface="Arial"/>
              </a:rPr>
              <a:t>wrappers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: 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contiguous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>
                <a:latin typeface="Arial"/>
                <a:cs typeface="Arial"/>
              </a:rPr>
              <a:t>sub</a:t>
            </a:r>
            <a:r>
              <a:rPr lang="fr-FR" altLang="zh-CN" dirty="0">
                <a:latin typeface="Arial"/>
                <a:cs typeface="Arial"/>
              </a:rPr>
              <a:t> plan </a:t>
            </a:r>
            <a:r>
              <a:rPr lang="fr-FR" altLang="zh-CN" dirty="0" smtClean="0">
                <a:latin typeface="Arial"/>
                <a:cs typeface="Arial"/>
              </a:rPr>
              <a:t>vs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pull down</a:t>
            </a:r>
            <a:r>
              <a:rPr lang="fr-FR" altLang="zh-CN" dirty="0" smtClean="0">
                <a:latin typeface="Arial"/>
                <a:cs typeface="Arial"/>
              </a:rPr>
              <a:t>.</a:t>
            </a: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>
                <a:latin typeface="Arial"/>
                <a:cs typeface="Arial"/>
              </a:rPr>
              <a:t>(Exhaustive) </a:t>
            </a:r>
            <a:r>
              <a:rPr lang="fr-FR" altLang="zh-CN" dirty="0" err="1">
                <a:latin typeface="Arial"/>
                <a:cs typeface="Arial"/>
              </a:rPr>
              <a:t>Search</a:t>
            </a:r>
            <a:r>
              <a:rPr lang="fr-FR" altLang="zh-CN" dirty="0">
                <a:latin typeface="Arial"/>
                <a:cs typeface="Arial"/>
              </a:rPr>
              <a:t> </a:t>
            </a:r>
            <a:r>
              <a:rPr lang="fr-FR" altLang="zh-CN" dirty="0" err="1">
                <a:latin typeface="Arial"/>
                <a:cs typeface="Arial"/>
              </a:rPr>
              <a:t>Space</a:t>
            </a:r>
            <a:r>
              <a:rPr lang="fr-FR" altLang="zh-CN" dirty="0">
                <a:latin typeface="Arial"/>
                <a:cs typeface="Arial"/>
              </a:rPr>
              <a:t>: 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STARs</a:t>
            </a:r>
            <a:r>
              <a:rPr lang="fr-FR" altLang="zh-CN" dirty="0" smtClean="0">
                <a:latin typeface="Arial"/>
                <a:cs typeface="Arial"/>
              </a:rPr>
              <a:t> vs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>
                <a:latin typeface="Arial"/>
                <a:cs typeface="Arial"/>
              </a:rPr>
              <a:t>Plan </a:t>
            </a:r>
            <a:r>
              <a:rPr lang="fr-FR" altLang="zh-CN" dirty="0" smtClean="0">
                <a:latin typeface="Arial"/>
                <a:cs typeface="Arial"/>
              </a:rPr>
              <a:t>Graph</a:t>
            </a: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err="1">
                <a:latin typeface="Arial"/>
                <a:cs typeface="Arial"/>
              </a:rPr>
              <a:t>Optimization</a:t>
            </a:r>
            <a:r>
              <a:rPr lang="fr-FR" altLang="zh-CN" dirty="0">
                <a:latin typeface="Arial"/>
                <a:cs typeface="Arial"/>
              </a:rPr>
              <a:t> : 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Staged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Holistic</a:t>
            </a: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err="1">
                <a:latin typeface="Arial"/>
                <a:cs typeface="Arial"/>
              </a:rPr>
              <a:t>Delegation</a:t>
            </a:r>
            <a:r>
              <a:rPr lang="fr-FR" altLang="zh-CN" dirty="0">
                <a:latin typeface="Arial"/>
                <a:cs typeface="Arial"/>
              </a:rPr>
              <a:t> : 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search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space</a:t>
            </a:r>
            <a:r>
              <a:rPr lang="fr-FR" altLang="zh-CN" dirty="0" smtClean="0">
                <a:latin typeface="Arial"/>
                <a:cs typeface="Arial"/>
              </a:rPr>
              <a:t> for source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delegating</a:t>
            </a:r>
            <a:r>
              <a:rPr lang="fr-FR" altLang="zh-CN" dirty="0" smtClean="0">
                <a:latin typeface="Arial"/>
                <a:cs typeface="Arial"/>
              </a:rPr>
              <a:t> to source (super </a:t>
            </a:r>
            <a:r>
              <a:rPr lang="fr-FR" altLang="zh-CN" dirty="0" err="1" smtClean="0">
                <a:latin typeface="Arial"/>
                <a:cs typeface="Arial"/>
              </a:rPr>
              <a:t>node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from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Fall</a:t>
            </a:r>
            <a:r>
              <a:rPr lang="fr-FR" altLang="zh-CN" dirty="0" smtClean="0">
                <a:latin typeface="Arial"/>
                <a:cs typeface="Arial"/>
              </a:rPr>
              <a:t>)</a:t>
            </a: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smtClean="0">
                <a:latin typeface="Arial"/>
                <a:cs typeface="Arial"/>
              </a:rPr>
              <a:t>Rewrite </a:t>
            </a:r>
            <a:r>
              <a:rPr lang="fr-FR" altLang="zh-CN" dirty="0" err="1" smtClean="0">
                <a:latin typeface="Arial"/>
                <a:cs typeface="Arial"/>
              </a:rPr>
              <a:t>Rules</a:t>
            </a:r>
            <a:r>
              <a:rPr lang="fr-FR" altLang="zh-CN" dirty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Paradigms</a:t>
            </a:r>
            <a:r>
              <a:rPr lang="fr-FR" altLang="zh-CN" dirty="0" smtClean="0">
                <a:latin typeface="Arial"/>
                <a:cs typeface="Arial"/>
              </a:rPr>
              <a:t>: 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Greedy</a:t>
            </a:r>
            <a:r>
              <a:rPr lang="fr-FR" altLang="zh-CN" dirty="0" smtClean="0">
                <a:latin typeface="Arial"/>
                <a:cs typeface="Arial"/>
              </a:rPr>
              <a:t>/</a:t>
            </a:r>
            <a:r>
              <a:rPr lang="fr-FR" altLang="zh-CN" dirty="0" err="1" smtClean="0">
                <a:latin typeface="Arial"/>
                <a:cs typeface="Arial"/>
              </a:rPr>
              <a:t>Heuristic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Exhaustive</a:t>
            </a: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err="1" smtClean="0">
                <a:latin typeface="Arial"/>
                <a:cs typeface="Arial"/>
              </a:rPr>
              <a:t>Cost</a:t>
            </a:r>
            <a:r>
              <a:rPr lang="fr-FR" altLang="zh-CN" dirty="0" smtClean="0">
                <a:latin typeface="Arial"/>
                <a:cs typeface="Arial"/>
              </a:rPr>
              <a:t> Model :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How to </a:t>
            </a:r>
            <a:r>
              <a:rPr lang="fr-FR" altLang="zh-CN" dirty="0" err="1" smtClean="0">
                <a:latin typeface="Arial"/>
                <a:cs typeface="Arial"/>
              </a:rPr>
              <a:t>normalize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across</a:t>
            </a:r>
            <a:r>
              <a:rPr lang="fr-FR" altLang="zh-CN" dirty="0" smtClean="0">
                <a:latin typeface="Arial"/>
                <a:cs typeface="Arial"/>
              </a:rPr>
              <a:t> sources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smtClean="0">
                <a:latin typeface="Arial"/>
                <a:cs typeface="Arial"/>
              </a:rPr>
              <a:t>How to </a:t>
            </a:r>
            <a:r>
              <a:rPr lang="fr-FR" altLang="zh-CN" dirty="0" err="1" smtClean="0">
                <a:latin typeface="Arial"/>
                <a:cs typeface="Arial"/>
              </a:rPr>
              <a:t>get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cost</a:t>
            </a:r>
            <a:r>
              <a:rPr lang="fr-FR" altLang="zh-CN" dirty="0" smtClean="0">
                <a:latin typeface="Arial"/>
                <a:cs typeface="Arial"/>
              </a:rPr>
              <a:t> for </a:t>
            </a:r>
            <a:r>
              <a:rPr lang="fr-FR" altLang="zh-CN" dirty="0" err="1" smtClean="0">
                <a:latin typeface="Arial"/>
                <a:cs typeface="Arial"/>
              </a:rPr>
              <a:t>each</a:t>
            </a:r>
            <a:r>
              <a:rPr lang="fr-FR" altLang="zh-CN" dirty="0" smtClean="0">
                <a:latin typeface="Arial"/>
                <a:cs typeface="Arial"/>
              </a:rPr>
              <a:t> source</a:t>
            </a:r>
          </a:p>
          <a:p>
            <a:pPr marL="514350" indent="-514350">
              <a:buFont typeface="+mj-ea"/>
              <a:buAutoNum type="circleNumDbPlain"/>
            </a:pPr>
            <a:r>
              <a:rPr lang="fr-FR" altLang="zh-CN" dirty="0" smtClean="0">
                <a:latin typeface="Arial"/>
                <a:cs typeface="Arial"/>
              </a:rPr>
              <a:t>Rewrite </a:t>
            </a:r>
            <a:r>
              <a:rPr lang="fr-FR" altLang="zh-CN" dirty="0" err="1" smtClean="0">
                <a:latin typeface="Arial"/>
                <a:cs typeface="Arial"/>
              </a:rPr>
              <a:t>Rule</a:t>
            </a:r>
            <a:r>
              <a:rPr lang="fr-FR" altLang="zh-CN" dirty="0" smtClean="0">
                <a:latin typeface="Arial"/>
                <a:cs typeface="Arial"/>
              </a:rPr>
              <a:t> Classes :</a:t>
            </a: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Join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ordering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Pushing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selections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Apply</a:t>
            </a:r>
            <a:r>
              <a:rPr lang="fr-FR" altLang="zh-CN" dirty="0" smtClean="0">
                <a:latin typeface="Arial"/>
                <a:cs typeface="Arial"/>
              </a:rPr>
              <a:t>-plan </a:t>
            </a:r>
            <a:r>
              <a:rPr lang="fr-FR" altLang="zh-CN" dirty="0" err="1" smtClean="0">
                <a:latin typeface="Arial"/>
                <a:cs typeface="Arial"/>
              </a:rPr>
              <a:t>Removal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Eager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Lazy</a:t>
            </a:r>
            <a:r>
              <a:rPr lang="fr-FR" altLang="zh-CN" dirty="0" smtClean="0">
                <a:latin typeface="Arial"/>
                <a:cs typeface="Arial"/>
              </a:rPr>
              <a:t> </a:t>
            </a:r>
            <a:r>
              <a:rPr lang="fr-FR" altLang="zh-CN" dirty="0" err="1" smtClean="0">
                <a:latin typeface="Arial"/>
                <a:cs typeface="Arial"/>
              </a:rPr>
              <a:t>Aggregation</a:t>
            </a:r>
            <a:endParaRPr lang="fr-FR" altLang="zh-CN" dirty="0" smtClean="0">
              <a:latin typeface="Arial"/>
              <a:cs typeface="Arial"/>
            </a:endParaRPr>
          </a:p>
          <a:p>
            <a:pPr marL="914400" lvl="1" indent="-514350">
              <a:buFont typeface="+mj-lt"/>
              <a:buAutoNum type="alphaLcPeriod"/>
            </a:pPr>
            <a:r>
              <a:rPr lang="fr-FR" altLang="zh-CN" dirty="0" err="1" smtClean="0">
                <a:latin typeface="Arial"/>
                <a:cs typeface="Arial"/>
              </a:rPr>
              <a:t>Semijoin-Reduction</a:t>
            </a:r>
            <a:endParaRPr lang="fr-FR" altLang="zh-CN" dirty="0" smtClean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 smtClean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>
              <a:latin typeface="Arial"/>
              <a:cs typeface="Arial"/>
            </a:endParaRPr>
          </a:p>
          <a:p>
            <a:pPr marL="514350" indent="-514350">
              <a:buFont typeface="+mj-ea"/>
              <a:buAutoNum type="circleNumDbPlain"/>
            </a:pPr>
            <a:endParaRPr lang="fr-FR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434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construct a Distributed Normal Form (DNF), we first need to build normal forms for each source we want to support :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Jaql</a:t>
            </a:r>
            <a:endParaRPr lang="en-US" dirty="0" smtClean="0"/>
          </a:p>
          <a:p>
            <a:pPr lvl="1"/>
            <a:r>
              <a:rPr lang="en-US" dirty="0" smtClean="0"/>
              <a:t>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9773" y="5850123"/>
            <a:ext cx="358463" cy="155620"/>
          </a:xfrm>
          <a:prstGeom prst="rect">
            <a:avLst/>
          </a:prstGeom>
          <a:blipFill rotWithShape="0">
            <a:blip r:embed="rId2"/>
            <a:stretch>
              <a:fillRect l="-8861" b="-200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54" name="TextBox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23243" y="1705491"/>
            <a:ext cx="371448" cy="153888"/>
          </a:xfrm>
          <a:prstGeom prst="rect">
            <a:avLst/>
          </a:prstGeom>
          <a:blipFill rotWithShape="0">
            <a:blip r:embed="rId3"/>
            <a:stretch>
              <a:fillRect l="-8642" r="-3704" b="-80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341960" y="3525838"/>
            <a:ext cx="5929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325166" y="6010276"/>
            <a:ext cx="0" cy="11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322785" y="5735638"/>
            <a:ext cx="0" cy="114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19848" y="5542630"/>
            <a:ext cx="1200329" cy="195375"/>
          </a:xfrm>
          <a:prstGeom prst="rect">
            <a:avLst/>
          </a:prstGeom>
          <a:blipFill rotWithShape="0">
            <a:blip r:embed="rId4"/>
            <a:stretch>
              <a:fillRect l="-1141" b="-15625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1321594" y="5445126"/>
            <a:ext cx="0" cy="11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321594" y="5121276"/>
            <a:ext cx="0" cy="11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7704" y="4923647"/>
            <a:ext cx="1200329" cy="196849"/>
          </a:xfrm>
          <a:prstGeom prst="rect">
            <a:avLst/>
          </a:prstGeom>
          <a:blipFill rotWithShape="0">
            <a:blip r:embed="rId5"/>
            <a:stretch>
              <a:fillRect l="-1141" b="-125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58" name="TextBox 5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8027" y="5214061"/>
            <a:ext cx="2262782" cy="236090"/>
          </a:xfrm>
          <a:prstGeom prst="rect">
            <a:avLst/>
          </a:prstGeom>
          <a:blipFill rotWithShape="0">
            <a:blip r:embed="rId6"/>
            <a:stretch>
              <a:fillRect l="-404" b="-1025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1321594" y="4832350"/>
            <a:ext cx="0" cy="114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1319212" y="4549775"/>
            <a:ext cx="0" cy="114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45329" y="4395427"/>
            <a:ext cx="358463" cy="155940"/>
          </a:xfrm>
          <a:prstGeom prst="rect">
            <a:avLst/>
          </a:prstGeom>
          <a:blipFill rotWithShape="0">
            <a:blip r:embed="rId7"/>
            <a:stretch>
              <a:fillRect l="-10256" b="-15385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1316831" y="3675063"/>
            <a:ext cx="0" cy="112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282" y="3469123"/>
            <a:ext cx="1200329" cy="200439"/>
          </a:xfrm>
          <a:prstGeom prst="rect">
            <a:avLst/>
          </a:prstGeom>
          <a:blipFill rotWithShape="0">
            <a:blip r:embed="rId8"/>
            <a:stretch>
              <a:fillRect l="-1527" r="-382" b="-12121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H="1" flipV="1">
            <a:off x="1316831" y="3375026"/>
            <a:ext cx="0" cy="112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89651" y="3172426"/>
            <a:ext cx="455654" cy="183255"/>
          </a:xfrm>
          <a:prstGeom prst="rect">
            <a:avLst/>
          </a:prstGeom>
          <a:blipFill rotWithShape="0">
            <a:blip r:embed="rId9"/>
            <a:stretch>
              <a:fillRect l="-4000" b="-16667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1313260" y="3068638"/>
            <a:ext cx="0" cy="112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4152" y="2886734"/>
            <a:ext cx="434014" cy="167738"/>
          </a:xfrm>
          <a:prstGeom prst="rect">
            <a:avLst/>
          </a:prstGeom>
          <a:blipFill rotWithShape="0">
            <a:blip r:embed="rId10"/>
            <a:stretch>
              <a:fillRect l="-7368" t="-3704" b="-2592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1313260" y="2779713"/>
            <a:ext cx="0" cy="112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282" y="2584608"/>
            <a:ext cx="1200329" cy="197362"/>
          </a:xfrm>
          <a:prstGeom prst="rect">
            <a:avLst/>
          </a:prstGeom>
          <a:blipFill rotWithShape="0">
            <a:blip r:embed="rId11"/>
            <a:stretch>
              <a:fillRect l="-1527" b="-125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1309688" y="2482851"/>
            <a:ext cx="0" cy="1127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1312069" y="2184400"/>
            <a:ext cx="0" cy="114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5389" y="1969415"/>
            <a:ext cx="1015614" cy="183896"/>
          </a:xfrm>
          <a:prstGeom prst="rect">
            <a:avLst/>
          </a:prstGeom>
          <a:blipFill rotWithShape="0">
            <a:blip r:embed="rId12"/>
            <a:stretch>
              <a:fillRect l="-1802" b="-200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1312069" y="1858963"/>
            <a:ext cx="0" cy="112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3" name="TextBox 83"/>
          <p:cNvSpPr txBox="1">
            <a:spLocks noChangeArrowheads="1"/>
          </p:cNvSpPr>
          <p:nvPr/>
        </p:nvSpPr>
        <p:spPr bwMode="auto">
          <a:xfrm>
            <a:off x="715568" y="-74613"/>
            <a:ext cx="1210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/>
              <a:t>translateQ(Q)</a:t>
            </a:r>
          </a:p>
        </p:txBody>
      </p:sp>
      <p:sp>
        <p:nvSpPr>
          <p:cNvPr id="7204" name="TextBox 84"/>
          <p:cNvSpPr txBox="1">
            <a:spLocks noChangeArrowheads="1"/>
          </p:cNvSpPr>
          <p:nvPr/>
        </p:nvSpPr>
        <p:spPr bwMode="auto">
          <a:xfrm>
            <a:off x="4384369" y="-84670"/>
            <a:ext cx="312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fr-FR" sz="1400" b="1" dirty="0"/>
              <a:t>Q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1845469" y="1295400"/>
            <a:ext cx="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60771" y="1092693"/>
            <a:ext cx="1200329" cy="197105"/>
          </a:xfrm>
          <a:prstGeom prst="rect">
            <a:avLst/>
          </a:prstGeom>
          <a:blipFill rotWithShape="0">
            <a:blip r:embed="rId13"/>
            <a:stretch>
              <a:fillRect l="-1527" b="-12121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1845469" y="977901"/>
            <a:ext cx="0" cy="112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7711" y="784937"/>
            <a:ext cx="455654" cy="181588"/>
          </a:xfrm>
          <a:prstGeom prst="rect">
            <a:avLst/>
          </a:prstGeom>
          <a:blipFill rotWithShape="0">
            <a:blip r:embed="rId14"/>
            <a:stretch>
              <a:fillRect l="-5051" b="-13333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845469" y="671513"/>
            <a:ext cx="0" cy="112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11661" y="509002"/>
            <a:ext cx="503744" cy="167738"/>
          </a:xfrm>
          <a:prstGeom prst="rect">
            <a:avLst/>
          </a:prstGeom>
          <a:blipFill rotWithShape="0">
            <a:blip r:embed="rId15"/>
            <a:stretch>
              <a:fillRect l="-6364" b="-2142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9" name="TextBox 4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01736" y="1402422"/>
            <a:ext cx="278875" cy="153888"/>
          </a:xfrm>
          <a:prstGeom prst="rect">
            <a:avLst/>
          </a:prstGeom>
          <a:blipFill rotWithShape="0">
            <a:blip r:embed="rId16"/>
            <a:stretch>
              <a:fillRect l="-14754" r="-6557" b="-360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50" name="Straight Connector 49"/>
          <p:cNvCxnSpPr>
            <a:stCxn id="54" idx="0"/>
            <a:endCxn id="49" idx="2"/>
          </p:cNvCxnSpPr>
          <p:nvPr/>
        </p:nvCxnSpPr>
        <p:spPr>
          <a:xfrm flipV="1">
            <a:off x="1308497" y="1555751"/>
            <a:ext cx="532209" cy="149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5" idx="0"/>
            <a:endCxn id="49" idx="2"/>
          </p:cNvCxnSpPr>
          <p:nvPr/>
        </p:nvCxnSpPr>
        <p:spPr>
          <a:xfrm flipH="1" flipV="1">
            <a:off x="1840707" y="1555751"/>
            <a:ext cx="556022" cy="149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1484" y="1705491"/>
            <a:ext cx="690140" cy="153888"/>
          </a:xfrm>
          <a:prstGeom prst="rect">
            <a:avLst/>
          </a:prstGeom>
          <a:blipFill rotWithShape="0">
            <a:blip r:embed="rId17"/>
            <a:stretch>
              <a:fillRect l="-6623" t="-4000" r="-3974" b="-40000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065610" y="498475"/>
            <a:ext cx="0" cy="966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872979" y="498476"/>
            <a:ext cx="0" cy="1387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607344" y="1885950"/>
            <a:ext cx="12656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07344" y="1465264"/>
            <a:ext cx="0" cy="4206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65610" y="1465263"/>
            <a:ext cx="5417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1065610" y="498475"/>
            <a:ext cx="18073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03648" y="2841626"/>
            <a:ext cx="1420415" cy="8747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600"/>
          </a:p>
        </p:txBody>
      </p:sp>
      <p:sp>
        <p:nvSpPr>
          <p:cNvPr id="21" name="TextBox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4793" y="2860948"/>
            <a:ext cx="100893" cy="184666"/>
          </a:xfrm>
          <a:prstGeom prst="rect">
            <a:avLst/>
          </a:prstGeom>
          <a:blipFill rotWithShape="0">
            <a:blip r:embed="rId18"/>
            <a:stretch>
              <a:fillRect l="-26087" r="-21739" b="-322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88" name="TextBox 8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9085" y="521646"/>
            <a:ext cx="105269" cy="184666"/>
          </a:xfrm>
          <a:prstGeom prst="rect">
            <a:avLst/>
          </a:prstGeom>
          <a:blipFill rotWithShape="0">
            <a:blip r:embed="rId19"/>
            <a:stretch>
              <a:fillRect l="-26087" r="-21739" b="-6667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8616" y="217293"/>
            <a:ext cx="2206517" cy="226024"/>
          </a:xfrm>
          <a:prstGeom prst="rect">
            <a:avLst/>
          </a:prstGeom>
          <a:blipFill rotWithShape="0">
            <a:blip r:embed="rId20"/>
            <a:stretch>
              <a:fillRect l="-1035" b="-13514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1316831" y="4305300"/>
            <a:ext cx="0" cy="1143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1282" y="4099929"/>
            <a:ext cx="1200329" cy="194220"/>
          </a:xfrm>
          <a:prstGeom prst="rect">
            <a:avLst/>
          </a:prstGeom>
          <a:blipFill rotWithShape="0">
            <a:blip r:embed="rId21"/>
            <a:stretch>
              <a:fillRect l="-1527" b="-16129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1316831" y="4011613"/>
            <a:ext cx="0" cy="112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2728" y="3783826"/>
            <a:ext cx="2974131" cy="228717"/>
          </a:xfrm>
          <a:prstGeom prst="rect">
            <a:avLst/>
          </a:prstGeom>
          <a:blipFill rotWithShape="0">
            <a:blip r:embed="rId22"/>
            <a:stretch>
              <a:fillRect l="-614" b="-16216"/>
            </a:stretch>
          </a:blipFill>
        </p:spPr>
        <p:txBody>
          <a:bodyPr/>
          <a:lstStyle/>
          <a:p>
            <a:r>
              <a:rPr lang="fr-FR">
                <a:noFill/>
              </a:rPr>
              <a:t>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399" y="1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Requirements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303922" y="1005327"/>
            <a:ext cx="1381125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88590" y="837940"/>
            <a:ext cx="904875" cy="8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87884" y="318209"/>
            <a:ext cx="923925" cy="469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89325" y="2675465"/>
            <a:ext cx="923925" cy="1016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86152" y="2341031"/>
            <a:ext cx="838200" cy="26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92500" y="3793064"/>
            <a:ext cx="2009775" cy="1016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451226" y="4821766"/>
            <a:ext cx="1190625" cy="1985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29363" y="539750"/>
            <a:ext cx="1676400" cy="2794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33588" y="5943600"/>
            <a:ext cx="1181100" cy="609600"/>
          </a:xfrm>
          <a:prstGeom prst="rect">
            <a:avLst/>
          </a:prstGeom>
        </p:spPr>
      </p:pic>
      <p:cxnSp>
        <p:nvCxnSpPr>
          <p:cNvPr id="95" name="Straight Connector 94"/>
          <p:cNvCxnSpPr>
            <a:endCxn id="52" idx="1"/>
          </p:cNvCxnSpPr>
          <p:nvPr/>
        </p:nvCxnSpPr>
        <p:spPr>
          <a:xfrm flipV="1">
            <a:off x="1804988" y="6248400"/>
            <a:ext cx="228600" cy="209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01" name="Picture 720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14575" y="6654800"/>
            <a:ext cx="619125" cy="127000"/>
          </a:xfrm>
          <a:prstGeom prst="rect">
            <a:avLst/>
          </a:prstGeom>
        </p:spPr>
      </p:pic>
      <p:cxnSp>
        <p:nvCxnSpPr>
          <p:cNvPr id="98" name="Straight Connector 97"/>
          <p:cNvCxnSpPr>
            <a:stCxn id="7201" idx="0"/>
            <a:endCxn id="52" idx="2"/>
          </p:cNvCxnSpPr>
          <p:nvPr/>
        </p:nvCxnSpPr>
        <p:spPr>
          <a:xfrm flipV="1">
            <a:off x="2624138" y="6553200"/>
            <a:ext cx="0" cy="101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13" name="Picture 721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2388" y="6102350"/>
            <a:ext cx="1762125" cy="622300"/>
          </a:xfrm>
          <a:prstGeom prst="rect">
            <a:avLst/>
          </a:prstGeom>
        </p:spPr>
      </p:pic>
      <p:pic>
        <p:nvPicPr>
          <p:cNvPr id="7216" name="Picture 721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14475" y="2914650"/>
            <a:ext cx="66675" cy="88900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57338" y="3219450"/>
            <a:ext cx="66675" cy="889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133600" y="552450"/>
            <a:ext cx="66675" cy="889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133600" y="825500"/>
            <a:ext cx="66675" cy="88900"/>
          </a:xfrm>
          <a:prstGeom prst="rect">
            <a:avLst/>
          </a:prstGeom>
        </p:spPr>
      </p:pic>
      <p:pic>
        <p:nvPicPr>
          <p:cNvPr id="7217" name="Picture 721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272213" y="920750"/>
            <a:ext cx="1905000" cy="279400"/>
          </a:xfrm>
          <a:prstGeom prst="rect">
            <a:avLst/>
          </a:prstGeom>
        </p:spPr>
      </p:pic>
      <p:pic>
        <p:nvPicPr>
          <p:cNvPr id="7219" name="Picture 721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619875" y="1435100"/>
            <a:ext cx="1152525" cy="520700"/>
          </a:xfrm>
          <a:prstGeom prst="rect">
            <a:avLst/>
          </a:prstGeom>
        </p:spPr>
      </p:pic>
      <p:pic>
        <p:nvPicPr>
          <p:cNvPr id="7220" name="Picture 721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23875" y="2273300"/>
            <a:ext cx="1571625" cy="190500"/>
          </a:xfrm>
          <a:prstGeom prst="rect">
            <a:avLst/>
          </a:prstGeom>
        </p:spPr>
      </p:pic>
      <p:pic>
        <p:nvPicPr>
          <p:cNvPr id="7221" name="Picture 7220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153150" y="2292350"/>
            <a:ext cx="2305050" cy="508000"/>
          </a:xfrm>
          <a:prstGeom prst="rect">
            <a:avLst/>
          </a:prstGeom>
        </p:spPr>
      </p:pic>
      <p:pic>
        <p:nvPicPr>
          <p:cNvPr id="7222" name="Picture 7221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04825" y="4629150"/>
            <a:ext cx="15716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0"/>
            <a:ext cx="5617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3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149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Query Processor Compilation</vt:lpstr>
      <vt:lpstr>Classic Garlic-style Query Compilation Architecture</vt:lpstr>
      <vt:lpstr>Classic Garlic-style Query Compilation Architecture</vt:lpstr>
      <vt:lpstr>Normal Forms</vt:lpstr>
      <vt:lpstr>SQL Normal Form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11</cp:revision>
  <dcterms:created xsi:type="dcterms:W3CDTF">2014-03-25T22:32:08Z</dcterms:created>
  <dcterms:modified xsi:type="dcterms:W3CDTF">2014-04-07T06:21:39Z</dcterms:modified>
</cp:coreProperties>
</file>