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51" r:id="rId3"/>
    <p:sldId id="350" r:id="rId4"/>
    <p:sldId id="354" r:id="rId5"/>
    <p:sldId id="376" r:id="rId6"/>
    <p:sldId id="368" r:id="rId7"/>
    <p:sldId id="360" r:id="rId8"/>
    <p:sldId id="361" r:id="rId9"/>
    <p:sldId id="377" r:id="rId10"/>
    <p:sldId id="369" r:id="rId11"/>
    <p:sldId id="363" r:id="rId12"/>
    <p:sldId id="370" r:id="rId13"/>
    <p:sldId id="364" r:id="rId14"/>
    <p:sldId id="371" r:id="rId15"/>
    <p:sldId id="365" r:id="rId16"/>
    <p:sldId id="372" r:id="rId17"/>
    <p:sldId id="366" r:id="rId18"/>
    <p:sldId id="375" r:id="rId19"/>
    <p:sldId id="367" r:id="rId20"/>
    <p:sldId id="378" r:id="rId21"/>
    <p:sldId id="295" r:id="rId22"/>
    <p:sldId id="349" r:id="rId23"/>
    <p:sldId id="352" r:id="rId24"/>
    <p:sldId id="341" r:id="rId25"/>
    <p:sldId id="342" r:id="rId26"/>
    <p:sldId id="353" r:id="rId27"/>
    <p:sldId id="356" r:id="rId28"/>
    <p:sldId id="345" r:id="rId29"/>
    <p:sldId id="35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79755" autoAdjust="0"/>
  </p:normalViewPr>
  <p:slideViewPr>
    <p:cSldViewPr snapToGrid="0" snapToObjects="1"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44FE0-BC55-1247-9A77-EEE2ED4A336E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66CDC-E0C6-244C-9BDE-66C167FD5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20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Product type is a page variable</a:t>
            </a:r>
          </a:p>
          <a:p>
            <a:pPr>
              <a:buFontTx/>
              <a:buChar char="-"/>
            </a:pPr>
            <a:r>
              <a:rPr lang="en-US" baseline="0" dirty="0" smtClean="0"/>
              <a:t> Drop down is a select item with 3 options and a selected attribute</a:t>
            </a:r>
          </a:p>
          <a:p>
            <a:pPr>
              <a:buFontTx/>
              <a:buChar char="-"/>
            </a:pPr>
            <a:r>
              <a:rPr lang="en-US" baseline="0" dirty="0" smtClean="0"/>
              <a:t> Note the bind, this is a two way bind which means that any changes made in the client-side are reflected in the server-side and likewise any changes made in the server-side are reflected to the client-side via update </a:t>
            </a:r>
            <a:r>
              <a:rPr lang="en-US" baseline="0" dirty="0" err="1" smtClean="0"/>
              <a:t>diffs</a:t>
            </a:r>
            <a:r>
              <a:rPr lang="en-US" baseline="0" dirty="0" smtClean="0"/>
              <a:t>.</a:t>
            </a:r>
          </a:p>
          <a:p>
            <a:pPr>
              <a:buFontTx/>
              <a:buChar char="-"/>
            </a:pPr>
            <a:r>
              <a:rPr lang="en-US" baseline="0" dirty="0" smtClean="0"/>
              <a:t> The event directive specifies that an event fired by an html element or visual unit invokes the given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 smtClean="0"/>
              <a:t>Page state: In page evaluation: it’s the result of page query over UAS</a:t>
            </a:r>
          </a:p>
          <a:p>
            <a:r>
              <a:rPr lang="en-US" altLang="zh-CN" sz="1200" dirty="0" smtClean="0"/>
              <a:t>Page Mutable State It’s the result of page mutable state query that is over the (potentially modified) context state and page state</a:t>
            </a:r>
          </a:p>
          <a:p>
            <a:r>
              <a:rPr lang="en-US" altLang="zh-CN" sz="1200" dirty="0" smtClean="0"/>
              <a:t>Visual</a:t>
            </a:r>
            <a:r>
              <a:rPr lang="en-US" altLang="zh-CN" sz="1200" baseline="0" dirty="0" smtClean="0"/>
              <a:t> state</a:t>
            </a:r>
            <a:endParaRPr lang="en-US" altLang="zh-CN" sz="1200" dirty="0" smtClean="0"/>
          </a:p>
          <a:p>
            <a:pPr lvl="1"/>
            <a:r>
              <a:rPr lang="en-US" altLang="zh-CN" sz="2200" dirty="0" smtClean="0"/>
              <a:t>It’s the result of visual query, which is the view over page state (page mutable state + page immutable state)</a:t>
            </a:r>
          </a:p>
          <a:p>
            <a:pPr lvl="1"/>
            <a:r>
              <a:rPr lang="en-US" altLang="zh-CN" sz="2200" dirty="0" smtClean="0"/>
              <a:t>And propagates back to the page state via binding query (constructed from the </a:t>
            </a:r>
            <a:r>
              <a:rPr lang="en-US" altLang="zh-CN" sz="2200" i="1" dirty="0" smtClean="0"/>
              <a:t>bind </a:t>
            </a:r>
            <a:r>
              <a:rPr lang="en-US" altLang="zh-CN" sz="2200" dirty="0" smtClean="0"/>
              <a:t>directives)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0961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ACTION REFRESH CYCLE</a:t>
            </a:r>
          </a:p>
          <a:p>
            <a:pPr>
              <a:buFontTx/>
              <a:buChar char="-"/>
            </a:pPr>
            <a:r>
              <a:rPr lang="en-US" dirty="0" smtClean="0"/>
              <a:t> On init only page query and visual query are executed</a:t>
            </a:r>
          </a:p>
          <a:p>
            <a:pPr>
              <a:buFontTx/>
              <a:buChar char="-"/>
            </a:pPr>
            <a:r>
              <a:rPr lang="en-US" dirty="0" smtClean="0"/>
              <a:t> On refresh, the binding query is</a:t>
            </a:r>
            <a:r>
              <a:rPr lang="en-US" baseline="0" dirty="0" smtClean="0"/>
              <a:t> executed which copies the values from the visual state back into the page state</a:t>
            </a:r>
          </a:p>
          <a:p>
            <a:pPr>
              <a:buFontTx/>
              <a:buChar char="-"/>
            </a:pPr>
            <a:r>
              <a:rPr lang="en-US" baseline="0" dirty="0" smtClean="0"/>
              <a:t>- The context query is then executed to create a view of the page state as seen by the action that </a:t>
            </a:r>
            <a:r>
              <a:rPr lang="en-US" baseline="0" smtClean="0"/>
              <a:t>is invoked (think scopes)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- Any modifications to the context by the actions are automatically written back to the mapped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Defaults are not created on the schema, instead they are done with the associated query</a:t>
            </a:r>
          </a:p>
          <a:p>
            <a:pPr>
              <a:buFontTx/>
              <a:buChar char="-"/>
            </a:pPr>
            <a:r>
              <a:rPr lang="en-US" baseline="0" dirty="0" smtClean="0"/>
              <a:t> There is no materialized page-immutable-state, we just use that term to distinguish from the mutable state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Note : The schema is inferred from the page query. It looks like there might be a bug with that part because the schema reads __</a:t>
            </a:r>
            <a:r>
              <a:rPr lang="en-US" baseline="0" dirty="0" err="1" smtClean="0"/>
              <a:t>sales_product_id</a:t>
            </a:r>
            <a:r>
              <a:rPr lang="en-US" baseline="0" dirty="0" smtClean="0"/>
              <a:t> integer NOT NULL DEFAULT null (which is contradictory)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TUPLE(sales.*)</a:t>
            </a:r>
            <a:r>
              <a:rPr lang="en-US" baseline="0" dirty="0" smtClean="0"/>
              <a:t> =&gt; holds the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of sales collection for the current iteration</a:t>
            </a:r>
          </a:p>
          <a:p>
            <a:pPr>
              <a:buFontTx/>
              <a:buChar char="-"/>
            </a:pPr>
            <a:r>
              <a:rPr lang="en-US" dirty="0" smtClean="0"/>
              <a:t>__sales_*</a:t>
            </a:r>
            <a:r>
              <a:rPr lang="en-US" baseline="0" dirty="0" smtClean="0"/>
              <a:t> =&gt; keys used by the collection</a:t>
            </a:r>
          </a:p>
          <a:p>
            <a:pPr>
              <a:buFontTx/>
              <a:buChar char="-"/>
            </a:pPr>
            <a:r>
              <a:rPr lang="en-US" baseline="0" dirty="0" smtClean="0"/>
              <a:t> CAST(sales.*) =&gt; expressions</a:t>
            </a:r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baseline="0" dirty="0" smtClean="0"/>
              <a:t> __key0 =&gt; generated key for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arrays that do not contain a for directive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Only product type and sales </a:t>
            </a:r>
            <a:r>
              <a:rPr lang="en-US" dirty="0" err="1" smtClean="0"/>
              <a:t>tuple</a:t>
            </a:r>
            <a:r>
              <a:rPr lang="en-US" dirty="0" smtClean="0"/>
              <a:t> are accessible</a:t>
            </a:r>
            <a:r>
              <a:rPr lang="en-US" baseline="0" dirty="0" smtClean="0"/>
              <a:t> by the action. Attempting to access a variable prefix with underscores is disallowed by the query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is in for directive</a:t>
            </a:r>
          </a:p>
          <a:p>
            <a:pPr>
              <a:buFontTx/>
              <a:buChar char="-"/>
            </a:pPr>
            <a:r>
              <a:rPr lang="en-US" dirty="0" smtClean="0"/>
              <a:t>For each row returned by the query</a:t>
            </a:r>
            <a:r>
              <a:rPr lang="en-US" baseline="0" dirty="0" smtClean="0"/>
              <a:t> the body is duplicated and instantiated with the data of the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bind query is used to rebuild</a:t>
            </a:r>
            <a:r>
              <a:rPr lang="en-US" baseline="0" dirty="0" smtClean="0"/>
              <a:t> the page state. The bind query copies the potentially updated values from the visual state into the page-mutable part of the page state.</a:t>
            </a:r>
          </a:p>
          <a:p>
            <a:r>
              <a:rPr lang="en-US" baseline="0" dirty="0" smtClean="0"/>
              <a:t>The page-immutable parts are taken from the previous page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83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19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79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8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0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73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68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4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3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08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036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8220"/>
            <a:ext cx="8229600" cy="54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4EE-E837-0D41-85CD-FF612ABC96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65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Page Compiler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80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2786396" y="2218777"/>
            <a:ext cx="1409700" cy="1219200"/>
          </a:xfrm>
          <a:prstGeom prst="roundRect">
            <a:avLst>
              <a:gd name="adj" fmla="val 12734"/>
            </a:avLst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D9969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Server-side Visual State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54745" y="2296048"/>
            <a:ext cx="1669792" cy="11079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0000"/>
                </a:solidFill>
              </a:rPr>
              <a:t>Browser-Side Visual State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6" name="文本框 4"/>
          <p:cNvSpPr txBox="1"/>
          <p:nvPr/>
        </p:nvSpPr>
        <p:spPr>
          <a:xfrm>
            <a:off x="356345" y="358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Client</a:t>
            </a:r>
            <a:endParaRPr kumimoji="1" lang="zh-CN" altLang="en-US" b="1" dirty="0"/>
          </a:p>
        </p:txBody>
      </p:sp>
      <p:sp>
        <p:nvSpPr>
          <p:cNvPr id="87" name="文本框 34"/>
          <p:cNvSpPr txBox="1"/>
          <p:nvPr/>
        </p:nvSpPr>
        <p:spPr>
          <a:xfrm>
            <a:off x="2730500" y="358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Server</a:t>
            </a:r>
            <a:endParaRPr kumimoji="1" lang="zh-CN" altLang="en-US" b="1" dirty="0"/>
          </a:p>
        </p:txBody>
      </p:sp>
      <p:cxnSp>
        <p:nvCxnSpPr>
          <p:cNvPr id="88" name="直线连接符 6"/>
          <p:cNvCxnSpPr/>
          <p:nvPr/>
        </p:nvCxnSpPr>
        <p:spPr>
          <a:xfrm>
            <a:off x="2425700" y="1435234"/>
            <a:ext cx="0" cy="4648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4"/>
          <p:cNvSpPr/>
          <p:nvPr/>
        </p:nvSpPr>
        <p:spPr>
          <a:xfrm>
            <a:off x="5543872" y="2385323"/>
            <a:ext cx="2888928" cy="9676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State</a:t>
            </a:r>
          </a:p>
        </p:txBody>
      </p:sp>
      <p:cxnSp>
        <p:nvCxnSpPr>
          <p:cNvPr id="94" name="Straight Arrow Connector 45"/>
          <p:cNvCxnSpPr/>
          <p:nvPr/>
        </p:nvCxnSpPr>
        <p:spPr>
          <a:xfrm>
            <a:off x="4193415" y="2613420"/>
            <a:ext cx="1369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5"/>
          <p:cNvCxnSpPr/>
          <p:nvPr/>
        </p:nvCxnSpPr>
        <p:spPr>
          <a:xfrm flipH="1">
            <a:off x="1924538" y="2779901"/>
            <a:ext cx="805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1"/>
          <p:cNvSpPr txBox="1"/>
          <p:nvPr/>
        </p:nvSpPr>
        <p:spPr>
          <a:xfrm>
            <a:off x="4193415" y="2189992"/>
            <a:ext cx="1369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Binding Query</a:t>
            </a:r>
            <a:endParaRPr lang="en-US" sz="1600" dirty="0"/>
          </a:p>
        </p:txBody>
      </p:sp>
      <p:sp>
        <p:nvSpPr>
          <p:cNvPr id="107" name="椭圆 27"/>
          <p:cNvSpPr/>
          <p:nvPr/>
        </p:nvSpPr>
        <p:spPr>
          <a:xfrm>
            <a:off x="4571780" y="1894744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39252" y="40642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2000" dirty="0" smtClean="0"/>
              <a:t>Run Binding Query</a:t>
            </a:r>
          </a:p>
        </p:txBody>
      </p:sp>
    </p:spTree>
    <p:extLst>
      <p:ext uri="{BB962C8B-B14F-4D97-AF65-F5344CB8AC3E}">
        <p14:creationId xmlns="" xmlns:p14="http://schemas.microsoft.com/office/powerpoint/2010/main" val="1155704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Page State after binding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/>
              <a:t>{	</a:t>
            </a:r>
            <a:r>
              <a:rPr lang="en-US" sz="1600" dirty="0" err="1" smtClean="0"/>
              <a:t>product_type</a:t>
            </a:r>
            <a:r>
              <a:rPr lang="en-US" sz="1600" dirty="0" smtClean="0"/>
              <a:t> : All, 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last_updated</a:t>
            </a:r>
            <a:r>
              <a:rPr lang="en-US" sz="1600" dirty="0" smtClean="0"/>
              <a:t> : null,</a:t>
            </a:r>
          </a:p>
          <a:p>
            <a:pPr>
              <a:buNone/>
            </a:pPr>
            <a:r>
              <a:rPr lang="en-US" sz="1600" dirty="0" smtClean="0"/>
              <a:t>	__directive_5 : </a:t>
            </a:r>
          </a:p>
          <a:p>
            <a:pPr>
              <a:buNone/>
            </a:pPr>
            <a:r>
              <a:rPr lang="en-US" sz="1600" dirty="0" smtClean="0"/>
              <a:t>	 {{</a:t>
            </a:r>
          </a:p>
          <a:p>
            <a:pPr>
              <a:buNone/>
            </a:pPr>
            <a:r>
              <a:rPr lang="en-US" sz="1600" dirty="0" smtClean="0"/>
              <a:t>  		{	</a:t>
            </a:r>
          </a:p>
          <a:p>
            <a:pPr>
              <a:buNone/>
            </a:pPr>
            <a:r>
              <a:rPr lang="en-US" sz="1600" dirty="0" smtClean="0"/>
              <a:t>			sales : {</a:t>
            </a:r>
          </a:p>
          <a:p>
            <a:pPr>
              <a:buNone/>
            </a:pPr>
            <a:r>
              <a:rPr lang="en-US" sz="1600" dirty="0" smtClean="0"/>
              <a:t>				</a:t>
            </a:r>
            <a:r>
              <a:rPr lang="en-US" sz="1600" dirty="0" err="1" smtClean="0"/>
              <a:t>product_id</a:t>
            </a:r>
            <a:r>
              <a:rPr lang="en-US" sz="1600" dirty="0" smtClean="0"/>
              <a:t> : 1, </a:t>
            </a:r>
            <a:r>
              <a:rPr lang="en-US" sz="1600" dirty="0" err="1" smtClean="0"/>
              <a:t>product_name</a:t>
            </a:r>
            <a:r>
              <a:rPr lang="en-US" sz="1600" dirty="0" smtClean="0"/>
              <a:t> : Tablet, total : 27861</a:t>
            </a:r>
          </a:p>
          <a:p>
            <a:pPr>
              <a:buNone/>
            </a:pPr>
            <a:r>
              <a:rPr lang="en-US" sz="1600" dirty="0" smtClean="0"/>
              <a:t>			}, </a:t>
            </a:r>
          </a:p>
          <a:p>
            <a:pPr>
              <a:buNone/>
            </a:pPr>
            <a:r>
              <a:rPr lang="en-US" sz="1600" dirty="0" smtClean="0"/>
              <a:t>			__</a:t>
            </a:r>
            <a:r>
              <a:rPr lang="en-US" sz="1600" dirty="0" err="1" smtClean="0"/>
              <a:t>sales_product_id</a:t>
            </a:r>
            <a:r>
              <a:rPr lang="en-US" sz="1600" dirty="0" smtClean="0"/>
              <a:t> : 1, __directive_6 : Tablet, __directive_7 : 27861</a:t>
            </a:r>
          </a:p>
          <a:p>
            <a:pPr>
              <a:buNone/>
            </a:pPr>
            <a:r>
              <a:rPr lang="en-US" sz="1600" dirty="0" smtClean="0"/>
              <a:t>		},</a:t>
            </a:r>
          </a:p>
          <a:p>
            <a:pPr>
              <a:buNone/>
            </a:pPr>
            <a:r>
              <a:rPr lang="en-US" sz="1600" dirty="0" smtClean="0"/>
              <a:t>  		{</a:t>
            </a:r>
          </a:p>
          <a:p>
            <a:pPr>
              <a:buNone/>
            </a:pPr>
            <a:r>
              <a:rPr lang="en-US" sz="1600" dirty="0" smtClean="0"/>
              <a:t>			sales : {</a:t>
            </a:r>
          </a:p>
          <a:p>
            <a:pPr>
              <a:buNone/>
            </a:pPr>
            <a:r>
              <a:rPr lang="en-US" sz="1600" dirty="0" smtClean="0"/>
              <a:t>				</a:t>
            </a:r>
            <a:r>
              <a:rPr lang="en-US" sz="1600" dirty="0" err="1" smtClean="0"/>
              <a:t>product_id</a:t>
            </a:r>
            <a:r>
              <a:rPr lang="en-US" sz="1600" dirty="0" smtClean="0"/>
              <a:t> : 2, </a:t>
            </a:r>
            <a:r>
              <a:rPr lang="en-US" sz="1600" dirty="0" err="1" smtClean="0"/>
              <a:t>product_name</a:t>
            </a:r>
            <a:r>
              <a:rPr lang="en-US" sz="1600" dirty="0" smtClean="0"/>
              <a:t> : Phone, total : 26635</a:t>
            </a:r>
          </a:p>
          <a:p>
            <a:pPr>
              <a:buNone/>
            </a:pPr>
            <a:r>
              <a:rPr lang="en-US" sz="1600" dirty="0" smtClean="0"/>
              <a:t>			}, </a:t>
            </a:r>
          </a:p>
          <a:p>
            <a:pPr>
              <a:buNone/>
            </a:pPr>
            <a:r>
              <a:rPr lang="en-US" sz="1600" dirty="0" smtClean="0"/>
              <a:t>			__</a:t>
            </a:r>
            <a:r>
              <a:rPr lang="en-US" sz="1600" dirty="0" err="1" smtClean="0"/>
              <a:t>sales_product_id</a:t>
            </a:r>
            <a:r>
              <a:rPr lang="en-US" sz="1600" dirty="0" smtClean="0"/>
              <a:t> : 2, __directive_6 : Phone, __directive_7 : 26635</a:t>
            </a:r>
          </a:p>
          <a:p>
            <a:pPr>
              <a:buNone/>
            </a:pPr>
            <a:r>
              <a:rPr lang="en-US" sz="1600" dirty="0" smtClean="0"/>
              <a:t>		}</a:t>
            </a:r>
          </a:p>
          <a:p>
            <a:pPr>
              <a:buNone/>
            </a:pPr>
            <a:r>
              <a:rPr lang="en-US" sz="1600" dirty="0" smtClean="0"/>
              <a:t> 	}},</a:t>
            </a:r>
          </a:p>
          <a:p>
            <a:pPr>
              <a:buNone/>
            </a:pPr>
            <a:r>
              <a:rPr lang="en-US" sz="1600" dirty="0" smtClean="0"/>
              <a:t>	__directive_10 : null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2786396" y="2218777"/>
            <a:ext cx="1409700" cy="1219200"/>
          </a:xfrm>
          <a:prstGeom prst="roundRect">
            <a:avLst>
              <a:gd name="adj" fmla="val 12734"/>
            </a:avLst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D9969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Server-side Visual State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54745" y="2296048"/>
            <a:ext cx="1669792" cy="11079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0000"/>
                </a:solidFill>
              </a:rPr>
              <a:t>Browser-Side Visual State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6" name="文本框 4"/>
          <p:cNvSpPr txBox="1"/>
          <p:nvPr/>
        </p:nvSpPr>
        <p:spPr>
          <a:xfrm>
            <a:off x="356345" y="358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Client</a:t>
            </a:r>
            <a:endParaRPr kumimoji="1" lang="zh-CN" altLang="en-US" b="1" dirty="0"/>
          </a:p>
        </p:txBody>
      </p:sp>
      <p:sp>
        <p:nvSpPr>
          <p:cNvPr id="87" name="文本框 34"/>
          <p:cNvSpPr txBox="1"/>
          <p:nvPr/>
        </p:nvSpPr>
        <p:spPr>
          <a:xfrm>
            <a:off x="2730500" y="358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Server</a:t>
            </a:r>
            <a:endParaRPr kumimoji="1" lang="zh-CN" altLang="en-US" b="1" dirty="0"/>
          </a:p>
        </p:txBody>
      </p:sp>
      <p:cxnSp>
        <p:nvCxnSpPr>
          <p:cNvPr id="88" name="直线连接符 6"/>
          <p:cNvCxnSpPr/>
          <p:nvPr/>
        </p:nvCxnSpPr>
        <p:spPr>
          <a:xfrm>
            <a:off x="2425700" y="1435234"/>
            <a:ext cx="0" cy="4648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35"/>
          <p:cNvSpPr/>
          <p:nvPr/>
        </p:nvSpPr>
        <p:spPr>
          <a:xfrm>
            <a:off x="7031330" y="4322408"/>
            <a:ext cx="1802920" cy="1635756"/>
          </a:xfrm>
          <a:prstGeom prst="roundRect">
            <a:avLst>
              <a:gd name="adj" fmla="val 581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UAS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91" name="Rounded Rectangle 12"/>
          <p:cNvSpPr/>
          <p:nvPr/>
        </p:nvSpPr>
        <p:spPr>
          <a:xfrm>
            <a:off x="7516386" y="4814494"/>
            <a:ext cx="1097280" cy="7315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State</a:t>
            </a:r>
            <a:endParaRPr lang="en-US" sz="1600" dirty="0"/>
          </a:p>
        </p:txBody>
      </p:sp>
      <p:sp>
        <p:nvSpPr>
          <p:cNvPr id="93" name="Rounded Rectangle 4"/>
          <p:cNvSpPr/>
          <p:nvPr/>
        </p:nvSpPr>
        <p:spPr>
          <a:xfrm>
            <a:off x="5543872" y="2385323"/>
            <a:ext cx="2888928" cy="9676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State</a:t>
            </a:r>
          </a:p>
        </p:txBody>
      </p:sp>
      <p:cxnSp>
        <p:nvCxnSpPr>
          <p:cNvPr id="94" name="Straight Arrow Connector 45"/>
          <p:cNvCxnSpPr/>
          <p:nvPr/>
        </p:nvCxnSpPr>
        <p:spPr>
          <a:xfrm>
            <a:off x="4193415" y="2613420"/>
            <a:ext cx="1369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5"/>
          <p:cNvCxnSpPr/>
          <p:nvPr/>
        </p:nvCxnSpPr>
        <p:spPr>
          <a:xfrm flipH="1">
            <a:off x="1924538" y="2779901"/>
            <a:ext cx="805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1"/>
          <p:cNvSpPr txBox="1"/>
          <p:nvPr/>
        </p:nvSpPr>
        <p:spPr>
          <a:xfrm>
            <a:off x="4193415" y="2189992"/>
            <a:ext cx="1369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Binding Query</a:t>
            </a:r>
            <a:endParaRPr lang="en-US" sz="1600" dirty="0"/>
          </a:p>
        </p:txBody>
      </p:sp>
      <p:cxnSp>
        <p:nvCxnSpPr>
          <p:cNvPr id="99" name="Straight Arrow Connector 18"/>
          <p:cNvCxnSpPr/>
          <p:nvPr/>
        </p:nvCxnSpPr>
        <p:spPr>
          <a:xfrm>
            <a:off x="7876515" y="3352934"/>
            <a:ext cx="0" cy="146156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1"/>
          <p:cNvSpPr txBox="1"/>
          <p:nvPr/>
        </p:nvSpPr>
        <p:spPr>
          <a:xfrm>
            <a:off x="6365973" y="3437977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query</a:t>
            </a:r>
            <a:endParaRPr lang="en-US" dirty="0"/>
          </a:p>
        </p:txBody>
      </p:sp>
      <p:sp>
        <p:nvSpPr>
          <p:cNvPr id="107" name="椭圆 27"/>
          <p:cNvSpPr/>
          <p:nvPr/>
        </p:nvSpPr>
        <p:spPr>
          <a:xfrm>
            <a:off x="4571780" y="1894744"/>
            <a:ext cx="337804" cy="3378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8" name="椭圆 68"/>
          <p:cNvSpPr/>
          <p:nvPr/>
        </p:nvSpPr>
        <p:spPr>
          <a:xfrm>
            <a:off x="7347484" y="3759160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39252" y="40642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2000" dirty="0" smtClean="0"/>
              <a:t>Creating context state</a:t>
            </a:r>
          </a:p>
        </p:txBody>
      </p:sp>
    </p:spTree>
    <p:extLst>
      <p:ext uri="{BB962C8B-B14F-4D97-AF65-F5344CB8AC3E}">
        <p14:creationId xmlns="" xmlns:p14="http://schemas.microsoft.com/office/powerpoint/2010/main" val="1155704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Context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{	</a:t>
            </a:r>
            <a:r>
              <a:rPr lang="en-US" sz="1600" dirty="0" err="1" smtClean="0"/>
              <a:t>product_type</a:t>
            </a:r>
            <a:r>
              <a:rPr lang="en-US" sz="1600" dirty="0" smtClean="0"/>
              <a:t> : All,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last_updated</a:t>
            </a:r>
            <a:r>
              <a:rPr lang="en-US" sz="1600" dirty="0" smtClean="0"/>
              <a:t> : null, 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__directive_5 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	{{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 		{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		sales : {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			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product_id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: 1,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product_name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: Tablet, total : 27861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		},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		__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sales_product_id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: 1, __directive_6 : Tablet, __directive_7 : 27861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	},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 		{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		sales : {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			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product_id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: 2,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product_name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: Phone, total : 26635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		},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		__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sales_product_id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: 2, __directive_6 : Phone, __directive_7 : 26635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	}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	}},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__directive_10 : null,</a:t>
            </a:r>
          </a:p>
          <a:p>
            <a:pPr>
              <a:buNone/>
            </a:pPr>
            <a:r>
              <a:rPr lang="en-US" sz="1600" dirty="0" smtClean="0"/>
              <a:t> 	sales : {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product_id</a:t>
            </a:r>
            <a:r>
              <a:rPr lang="en-US" sz="1600" dirty="0" smtClean="0"/>
              <a:t> : 2, </a:t>
            </a:r>
            <a:r>
              <a:rPr lang="en-US" sz="1600" dirty="0" err="1" smtClean="0"/>
              <a:t>product_name</a:t>
            </a:r>
            <a:r>
              <a:rPr lang="en-US" sz="1600" dirty="0" smtClean="0"/>
              <a:t> : Phone, total : 26635</a:t>
            </a:r>
          </a:p>
          <a:p>
            <a:pPr>
              <a:buNone/>
            </a:pPr>
            <a:r>
              <a:rPr lang="en-US" sz="1600" dirty="0" smtClean="0"/>
              <a:t>	}, 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__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sales_product_id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: 2, __directive_6 : Phone, __directive_7 : 26635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2786396" y="2218777"/>
            <a:ext cx="1409700" cy="1219200"/>
          </a:xfrm>
          <a:prstGeom prst="roundRect">
            <a:avLst>
              <a:gd name="adj" fmla="val 12734"/>
            </a:avLst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D9969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Server-side Visual State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3" name="Straight Arrow Connector 18"/>
          <p:cNvCxnSpPr>
            <a:stCxn id="84" idx="0"/>
            <a:endCxn id="89" idx="3"/>
          </p:cNvCxnSpPr>
          <p:nvPr/>
        </p:nvCxnSpPr>
        <p:spPr>
          <a:xfrm>
            <a:off x="7516386" y="1607434"/>
            <a:ext cx="1317864" cy="3532852"/>
          </a:xfrm>
          <a:prstGeom prst="bentConnector3">
            <a:avLst>
              <a:gd name="adj1" fmla="val 117346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Hexagon 83"/>
          <p:cNvSpPr/>
          <p:nvPr/>
        </p:nvSpPr>
        <p:spPr>
          <a:xfrm>
            <a:off x="6154116" y="1196887"/>
            <a:ext cx="1362270" cy="82109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54745" y="2296048"/>
            <a:ext cx="1669792" cy="11079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0000"/>
                </a:solidFill>
              </a:rPr>
              <a:t>Browser-Side Visual State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6" name="文本框 4"/>
          <p:cNvSpPr txBox="1"/>
          <p:nvPr/>
        </p:nvSpPr>
        <p:spPr>
          <a:xfrm>
            <a:off x="356345" y="358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Client</a:t>
            </a:r>
            <a:endParaRPr kumimoji="1" lang="zh-CN" altLang="en-US" b="1" dirty="0"/>
          </a:p>
        </p:txBody>
      </p:sp>
      <p:sp>
        <p:nvSpPr>
          <p:cNvPr id="87" name="文本框 34"/>
          <p:cNvSpPr txBox="1"/>
          <p:nvPr/>
        </p:nvSpPr>
        <p:spPr>
          <a:xfrm>
            <a:off x="2730500" y="358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Server</a:t>
            </a:r>
            <a:endParaRPr kumimoji="1" lang="zh-CN" altLang="en-US" b="1" dirty="0"/>
          </a:p>
        </p:txBody>
      </p:sp>
      <p:cxnSp>
        <p:nvCxnSpPr>
          <p:cNvPr id="88" name="直线连接符 6"/>
          <p:cNvCxnSpPr/>
          <p:nvPr/>
        </p:nvCxnSpPr>
        <p:spPr>
          <a:xfrm>
            <a:off x="2425700" y="1435234"/>
            <a:ext cx="0" cy="4648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35"/>
          <p:cNvSpPr/>
          <p:nvPr/>
        </p:nvSpPr>
        <p:spPr>
          <a:xfrm>
            <a:off x="7031330" y="4322408"/>
            <a:ext cx="1802920" cy="1635756"/>
          </a:xfrm>
          <a:prstGeom prst="roundRect">
            <a:avLst>
              <a:gd name="adj" fmla="val 581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UAS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91" name="Rounded Rectangle 12"/>
          <p:cNvSpPr/>
          <p:nvPr/>
        </p:nvSpPr>
        <p:spPr>
          <a:xfrm>
            <a:off x="7516386" y="4814494"/>
            <a:ext cx="1097280" cy="7315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State</a:t>
            </a:r>
            <a:endParaRPr lang="en-US" sz="1600" dirty="0"/>
          </a:p>
        </p:txBody>
      </p:sp>
      <p:sp>
        <p:nvSpPr>
          <p:cNvPr id="93" name="Rounded Rectangle 4"/>
          <p:cNvSpPr/>
          <p:nvPr/>
        </p:nvSpPr>
        <p:spPr>
          <a:xfrm>
            <a:off x="5543872" y="2385323"/>
            <a:ext cx="2888928" cy="9676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State</a:t>
            </a:r>
          </a:p>
        </p:txBody>
      </p:sp>
      <p:cxnSp>
        <p:nvCxnSpPr>
          <p:cNvPr id="94" name="Straight Arrow Connector 45"/>
          <p:cNvCxnSpPr/>
          <p:nvPr/>
        </p:nvCxnSpPr>
        <p:spPr>
          <a:xfrm>
            <a:off x="4193415" y="2613420"/>
            <a:ext cx="1369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5"/>
          <p:cNvCxnSpPr/>
          <p:nvPr/>
        </p:nvCxnSpPr>
        <p:spPr>
          <a:xfrm flipH="1">
            <a:off x="1924538" y="2779901"/>
            <a:ext cx="805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1"/>
          <p:cNvSpPr txBox="1"/>
          <p:nvPr/>
        </p:nvSpPr>
        <p:spPr>
          <a:xfrm>
            <a:off x="4193415" y="2189992"/>
            <a:ext cx="1369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Binding Query</a:t>
            </a:r>
            <a:endParaRPr lang="en-US" sz="1600" dirty="0"/>
          </a:p>
        </p:txBody>
      </p:sp>
      <p:cxnSp>
        <p:nvCxnSpPr>
          <p:cNvPr id="98" name="Straight Arrow Connector 45"/>
          <p:cNvCxnSpPr/>
          <p:nvPr/>
        </p:nvCxnSpPr>
        <p:spPr>
          <a:xfrm flipH="1">
            <a:off x="4193415" y="2960171"/>
            <a:ext cx="13691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18"/>
          <p:cNvCxnSpPr/>
          <p:nvPr/>
        </p:nvCxnSpPr>
        <p:spPr>
          <a:xfrm>
            <a:off x="7876515" y="3352934"/>
            <a:ext cx="0" cy="146156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1"/>
          <p:cNvSpPr txBox="1"/>
          <p:nvPr/>
        </p:nvSpPr>
        <p:spPr>
          <a:xfrm>
            <a:off x="6332310" y="3403950"/>
            <a:ext cx="15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Query</a:t>
            </a:r>
            <a:endParaRPr lang="en-US" dirty="0"/>
          </a:p>
        </p:txBody>
      </p:sp>
      <p:cxnSp>
        <p:nvCxnSpPr>
          <p:cNvPr id="101" name="Straight Arrow Connector 18"/>
          <p:cNvCxnSpPr/>
          <p:nvPr/>
        </p:nvCxnSpPr>
        <p:spPr>
          <a:xfrm flipV="1">
            <a:off x="8067700" y="3352934"/>
            <a:ext cx="0" cy="146156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91"/>
          <p:cNvSpPr txBox="1"/>
          <p:nvPr/>
        </p:nvSpPr>
        <p:spPr>
          <a:xfrm>
            <a:off x="8069677" y="3827374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Mapping</a:t>
            </a:r>
          </a:p>
        </p:txBody>
      </p:sp>
      <p:sp>
        <p:nvSpPr>
          <p:cNvPr id="107" name="椭圆 27"/>
          <p:cNvSpPr/>
          <p:nvPr/>
        </p:nvSpPr>
        <p:spPr>
          <a:xfrm>
            <a:off x="4571780" y="1894744"/>
            <a:ext cx="337804" cy="3378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8" name="椭圆 68"/>
          <p:cNvSpPr/>
          <p:nvPr/>
        </p:nvSpPr>
        <p:spPr>
          <a:xfrm>
            <a:off x="7347484" y="3759160"/>
            <a:ext cx="337804" cy="3378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0" name="椭圆 70"/>
          <p:cNvSpPr/>
          <p:nvPr/>
        </p:nvSpPr>
        <p:spPr>
          <a:xfrm>
            <a:off x="8094996" y="3528725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2" name="椭圆 73"/>
          <p:cNvSpPr/>
          <p:nvPr/>
        </p:nvSpPr>
        <p:spPr>
          <a:xfrm>
            <a:off x="6282286" y="1104185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39252" y="40642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2000" dirty="0" smtClean="0"/>
              <a:t>Running action</a:t>
            </a:r>
          </a:p>
        </p:txBody>
      </p:sp>
    </p:spTree>
    <p:extLst>
      <p:ext uri="{BB962C8B-B14F-4D97-AF65-F5344CB8AC3E}">
        <p14:creationId xmlns="" xmlns:p14="http://schemas.microsoft.com/office/powerpoint/2010/main" val="1155704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3-4. Page state after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/>
              <a:t>{	</a:t>
            </a:r>
            <a:r>
              <a:rPr lang="en-US" sz="1500" dirty="0" err="1" smtClean="0"/>
              <a:t>product_type</a:t>
            </a:r>
            <a:r>
              <a:rPr lang="en-US" sz="1500" dirty="0" smtClean="0"/>
              <a:t> : All, </a:t>
            </a:r>
          </a:p>
          <a:p>
            <a:pPr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last_updated</a:t>
            </a:r>
            <a:r>
              <a:rPr lang="en-US" sz="1500" dirty="0" smtClean="0"/>
              <a:t> : Phone,</a:t>
            </a:r>
          </a:p>
          <a:p>
            <a:pPr>
              <a:buNone/>
            </a:pPr>
            <a:r>
              <a:rPr lang="en-US" sz="1500" dirty="0" smtClean="0"/>
              <a:t>	__directive_5 : </a:t>
            </a:r>
          </a:p>
          <a:p>
            <a:pPr>
              <a:buNone/>
            </a:pPr>
            <a:r>
              <a:rPr lang="en-US" sz="1500" dirty="0" smtClean="0"/>
              <a:t> 	{{</a:t>
            </a:r>
          </a:p>
          <a:p>
            <a:pPr>
              <a:buNone/>
            </a:pPr>
            <a:r>
              <a:rPr lang="en-US" sz="1500" dirty="0" smtClean="0"/>
              <a:t>  		{</a:t>
            </a:r>
          </a:p>
          <a:p>
            <a:pPr>
              <a:buNone/>
            </a:pPr>
            <a:r>
              <a:rPr lang="en-US" sz="1500" dirty="0" smtClean="0"/>
              <a:t>			sales : {</a:t>
            </a:r>
          </a:p>
          <a:p>
            <a:pPr>
              <a:buNone/>
            </a:pPr>
            <a:r>
              <a:rPr lang="en-US" sz="1500" dirty="0" smtClean="0"/>
              <a:t>				</a:t>
            </a:r>
            <a:r>
              <a:rPr lang="en-US" sz="1500" dirty="0" err="1" smtClean="0"/>
              <a:t>product_id</a:t>
            </a:r>
            <a:r>
              <a:rPr lang="en-US" sz="1500" dirty="0" smtClean="0"/>
              <a:t> : 1, </a:t>
            </a:r>
            <a:r>
              <a:rPr lang="en-US" sz="1500" dirty="0" err="1" smtClean="0"/>
              <a:t>product_name</a:t>
            </a:r>
            <a:r>
              <a:rPr lang="en-US" sz="1500" dirty="0" smtClean="0"/>
              <a:t> : Tablet, total : 27861</a:t>
            </a:r>
          </a:p>
          <a:p>
            <a:pPr>
              <a:buNone/>
            </a:pPr>
            <a:r>
              <a:rPr lang="en-US" sz="1500" dirty="0" smtClean="0"/>
              <a:t>			}, </a:t>
            </a:r>
          </a:p>
          <a:p>
            <a:pPr>
              <a:buNone/>
            </a:pPr>
            <a:r>
              <a:rPr lang="en-US" sz="1500" dirty="0" smtClean="0"/>
              <a:t>			__</a:t>
            </a:r>
            <a:r>
              <a:rPr lang="en-US" sz="1500" dirty="0" err="1" smtClean="0"/>
              <a:t>sales_product_id</a:t>
            </a:r>
            <a:r>
              <a:rPr lang="en-US" sz="1500" dirty="0" smtClean="0"/>
              <a:t> : 1, __directive_6 : Tablet, __directive_7 : 27861</a:t>
            </a:r>
          </a:p>
          <a:p>
            <a:pPr>
              <a:buNone/>
            </a:pPr>
            <a:r>
              <a:rPr lang="en-US" sz="1500" dirty="0" smtClean="0"/>
              <a:t>		},</a:t>
            </a:r>
          </a:p>
          <a:p>
            <a:pPr>
              <a:buNone/>
            </a:pPr>
            <a:r>
              <a:rPr lang="en-US" sz="1500" dirty="0" smtClean="0"/>
              <a:t>  		{</a:t>
            </a:r>
          </a:p>
          <a:p>
            <a:pPr>
              <a:buNone/>
            </a:pPr>
            <a:r>
              <a:rPr lang="en-US" sz="1500" dirty="0" smtClean="0"/>
              <a:t>			sales : {</a:t>
            </a:r>
          </a:p>
          <a:p>
            <a:pPr>
              <a:buNone/>
            </a:pPr>
            <a:r>
              <a:rPr lang="en-US" sz="1500" dirty="0" smtClean="0"/>
              <a:t>				</a:t>
            </a:r>
            <a:r>
              <a:rPr lang="en-US" sz="1500" dirty="0" err="1" smtClean="0"/>
              <a:t>product_id</a:t>
            </a:r>
            <a:r>
              <a:rPr lang="en-US" sz="1500" dirty="0" smtClean="0"/>
              <a:t> : 2, </a:t>
            </a:r>
            <a:r>
              <a:rPr lang="en-US" sz="1500" dirty="0" err="1" smtClean="0"/>
              <a:t>product_name</a:t>
            </a:r>
            <a:r>
              <a:rPr lang="en-US" sz="1500" dirty="0" smtClean="0"/>
              <a:t> : Phone, total : 26635</a:t>
            </a:r>
          </a:p>
          <a:p>
            <a:pPr>
              <a:buNone/>
            </a:pPr>
            <a:r>
              <a:rPr lang="en-US" sz="1500" dirty="0" smtClean="0"/>
              <a:t>			}, </a:t>
            </a:r>
          </a:p>
          <a:p>
            <a:pPr>
              <a:buNone/>
            </a:pPr>
            <a:r>
              <a:rPr lang="en-US" sz="1500" dirty="0" smtClean="0"/>
              <a:t>			__</a:t>
            </a:r>
            <a:r>
              <a:rPr lang="en-US" sz="1500" dirty="0" err="1" smtClean="0"/>
              <a:t>sales_product_id</a:t>
            </a:r>
            <a:r>
              <a:rPr lang="en-US" sz="1500" dirty="0" smtClean="0"/>
              <a:t> : 2, __directive_6 : Phone, __directive_7 : 26635</a:t>
            </a:r>
          </a:p>
          <a:p>
            <a:pPr>
              <a:buNone/>
            </a:pPr>
            <a:r>
              <a:rPr lang="en-US" sz="1500" dirty="0" smtClean="0"/>
              <a:t>		}</a:t>
            </a:r>
          </a:p>
          <a:p>
            <a:pPr>
              <a:buNone/>
            </a:pPr>
            <a:r>
              <a:rPr lang="en-US" sz="1500" dirty="0" smtClean="0"/>
              <a:t> 	}},</a:t>
            </a:r>
          </a:p>
          <a:p>
            <a:pPr>
              <a:buNone/>
            </a:pPr>
            <a:r>
              <a:rPr lang="en-US" sz="1500" dirty="0" smtClean="0"/>
              <a:t>	__directive_10 : null</a:t>
            </a:r>
          </a:p>
          <a:p>
            <a:pPr>
              <a:buNone/>
            </a:pPr>
            <a:r>
              <a:rPr lang="en-US" sz="1500" dirty="0" smtClean="0"/>
              <a:t>}</a:t>
            </a:r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18"/>
          <p:cNvCxnSpPr>
            <a:endCxn id="89" idx="2"/>
          </p:cNvCxnSpPr>
          <p:nvPr/>
        </p:nvCxnSpPr>
        <p:spPr>
          <a:xfrm rot="16200000" flipH="1">
            <a:off x="5546006" y="3571380"/>
            <a:ext cx="2605230" cy="2168338"/>
          </a:xfrm>
          <a:prstGeom prst="bentConnector3">
            <a:avLst>
              <a:gd name="adj1" fmla="val 108775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2786396" y="2218777"/>
            <a:ext cx="1409700" cy="1219200"/>
          </a:xfrm>
          <a:prstGeom prst="roundRect">
            <a:avLst>
              <a:gd name="adj" fmla="val 12734"/>
            </a:avLst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D9969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Server-side Visual State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3" name="Straight Arrow Connector 18"/>
          <p:cNvCxnSpPr>
            <a:stCxn id="84" idx="0"/>
            <a:endCxn id="89" idx="3"/>
          </p:cNvCxnSpPr>
          <p:nvPr/>
        </p:nvCxnSpPr>
        <p:spPr>
          <a:xfrm>
            <a:off x="7516386" y="1607434"/>
            <a:ext cx="1317864" cy="3532852"/>
          </a:xfrm>
          <a:prstGeom prst="bentConnector3">
            <a:avLst>
              <a:gd name="adj1" fmla="val 117346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Hexagon 83"/>
          <p:cNvSpPr/>
          <p:nvPr/>
        </p:nvSpPr>
        <p:spPr>
          <a:xfrm>
            <a:off x="6154116" y="1196887"/>
            <a:ext cx="1362270" cy="82109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54745" y="2296048"/>
            <a:ext cx="1669792" cy="11079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0000"/>
                </a:solidFill>
              </a:rPr>
              <a:t>Browser-Side Visual State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6" name="文本框 4"/>
          <p:cNvSpPr txBox="1"/>
          <p:nvPr/>
        </p:nvSpPr>
        <p:spPr>
          <a:xfrm>
            <a:off x="356345" y="358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Client</a:t>
            </a:r>
            <a:endParaRPr kumimoji="1" lang="zh-CN" altLang="en-US" b="1" dirty="0"/>
          </a:p>
        </p:txBody>
      </p:sp>
      <p:sp>
        <p:nvSpPr>
          <p:cNvPr id="87" name="文本框 34"/>
          <p:cNvSpPr txBox="1"/>
          <p:nvPr/>
        </p:nvSpPr>
        <p:spPr>
          <a:xfrm>
            <a:off x="2730500" y="358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Server</a:t>
            </a:r>
            <a:endParaRPr kumimoji="1" lang="zh-CN" altLang="en-US" b="1" dirty="0"/>
          </a:p>
        </p:txBody>
      </p:sp>
      <p:cxnSp>
        <p:nvCxnSpPr>
          <p:cNvPr id="88" name="直线连接符 6"/>
          <p:cNvCxnSpPr/>
          <p:nvPr/>
        </p:nvCxnSpPr>
        <p:spPr>
          <a:xfrm>
            <a:off x="2425700" y="1435234"/>
            <a:ext cx="0" cy="4648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35"/>
          <p:cNvSpPr/>
          <p:nvPr/>
        </p:nvSpPr>
        <p:spPr>
          <a:xfrm>
            <a:off x="7031330" y="4322408"/>
            <a:ext cx="1802920" cy="1635756"/>
          </a:xfrm>
          <a:prstGeom prst="roundRect">
            <a:avLst>
              <a:gd name="adj" fmla="val 581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UAS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90" name="Rounded Rectangle 5"/>
          <p:cNvSpPr/>
          <p:nvPr/>
        </p:nvSpPr>
        <p:spPr>
          <a:xfrm>
            <a:off x="5192993" y="4774526"/>
            <a:ext cx="1672652" cy="73152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Page Mutable State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1" name="Rounded Rectangle 12"/>
          <p:cNvSpPr/>
          <p:nvPr/>
        </p:nvSpPr>
        <p:spPr>
          <a:xfrm>
            <a:off x="7516386" y="4814494"/>
            <a:ext cx="1097280" cy="7315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State</a:t>
            </a:r>
            <a:endParaRPr lang="en-US" sz="1600" dirty="0"/>
          </a:p>
        </p:txBody>
      </p:sp>
      <p:sp>
        <p:nvSpPr>
          <p:cNvPr id="93" name="Rounded Rectangle 4"/>
          <p:cNvSpPr/>
          <p:nvPr/>
        </p:nvSpPr>
        <p:spPr>
          <a:xfrm>
            <a:off x="5543872" y="2385323"/>
            <a:ext cx="2888928" cy="9676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State</a:t>
            </a:r>
          </a:p>
        </p:txBody>
      </p:sp>
      <p:cxnSp>
        <p:nvCxnSpPr>
          <p:cNvPr id="94" name="Straight Arrow Connector 45"/>
          <p:cNvCxnSpPr/>
          <p:nvPr/>
        </p:nvCxnSpPr>
        <p:spPr>
          <a:xfrm>
            <a:off x="4193415" y="2613420"/>
            <a:ext cx="1369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5"/>
          <p:cNvCxnSpPr/>
          <p:nvPr/>
        </p:nvCxnSpPr>
        <p:spPr>
          <a:xfrm flipH="1">
            <a:off x="1924538" y="2779901"/>
            <a:ext cx="805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1"/>
          <p:cNvSpPr txBox="1"/>
          <p:nvPr/>
        </p:nvSpPr>
        <p:spPr>
          <a:xfrm>
            <a:off x="4193415" y="2189992"/>
            <a:ext cx="1369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Binding Query</a:t>
            </a:r>
            <a:endParaRPr lang="en-US" sz="1600" dirty="0"/>
          </a:p>
        </p:txBody>
      </p:sp>
      <p:cxnSp>
        <p:nvCxnSpPr>
          <p:cNvPr id="99" name="Straight Arrow Connector 18"/>
          <p:cNvCxnSpPr/>
          <p:nvPr/>
        </p:nvCxnSpPr>
        <p:spPr>
          <a:xfrm>
            <a:off x="7876515" y="3352934"/>
            <a:ext cx="0" cy="146156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8"/>
          <p:cNvCxnSpPr/>
          <p:nvPr/>
        </p:nvCxnSpPr>
        <p:spPr>
          <a:xfrm flipV="1">
            <a:off x="8067700" y="3352934"/>
            <a:ext cx="0" cy="146156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91"/>
          <p:cNvSpPr txBox="1"/>
          <p:nvPr/>
        </p:nvSpPr>
        <p:spPr>
          <a:xfrm>
            <a:off x="8069677" y="3827374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Mapping</a:t>
            </a:r>
          </a:p>
        </p:txBody>
      </p:sp>
      <p:cxnSp>
        <p:nvCxnSpPr>
          <p:cNvPr id="103" name="Straight Arrow Connector 18"/>
          <p:cNvCxnSpPr/>
          <p:nvPr/>
        </p:nvCxnSpPr>
        <p:spPr>
          <a:xfrm>
            <a:off x="6282286" y="3342637"/>
            <a:ext cx="0" cy="143188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91"/>
          <p:cNvSpPr txBox="1"/>
          <p:nvPr/>
        </p:nvSpPr>
        <p:spPr>
          <a:xfrm>
            <a:off x="6293816" y="3827374"/>
            <a:ext cx="978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</a:t>
            </a:r>
          </a:p>
          <a:p>
            <a:r>
              <a:rPr lang="en-US" dirty="0" smtClean="0"/>
              <a:t>Mutable</a:t>
            </a:r>
          </a:p>
          <a:p>
            <a:r>
              <a:rPr lang="en-US" dirty="0" smtClean="0"/>
              <a:t>Query</a:t>
            </a:r>
          </a:p>
        </p:txBody>
      </p:sp>
      <p:cxnSp>
        <p:nvCxnSpPr>
          <p:cNvPr id="105" name="Straight Arrow Connector 18"/>
          <p:cNvCxnSpPr/>
          <p:nvPr/>
        </p:nvCxnSpPr>
        <p:spPr>
          <a:xfrm flipV="1">
            <a:off x="5939072" y="3342637"/>
            <a:ext cx="1" cy="143188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91"/>
          <p:cNvSpPr txBox="1"/>
          <p:nvPr/>
        </p:nvSpPr>
        <p:spPr>
          <a:xfrm>
            <a:off x="4397404" y="3927312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Page Query</a:t>
            </a:r>
            <a:endParaRPr lang="en-US" sz="1600" dirty="0"/>
          </a:p>
        </p:txBody>
      </p:sp>
      <p:sp>
        <p:nvSpPr>
          <p:cNvPr id="107" name="椭圆 27"/>
          <p:cNvSpPr/>
          <p:nvPr/>
        </p:nvSpPr>
        <p:spPr>
          <a:xfrm>
            <a:off x="4571780" y="1894744"/>
            <a:ext cx="337804" cy="3378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8" name="椭圆 68"/>
          <p:cNvSpPr/>
          <p:nvPr/>
        </p:nvSpPr>
        <p:spPr>
          <a:xfrm>
            <a:off x="7516386" y="3858902"/>
            <a:ext cx="337804" cy="3378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9" name="椭圆 69"/>
          <p:cNvSpPr/>
          <p:nvPr/>
        </p:nvSpPr>
        <p:spPr>
          <a:xfrm>
            <a:off x="5426648" y="3928062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10" name="椭圆 70"/>
          <p:cNvSpPr/>
          <p:nvPr/>
        </p:nvSpPr>
        <p:spPr>
          <a:xfrm>
            <a:off x="8094996" y="3528725"/>
            <a:ext cx="337804" cy="3378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1" name="椭圆 71"/>
          <p:cNvSpPr/>
          <p:nvPr/>
        </p:nvSpPr>
        <p:spPr>
          <a:xfrm>
            <a:off x="6387688" y="3528725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12" name="椭圆 73"/>
          <p:cNvSpPr/>
          <p:nvPr/>
        </p:nvSpPr>
        <p:spPr>
          <a:xfrm>
            <a:off x="6282286" y="1104185"/>
            <a:ext cx="337804" cy="3378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39252" y="40642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2000" dirty="0" smtClean="0"/>
              <a:t>Running page-mutable-query and page-query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0" name="TextBox 91"/>
          <p:cNvSpPr txBox="1"/>
          <p:nvPr/>
        </p:nvSpPr>
        <p:spPr>
          <a:xfrm>
            <a:off x="7059851" y="3342637"/>
            <a:ext cx="91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Query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5704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5-6. Page state after page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/>
              <a:t>{	</a:t>
            </a:r>
            <a:r>
              <a:rPr lang="en-US" sz="1500" dirty="0" err="1" smtClean="0"/>
              <a:t>product_type</a:t>
            </a:r>
            <a:r>
              <a:rPr lang="en-US" sz="1500" dirty="0" smtClean="0"/>
              <a:t> : All, </a:t>
            </a:r>
          </a:p>
          <a:p>
            <a:pPr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last_updated</a:t>
            </a:r>
            <a:r>
              <a:rPr lang="en-US" sz="1500" dirty="0" smtClean="0"/>
              <a:t> : Phone,</a:t>
            </a:r>
          </a:p>
          <a:p>
            <a:pPr>
              <a:buNone/>
            </a:pPr>
            <a:r>
              <a:rPr lang="en-US" sz="1500" dirty="0" smtClean="0"/>
              <a:t>	__directive_5 : </a:t>
            </a:r>
          </a:p>
          <a:p>
            <a:pPr>
              <a:buNone/>
            </a:pPr>
            <a:r>
              <a:rPr lang="en-US" sz="1500" dirty="0" smtClean="0"/>
              <a:t> 	{{</a:t>
            </a:r>
          </a:p>
          <a:p>
            <a:pPr>
              <a:buNone/>
            </a:pPr>
            <a:r>
              <a:rPr lang="en-US" sz="1500" dirty="0" smtClean="0"/>
              <a:t>  		{</a:t>
            </a:r>
          </a:p>
          <a:p>
            <a:pPr>
              <a:buNone/>
            </a:pPr>
            <a:r>
              <a:rPr lang="en-US" sz="1500" dirty="0" smtClean="0"/>
              <a:t>			sales : {</a:t>
            </a:r>
          </a:p>
          <a:p>
            <a:pPr>
              <a:buNone/>
            </a:pPr>
            <a:r>
              <a:rPr lang="en-US" sz="1500" dirty="0" smtClean="0"/>
              <a:t>				</a:t>
            </a:r>
            <a:r>
              <a:rPr lang="en-US" sz="1500" dirty="0" err="1" smtClean="0"/>
              <a:t>product_id</a:t>
            </a:r>
            <a:r>
              <a:rPr lang="en-US" sz="1500" dirty="0" smtClean="0"/>
              <a:t> : 1, </a:t>
            </a:r>
            <a:r>
              <a:rPr lang="en-US" sz="1500" dirty="0" err="1" smtClean="0"/>
              <a:t>product_name</a:t>
            </a:r>
            <a:r>
              <a:rPr lang="en-US" sz="1500" dirty="0" smtClean="0"/>
              <a:t> : Tablet, total : 27861</a:t>
            </a:r>
          </a:p>
          <a:p>
            <a:pPr>
              <a:buNone/>
            </a:pPr>
            <a:r>
              <a:rPr lang="en-US" sz="1500" dirty="0" smtClean="0"/>
              <a:t>			}, </a:t>
            </a:r>
          </a:p>
          <a:p>
            <a:pPr>
              <a:buNone/>
            </a:pPr>
            <a:r>
              <a:rPr lang="en-US" sz="1500" dirty="0" smtClean="0"/>
              <a:t>			__</a:t>
            </a:r>
            <a:r>
              <a:rPr lang="en-US" sz="1500" dirty="0" err="1" smtClean="0"/>
              <a:t>sales_product_id</a:t>
            </a:r>
            <a:r>
              <a:rPr lang="en-US" sz="1500" dirty="0" smtClean="0"/>
              <a:t> : 1, __directive_6 : Tablet, __directive_7 : 27861</a:t>
            </a:r>
          </a:p>
          <a:p>
            <a:pPr>
              <a:buNone/>
            </a:pPr>
            <a:r>
              <a:rPr lang="en-US" sz="1500" dirty="0" smtClean="0"/>
              <a:t>		},</a:t>
            </a:r>
          </a:p>
          <a:p>
            <a:pPr>
              <a:buNone/>
            </a:pPr>
            <a:r>
              <a:rPr lang="en-US" sz="1500" dirty="0" smtClean="0"/>
              <a:t>  		{</a:t>
            </a:r>
          </a:p>
          <a:p>
            <a:pPr>
              <a:buNone/>
            </a:pPr>
            <a:r>
              <a:rPr lang="en-US" sz="1500" dirty="0" smtClean="0"/>
              <a:t>			sales : {</a:t>
            </a:r>
          </a:p>
          <a:p>
            <a:pPr>
              <a:buNone/>
            </a:pPr>
            <a:r>
              <a:rPr lang="en-US" sz="1500" dirty="0" smtClean="0"/>
              <a:t>				</a:t>
            </a:r>
            <a:r>
              <a:rPr lang="en-US" sz="1500" dirty="0" err="1" smtClean="0"/>
              <a:t>product_id</a:t>
            </a:r>
            <a:r>
              <a:rPr lang="en-US" sz="1500" dirty="0" smtClean="0"/>
              <a:t> : 2, </a:t>
            </a:r>
            <a:r>
              <a:rPr lang="en-US" sz="1500" dirty="0" err="1" smtClean="0"/>
              <a:t>product_name</a:t>
            </a:r>
            <a:r>
              <a:rPr lang="en-US" sz="1500" dirty="0" smtClean="0"/>
              <a:t> : Phone, total : 26636</a:t>
            </a:r>
          </a:p>
          <a:p>
            <a:pPr>
              <a:buNone/>
            </a:pPr>
            <a:r>
              <a:rPr lang="en-US" sz="1500" dirty="0" smtClean="0"/>
              <a:t>			}, </a:t>
            </a:r>
          </a:p>
          <a:p>
            <a:pPr>
              <a:buNone/>
            </a:pPr>
            <a:r>
              <a:rPr lang="en-US" sz="1500" dirty="0" smtClean="0"/>
              <a:t>			__</a:t>
            </a:r>
            <a:r>
              <a:rPr lang="en-US" sz="1500" dirty="0" err="1" smtClean="0"/>
              <a:t>sales_product_id</a:t>
            </a:r>
            <a:r>
              <a:rPr lang="en-US" sz="1500" dirty="0" smtClean="0"/>
              <a:t> : 2, __directive_6 : Phone, __directive_7 : 26636</a:t>
            </a:r>
          </a:p>
          <a:p>
            <a:pPr>
              <a:buNone/>
            </a:pPr>
            <a:r>
              <a:rPr lang="en-US" sz="1500" dirty="0" smtClean="0"/>
              <a:t>		}</a:t>
            </a:r>
          </a:p>
          <a:p>
            <a:pPr>
              <a:buNone/>
            </a:pPr>
            <a:r>
              <a:rPr lang="en-US" sz="1500" dirty="0" smtClean="0"/>
              <a:t> 	}},</a:t>
            </a:r>
          </a:p>
          <a:p>
            <a:pPr>
              <a:buNone/>
            </a:pPr>
            <a:r>
              <a:rPr lang="en-US" sz="1500" dirty="0" smtClean="0"/>
              <a:t>	__directive_10 : Phone</a:t>
            </a:r>
          </a:p>
          <a:p>
            <a:pPr>
              <a:buNone/>
            </a:pPr>
            <a:r>
              <a:rPr lang="en-US" sz="1500" dirty="0" smtClean="0"/>
              <a:t>}</a:t>
            </a:r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18"/>
          <p:cNvCxnSpPr>
            <a:endCxn id="89" idx="2"/>
          </p:cNvCxnSpPr>
          <p:nvPr/>
        </p:nvCxnSpPr>
        <p:spPr>
          <a:xfrm rot="16200000" flipH="1">
            <a:off x="5546006" y="3571380"/>
            <a:ext cx="2605230" cy="2168338"/>
          </a:xfrm>
          <a:prstGeom prst="bentConnector3">
            <a:avLst>
              <a:gd name="adj1" fmla="val 108775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2786396" y="2218777"/>
            <a:ext cx="1409700" cy="1219200"/>
          </a:xfrm>
          <a:prstGeom prst="roundRect">
            <a:avLst>
              <a:gd name="adj" fmla="val 12734"/>
            </a:avLst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D9969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Server-side Visual State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3" name="Straight Arrow Connector 18"/>
          <p:cNvCxnSpPr>
            <a:stCxn id="84" idx="0"/>
            <a:endCxn id="89" idx="3"/>
          </p:cNvCxnSpPr>
          <p:nvPr/>
        </p:nvCxnSpPr>
        <p:spPr>
          <a:xfrm>
            <a:off x="7516386" y="1607434"/>
            <a:ext cx="1317864" cy="3532852"/>
          </a:xfrm>
          <a:prstGeom prst="bentConnector3">
            <a:avLst>
              <a:gd name="adj1" fmla="val 117346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Hexagon 83"/>
          <p:cNvSpPr/>
          <p:nvPr/>
        </p:nvSpPr>
        <p:spPr>
          <a:xfrm>
            <a:off x="6154116" y="1196887"/>
            <a:ext cx="1362270" cy="82109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54745" y="2296048"/>
            <a:ext cx="1669792" cy="11079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0000"/>
                </a:solidFill>
              </a:rPr>
              <a:t>Browser-Side Visual State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6" name="文本框 4"/>
          <p:cNvSpPr txBox="1"/>
          <p:nvPr/>
        </p:nvSpPr>
        <p:spPr>
          <a:xfrm>
            <a:off x="356345" y="358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Client</a:t>
            </a:r>
            <a:endParaRPr kumimoji="1" lang="zh-CN" altLang="en-US" b="1" dirty="0"/>
          </a:p>
        </p:txBody>
      </p:sp>
      <p:sp>
        <p:nvSpPr>
          <p:cNvPr id="87" name="文本框 34"/>
          <p:cNvSpPr txBox="1"/>
          <p:nvPr/>
        </p:nvSpPr>
        <p:spPr>
          <a:xfrm>
            <a:off x="2730500" y="358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Server</a:t>
            </a:r>
            <a:endParaRPr kumimoji="1" lang="zh-CN" altLang="en-US" b="1" dirty="0"/>
          </a:p>
        </p:txBody>
      </p:sp>
      <p:cxnSp>
        <p:nvCxnSpPr>
          <p:cNvPr id="88" name="直线连接符 6"/>
          <p:cNvCxnSpPr/>
          <p:nvPr/>
        </p:nvCxnSpPr>
        <p:spPr>
          <a:xfrm>
            <a:off x="2425700" y="1435234"/>
            <a:ext cx="0" cy="4648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35"/>
          <p:cNvSpPr/>
          <p:nvPr/>
        </p:nvSpPr>
        <p:spPr>
          <a:xfrm>
            <a:off x="7031330" y="4322408"/>
            <a:ext cx="1802920" cy="1635756"/>
          </a:xfrm>
          <a:prstGeom prst="roundRect">
            <a:avLst>
              <a:gd name="adj" fmla="val 581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UAS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90" name="Rounded Rectangle 5"/>
          <p:cNvSpPr/>
          <p:nvPr/>
        </p:nvSpPr>
        <p:spPr>
          <a:xfrm>
            <a:off x="5192993" y="4774526"/>
            <a:ext cx="1672652" cy="73152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Page Mutable State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1" name="Rounded Rectangle 12"/>
          <p:cNvSpPr/>
          <p:nvPr/>
        </p:nvSpPr>
        <p:spPr>
          <a:xfrm>
            <a:off x="7516386" y="4814494"/>
            <a:ext cx="1097280" cy="7315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State</a:t>
            </a:r>
            <a:endParaRPr lang="en-US" sz="1600" dirty="0"/>
          </a:p>
        </p:txBody>
      </p:sp>
      <p:sp>
        <p:nvSpPr>
          <p:cNvPr id="93" name="Rounded Rectangle 4"/>
          <p:cNvSpPr/>
          <p:nvPr/>
        </p:nvSpPr>
        <p:spPr>
          <a:xfrm>
            <a:off x="5543872" y="2385323"/>
            <a:ext cx="2888928" cy="9676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State</a:t>
            </a:r>
          </a:p>
        </p:txBody>
      </p:sp>
      <p:cxnSp>
        <p:nvCxnSpPr>
          <p:cNvPr id="94" name="Straight Arrow Connector 45"/>
          <p:cNvCxnSpPr/>
          <p:nvPr/>
        </p:nvCxnSpPr>
        <p:spPr>
          <a:xfrm>
            <a:off x="4193415" y="2613420"/>
            <a:ext cx="1369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5"/>
          <p:cNvCxnSpPr/>
          <p:nvPr/>
        </p:nvCxnSpPr>
        <p:spPr>
          <a:xfrm flipH="1">
            <a:off x="1924538" y="2779901"/>
            <a:ext cx="805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1"/>
          <p:cNvSpPr txBox="1"/>
          <p:nvPr/>
        </p:nvSpPr>
        <p:spPr>
          <a:xfrm>
            <a:off x="4193415" y="2189992"/>
            <a:ext cx="1369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Binding Query</a:t>
            </a:r>
            <a:endParaRPr lang="en-US" sz="1600" dirty="0"/>
          </a:p>
        </p:txBody>
      </p:sp>
      <p:cxnSp>
        <p:nvCxnSpPr>
          <p:cNvPr id="99" name="Straight Arrow Connector 18"/>
          <p:cNvCxnSpPr/>
          <p:nvPr/>
        </p:nvCxnSpPr>
        <p:spPr>
          <a:xfrm>
            <a:off x="7876515" y="3352934"/>
            <a:ext cx="0" cy="146156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8"/>
          <p:cNvCxnSpPr/>
          <p:nvPr/>
        </p:nvCxnSpPr>
        <p:spPr>
          <a:xfrm flipV="1">
            <a:off x="8067700" y="3352934"/>
            <a:ext cx="0" cy="146156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91"/>
          <p:cNvSpPr txBox="1"/>
          <p:nvPr/>
        </p:nvSpPr>
        <p:spPr>
          <a:xfrm>
            <a:off x="8069677" y="3827374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Mapping</a:t>
            </a:r>
          </a:p>
        </p:txBody>
      </p:sp>
      <p:cxnSp>
        <p:nvCxnSpPr>
          <p:cNvPr id="103" name="Straight Arrow Connector 18"/>
          <p:cNvCxnSpPr/>
          <p:nvPr/>
        </p:nvCxnSpPr>
        <p:spPr>
          <a:xfrm>
            <a:off x="6282286" y="3342637"/>
            <a:ext cx="0" cy="143188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91"/>
          <p:cNvSpPr txBox="1"/>
          <p:nvPr/>
        </p:nvSpPr>
        <p:spPr>
          <a:xfrm>
            <a:off x="6293816" y="3827374"/>
            <a:ext cx="978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</a:t>
            </a:r>
          </a:p>
          <a:p>
            <a:r>
              <a:rPr lang="en-US" dirty="0" smtClean="0"/>
              <a:t>Mutable</a:t>
            </a:r>
          </a:p>
          <a:p>
            <a:r>
              <a:rPr lang="en-US" dirty="0" smtClean="0"/>
              <a:t>Query</a:t>
            </a:r>
          </a:p>
        </p:txBody>
      </p:sp>
      <p:cxnSp>
        <p:nvCxnSpPr>
          <p:cNvPr id="105" name="Straight Arrow Connector 18"/>
          <p:cNvCxnSpPr/>
          <p:nvPr/>
        </p:nvCxnSpPr>
        <p:spPr>
          <a:xfrm flipV="1">
            <a:off x="5939072" y="3342637"/>
            <a:ext cx="1" cy="143188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91"/>
          <p:cNvSpPr txBox="1"/>
          <p:nvPr/>
        </p:nvSpPr>
        <p:spPr>
          <a:xfrm>
            <a:off x="4397404" y="3927312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Page Query</a:t>
            </a:r>
            <a:endParaRPr lang="en-US" sz="1600" dirty="0"/>
          </a:p>
        </p:txBody>
      </p:sp>
      <p:sp>
        <p:nvSpPr>
          <p:cNvPr id="107" name="椭圆 27"/>
          <p:cNvSpPr/>
          <p:nvPr/>
        </p:nvSpPr>
        <p:spPr>
          <a:xfrm>
            <a:off x="4571780" y="1894744"/>
            <a:ext cx="337804" cy="3378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8" name="椭圆 68"/>
          <p:cNvSpPr/>
          <p:nvPr/>
        </p:nvSpPr>
        <p:spPr>
          <a:xfrm>
            <a:off x="7516386" y="3858902"/>
            <a:ext cx="337804" cy="3378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9" name="椭圆 69"/>
          <p:cNvSpPr/>
          <p:nvPr/>
        </p:nvSpPr>
        <p:spPr>
          <a:xfrm>
            <a:off x="5426648" y="3928062"/>
            <a:ext cx="337804" cy="3378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10" name="椭圆 70"/>
          <p:cNvSpPr/>
          <p:nvPr/>
        </p:nvSpPr>
        <p:spPr>
          <a:xfrm>
            <a:off x="8094996" y="3528725"/>
            <a:ext cx="337804" cy="3378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1" name="椭圆 71"/>
          <p:cNvSpPr/>
          <p:nvPr/>
        </p:nvSpPr>
        <p:spPr>
          <a:xfrm>
            <a:off x="6387688" y="3528725"/>
            <a:ext cx="337804" cy="3378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12" name="椭圆 73"/>
          <p:cNvSpPr/>
          <p:nvPr/>
        </p:nvSpPr>
        <p:spPr>
          <a:xfrm>
            <a:off x="6282286" y="1104185"/>
            <a:ext cx="337804" cy="3378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39252" y="40642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2000" dirty="0" smtClean="0"/>
              <a:t>Running visual query</a:t>
            </a:r>
            <a:endParaRPr lang="en-US" sz="2400" dirty="0"/>
          </a:p>
        </p:txBody>
      </p:sp>
      <p:sp>
        <p:nvSpPr>
          <p:cNvPr id="100" name="TextBox 91"/>
          <p:cNvSpPr txBox="1"/>
          <p:nvPr/>
        </p:nvSpPr>
        <p:spPr>
          <a:xfrm>
            <a:off x="7059851" y="3342637"/>
            <a:ext cx="91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2" name="TextBox 91"/>
          <p:cNvSpPr txBox="1"/>
          <p:nvPr/>
        </p:nvSpPr>
        <p:spPr>
          <a:xfrm>
            <a:off x="4262058" y="2976903"/>
            <a:ext cx="1240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Visual Query</a:t>
            </a:r>
            <a:endParaRPr lang="en-US" sz="1600" dirty="0"/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4193415" y="2960171"/>
            <a:ext cx="13691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椭圆 75"/>
          <p:cNvSpPr/>
          <p:nvPr/>
        </p:nvSpPr>
        <p:spPr>
          <a:xfrm>
            <a:off x="4316248" y="3288075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55704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7. Visual state after visual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8219"/>
            <a:ext cx="8229600" cy="603025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	__directive_2 : {</a:t>
            </a:r>
          </a:p>
          <a:p>
            <a:pPr>
              <a:buNone/>
            </a:pPr>
            <a:r>
              <a:rPr lang="en-US" sz="1200" dirty="0" smtClean="0"/>
              <a:t>		options : </a:t>
            </a:r>
          </a:p>
          <a:p>
            <a:pPr>
              <a:buNone/>
            </a:pPr>
            <a:r>
              <a:rPr lang="en-US" sz="1200" dirty="0" smtClean="0"/>
              <a:t>  		{{</a:t>
            </a:r>
          </a:p>
          <a:p>
            <a:pPr>
              <a:buNone/>
            </a:pPr>
            <a:r>
              <a:rPr lang="en-US" sz="1200" dirty="0" smtClean="0"/>
              <a:t>   			{label : All, value : All, disabled : false, __key0 : 0},</a:t>
            </a:r>
          </a:p>
          <a:p>
            <a:pPr>
              <a:buNone/>
            </a:pPr>
            <a:r>
              <a:rPr lang="en-US" sz="1200" dirty="0" smtClean="0"/>
              <a:t>		   	{label : Phones, value : Phone, disabled : false, __key0 : 1},</a:t>
            </a:r>
          </a:p>
          <a:p>
            <a:pPr>
              <a:buNone/>
            </a:pPr>
            <a:r>
              <a:rPr lang="en-US" sz="1200" dirty="0" smtClean="0"/>
              <a:t>   			{label : Tablets, value : Tablet, disabled : false, __key0 : 2}</a:t>
            </a:r>
          </a:p>
          <a:p>
            <a:pPr>
              <a:buNone/>
            </a:pPr>
            <a:r>
              <a:rPr lang="en-US" sz="1200" dirty="0" smtClean="0"/>
              <a:t>  		}}, </a:t>
            </a:r>
          </a:p>
          <a:p>
            <a:pPr>
              <a:buNone/>
            </a:pPr>
            <a:r>
              <a:rPr lang="en-US" sz="1200" dirty="0" smtClean="0"/>
              <a:t>		selected : All, disabled : false, multiple : false</a:t>
            </a:r>
          </a:p>
          <a:p>
            <a:pPr>
              <a:buNone/>
            </a:pPr>
            <a:r>
              <a:rPr lang="en-US" sz="1200" dirty="0" smtClean="0"/>
              <a:t>	}, </a:t>
            </a:r>
          </a:p>
          <a:p>
            <a:pPr>
              <a:buNone/>
            </a:pPr>
            <a:r>
              <a:rPr lang="en-US" sz="1200" dirty="0" smtClean="0"/>
              <a:t>	__directive_5 : </a:t>
            </a:r>
          </a:p>
          <a:p>
            <a:pPr>
              <a:buNone/>
            </a:pPr>
            <a:r>
              <a:rPr lang="en-US" sz="1200" dirty="0" smtClean="0"/>
              <a:t> 		{{</a:t>
            </a:r>
          </a:p>
          <a:p>
            <a:pPr>
              <a:buNone/>
            </a:pPr>
            <a:r>
              <a:rPr lang="en-US" sz="1200" dirty="0" smtClean="0"/>
              <a:t>  			{	__directive_6 : Tablet, __directive_7 : 27861, </a:t>
            </a:r>
          </a:p>
          <a:p>
            <a:pPr>
              <a:buNone/>
            </a:pPr>
            <a:r>
              <a:rPr lang="en-US" sz="1200" dirty="0" smtClean="0"/>
              <a:t>				__directive_8 : {</a:t>
            </a:r>
          </a:p>
          <a:p>
            <a:pPr>
              <a:buNone/>
            </a:pPr>
            <a:r>
              <a:rPr lang="en-US" sz="1200" dirty="0" smtClean="0"/>
              <a:t>					value : Increment, disabled : false, clicked : null</a:t>
            </a:r>
          </a:p>
          <a:p>
            <a:pPr>
              <a:buNone/>
            </a:pPr>
            <a:r>
              <a:rPr lang="en-US" sz="1200" dirty="0" smtClean="0"/>
              <a:t>				}, </a:t>
            </a:r>
          </a:p>
          <a:p>
            <a:pPr>
              <a:buNone/>
            </a:pPr>
            <a:r>
              <a:rPr lang="en-US" sz="1200" dirty="0" smtClean="0"/>
              <a:t>				__</a:t>
            </a:r>
            <a:r>
              <a:rPr lang="en-US" sz="1200" dirty="0" err="1" smtClean="0"/>
              <a:t>sales_product_id</a:t>
            </a:r>
            <a:r>
              <a:rPr lang="en-US" sz="1200" dirty="0" smtClean="0"/>
              <a:t> : 1</a:t>
            </a:r>
          </a:p>
          <a:p>
            <a:pPr>
              <a:buNone/>
            </a:pPr>
            <a:r>
              <a:rPr lang="en-US" sz="1200" dirty="0" smtClean="0"/>
              <a:t>			},</a:t>
            </a:r>
          </a:p>
          <a:p>
            <a:pPr>
              <a:buNone/>
            </a:pPr>
            <a:r>
              <a:rPr lang="en-US" sz="1200" dirty="0" smtClean="0"/>
              <a:t>  			{	__directive_6 : Phone, __directive_7 : 26636, </a:t>
            </a:r>
          </a:p>
          <a:p>
            <a:pPr>
              <a:buNone/>
            </a:pPr>
            <a:r>
              <a:rPr lang="en-US" sz="1200" dirty="0" smtClean="0"/>
              <a:t>				__directive_8 : {</a:t>
            </a:r>
          </a:p>
          <a:p>
            <a:pPr>
              <a:buNone/>
            </a:pPr>
            <a:r>
              <a:rPr lang="en-US" sz="1200" dirty="0" smtClean="0"/>
              <a:t>					value : Increment, disabled : false, clicked : null</a:t>
            </a:r>
          </a:p>
          <a:p>
            <a:pPr>
              <a:buNone/>
            </a:pPr>
            <a:r>
              <a:rPr lang="en-US" sz="1200" dirty="0" smtClean="0"/>
              <a:t>				}, </a:t>
            </a:r>
          </a:p>
          <a:p>
            <a:pPr>
              <a:buNone/>
            </a:pPr>
            <a:r>
              <a:rPr lang="en-US" sz="1200" dirty="0" smtClean="0"/>
              <a:t>				__</a:t>
            </a:r>
            <a:r>
              <a:rPr lang="en-US" sz="1200" dirty="0" err="1" smtClean="0"/>
              <a:t>sales_product_id</a:t>
            </a:r>
            <a:r>
              <a:rPr lang="en-US" sz="1200" dirty="0" smtClean="0"/>
              <a:t> : 2</a:t>
            </a:r>
          </a:p>
          <a:p>
            <a:pPr>
              <a:buNone/>
            </a:pPr>
            <a:r>
              <a:rPr lang="en-US" sz="1200" dirty="0" smtClean="0"/>
              <a:t>			}</a:t>
            </a:r>
          </a:p>
          <a:p>
            <a:pPr>
              <a:buNone/>
            </a:pPr>
            <a:r>
              <a:rPr lang="en-US" sz="1200" dirty="0" smtClean="0"/>
              <a:t> 		}},</a:t>
            </a:r>
          </a:p>
          <a:p>
            <a:pPr>
              <a:buNone/>
            </a:pPr>
            <a:r>
              <a:rPr lang="en-US" sz="1200" dirty="0" smtClean="0"/>
              <a:t>      	__directive_10 : Phone</a:t>
            </a:r>
          </a:p>
          <a:p>
            <a:pPr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main.page</a:t>
            </a:r>
            <a:r>
              <a:rPr lang="en-US" dirty="0" smtClean="0"/>
              <a:t>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&lt;% html %&gt;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    &lt;head /&gt;</a:t>
            </a:r>
          </a:p>
          <a:p>
            <a:pPr>
              <a:buNone/>
            </a:pPr>
            <a:r>
              <a:rPr lang="en-US" dirty="0" smtClean="0"/>
              <a:t>   &lt;body&gt;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chemeClr val="tx2"/>
                </a:solidFill>
              </a:rPr>
              <a:t>&lt;% define </a:t>
            </a:r>
            <a:r>
              <a:rPr lang="en-US" dirty="0" err="1" smtClean="0">
                <a:solidFill>
                  <a:schemeClr val="tx2"/>
                </a:solidFill>
              </a:rPr>
              <a:t>product_type</a:t>
            </a:r>
            <a:r>
              <a:rPr lang="en-US" dirty="0" smtClean="0">
                <a:solidFill>
                  <a:schemeClr val="tx2"/>
                </a:solidFill>
              </a:rPr>
              <a:t> string default 'All‘, </a:t>
            </a:r>
            <a:r>
              <a:rPr lang="en-US" dirty="0" err="1" smtClean="0">
                <a:solidFill>
                  <a:schemeClr val="tx2"/>
                </a:solidFill>
              </a:rPr>
              <a:t>last_updated</a:t>
            </a:r>
            <a:r>
              <a:rPr lang="en-US" dirty="0" smtClean="0">
                <a:solidFill>
                  <a:schemeClr val="tx2"/>
                </a:solidFill>
              </a:rPr>
              <a:t> string %&gt;</a:t>
            </a:r>
          </a:p>
          <a:p>
            <a:pPr>
              <a:buNone/>
            </a:pPr>
            <a:r>
              <a:rPr lang="en-US" dirty="0" smtClean="0"/>
              <a:t>        Choose product 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chemeClr val="tx2"/>
                </a:solidFill>
              </a:rPr>
              <a:t>&lt;% unit </a:t>
            </a:r>
            <a:r>
              <a:rPr lang="en-US" dirty="0" err="1" smtClean="0">
                <a:solidFill>
                  <a:schemeClr val="tx2"/>
                </a:solidFill>
              </a:rPr>
              <a:t>html.DropDown</a:t>
            </a:r>
            <a:r>
              <a:rPr lang="en-US" dirty="0" smtClean="0">
                <a:solidFill>
                  <a:schemeClr val="tx2"/>
                </a:solidFill>
              </a:rPr>
              <a:t> %&gt;{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  &lt;% event </a:t>
            </a:r>
            <a:r>
              <a:rPr lang="en-US" dirty="0" err="1" smtClean="0">
                <a:solidFill>
                  <a:schemeClr val="tx2"/>
                </a:solidFill>
              </a:rPr>
              <a:t>onchange</a:t>
            </a:r>
            <a:r>
              <a:rPr lang="en-US" dirty="0" smtClean="0">
                <a:solidFill>
                  <a:schemeClr val="tx2"/>
                </a:solidFill>
              </a:rPr>
              <a:t> AJAX main %&gt;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  options : [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      { label : 'All', value : 'All' },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      { label : 'Phones', value : 'Phone' },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      { label : 'Tablets', value : 'Tablet' }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  ],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  selected : &lt;% bind </a:t>
            </a:r>
            <a:r>
              <a:rPr lang="en-US" dirty="0" err="1" smtClean="0">
                <a:solidFill>
                  <a:schemeClr val="tx2"/>
                </a:solidFill>
              </a:rPr>
              <a:t>product_type</a:t>
            </a:r>
            <a:r>
              <a:rPr lang="en-US" dirty="0" smtClean="0">
                <a:solidFill>
                  <a:schemeClr val="tx2"/>
                </a:solidFill>
              </a:rPr>
              <a:t> %&gt;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}&lt;% end unit %&gt;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Data Structures and Architecture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80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42900" y="201019"/>
            <a:ext cx="8229600" cy="6479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Page state comprises data of page directives</a:t>
            </a:r>
          </a:p>
          <a:p>
            <a:pPr lvl="1"/>
            <a:r>
              <a:rPr lang="en-US" sz="2200" dirty="0" smtClean="0"/>
              <a:t>Including page mutable state and page immutable state</a:t>
            </a:r>
          </a:p>
          <a:p>
            <a:r>
              <a:rPr lang="en-US" sz="2600" dirty="0" smtClean="0"/>
              <a:t>Page mutable state comprises data of page local stores</a:t>
            </a:r>
          </a:p>
          <a:p>
            <a:pPr lvl="1"/>
            <a:r>
              <a:rPr lang="en-US" sz="2200" dirty="0" smtClean="0"/>
              <a:t>Its schema is inferred from </a:t>
            </a:r>
            <a:r>
              <a:rPr lang="en-US" sz="2200" i="1" dirty="0" smtClean="0"/>
              <a:t>define</a:t>
            </a:r>
            <a:r>
              <a:rPr lang="en-US" sz="2200" dirty="0" smtClean="0"/>
              <a:t> directives</a:t>
            </a:r>
            <a:endParaRPr lang="en-US" altLang="zh-CN" sz="2200" dirty="0"/>
          </a:p>
          <a:p>
            <a:r>
              <a:rPr lang="en-US" sz="2600" dirty="0" smtClean="0"/>
              <a:t>Page immutable state comprises data of page local queries</a:t>
            </a:r>
          </a:p>
          <a:p>
            <a:pPr lvl="1"/>
            <a:r>
              <a:rPr lang="en-US" sz="2200" dirty="0" smtClean="0"/>
              <a:t>A virtual view over the page state</a:t>
            </a:r>
          </a:p>
          <a:p>
            <a:pPr lvl="1"/>
            <a:r>
              <a:rPr lang="en-US" sz="2200" dirty="0" smtClean="0"/>
              <a:t>including the entire output of </a:t>
            </a:r>
            <a:r>
              <a:rPr lang="en-US" sz="2200" i="1" dirty="0" smtClean="0"/>
              <a:t>for</a:t>
            </a:r>
            <a:r>
              <a:rPr lang="en-US" sz="2200" dirty="0" smtClean="0"/>
              <a:t> directive</a:t>
            </a:r>
          </a:p>
          <a:p>
            <a:pPr marL="342900" lvl="1" indent="-342900">
              <a:buFont typeface="Arial"/>
              <a:buChar char="•"/>
            </a:pPr>
            <a:r>
              <a:rPr lang="en-US" sz="2600" dirty="0" smtClean="0"/>
              <a:t>Visual state c</a:t>
            </a:r>
            <a:r>
              <a:rPr lang="en-US" altLang="zh-CN" sz="2600" dirty="0" smtClean="0"/>
              <a:t>omprises </a:t>
            </a:r>
            <a:r>
              <a:rPr lang="en-US" altLang="zh-CN" sz="2600" dirty="0"/>
              <a:t>data for HTML and visual </a:t>
            </a:r>
            <a:r>
              <a:rPr lang="en-US" altLang="zh-CN" sz="2600" dirty="0" smtClean="0"/>
              <a:t>units</a:t>
            </a:r>
          </a:p>
          <a:p>
            <a:pPr marL="742950" lvl="2" indent="-342900"/>
            <a:r>
              <a:rPr lang="en-US" sz="1800" dirty="0" smtClean="0"/>
              <a:t>An updatable view over page state (bind directives describe the updatable parts)</a:t>
            </a:r>
          </a:p>
          <a:p>
            <a:r>
              <a:rPr lang="en-US" sz="2600" dirty="0" smtClean="0"/>
              <a:t>Context state comprises the page state within the context of an action call</a:t>
            </a:r>
          </a:p>
          <a:p>
            <a:pPr lvl="1"/>
            <a:r>
              <a:rPr lang="en-US" altLang="zh-CN" sz="2200" dirty="0"/>
              <a:t>Part of </a:t>
            </a:r>
            <a:r>
              <a:rPr lang="en-US" altLang="zh-CN" sz="2200" dirty="0" smtClean="0"/>
              <a:t>UAS</a:t>
            </a:r>
            <a:endParaRPr lang="en-US" sz="2200" dirty="0" smtClean="0"/>
          </a:p>
          <a:p>
            <a:pPr lvl="1"/>
            <a:r>
              <a:rPr lang="en-US" sz="2200" dirty="0" smtClean="0"/>
              <a:t>It’s an </a:t>
            </a:r>
            <a:r>
              <a:rPr lang="en-US" sz="2200" i="1" dirty="0" smtClean="0"/>
              <a:t>updatable view over</a:t>
            </a:r>
            <a:r>
              <a:rPr lang="en-US" sz="2200" dirty="0" smtClean="0"/>
              <a:t> the page state</a:t>
            </a:r>
            <a:endParaRPr lang="en-US" sz="2600" dirty="0"/>
          </a:p>
        </p:txBody>
      </p:sp>
    </p:spTree>
    <p:extLst>
      <p:ext uri="{BB962C8B-B14F-4D97-AF65-F5344CB8AC3E}">
        <p14:creationId xmlns="" xmlns:p14="http://schemas.microsoft.com/office/powerpoint/2010/main" val="30422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18"/>
          <p:cNvCxnSpPr>
            <a:endCxn id="89" idx="1"/>
          </p:cNvCxnSpPr>
          <p:nvPr/>
        </p:nvCxnSpPr>
        <p:spPr>
          <a:xfrm rot="16200000" flipH="1">
            <a:off x="5504215" y="3613171"/>
            <a:ext cx="1787352" cy="1266878"/>
          </a:xfrm>
          <a:prstGeom prst="bentConnector2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2786396" y="2218777"/>
            <a:ext cx="1409700" cy="1219200"/>
          </a:xfrm>
          <a:prstGeom prst="roundRect">
            <a:avLst>
              <a:gd name="adj" fmla="val 12734"/>
            </a:avLst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D9969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Server-side Visual State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3" name="Straight Arrow Connector 18"/>
          <p:cNvCxnSpPr>
            <a:stCxn id="84" idx="0"/>
            <a:endCxn id="89" idx="3"/>
          </p:cNvCxnSpPr>
          <p:nvPr/>
        </p:nvCxnSpPr>
        <p:spPr>
          <a:xfrm>
            <a:off x="7516386" y="1607434"/>
            <a:ext cx="1317864" cy="3532852"/>
          </a:xfrm>
          <a:prstGeom prst="bentConnector3">
            <a:avLst>
              <a:gd name="adj1" fmla="val 117346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Hexagon 83"/>
          <p:cNvSpPr/>
          <p:nvPr/>
        </p:nvSpPr>
        <p:spPr>
          <a:xfrm>
            <a:off x="6154116" y="1196887"/>
            <a:ext cx="1362270" cy="82109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54745" y="2296048"/>
            <a:ext cx="1669792" cy="11079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0000"/>
                </a:solidFill>
              </a:rPr>
              <a:t>Browser-Side Visual State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6" name="文本框 4"/>
          <p:cNvSpPr txBox="1"/>
          <p:nvPr/>
        </p:nvSpPr>
        <p:spPr>
          <a:xfrm>
            <a:off x="356345" y="358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Client</a:t>
            </a:r>
            <a:endParaRPr kumimoji="1" lang="zh-CN" altLang="en-US" b="1" dirty="0"/>
          </a:p>
        </p:txBody>
      </p:sp>
      <p:sp>
        <p:nvSpPr>
          <p:cNvPr id="87" name="文本框 34"/>
          <p:cNvSpPr txBox="1"/>
          <p:nvPr/>
        </p:nvSpPr>
        <p:spPr>
          <a:xfrm>
            <a:off x="2730500" y="358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Server</a:t>
            </a:r>
            <a:endParaRPr kumimoji="1" lang="zh-CN" altLang="en-US" b="1" dirty="0"/>
          </a:p>
        </p:txBody>
      </p:sp>
      <p:cxnSp>
        <p:nvCxnSpPr>
          <p:cNvPr id="88" name="直线连接符 6"/>
          <p:cNvCxnSpPr/>
          <p:nvPr/>
        </p:nvCxnSpPr>
        <p:spPr>
          <a:xfrm>
            <a:off x="2425700" y="1435234"/>
            <a:ext cx="0" cy="4648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35"/>
          <p:cNvSpPr/>
          <p:nvPr/>
        </p:nvSpPr>
        <p:spPr>
          <a:xfrm>
            <a:off x="7031330" y="4322408"/>
            <a:ext cx="1802920" cy="1635756"/>
          </a:xfrm>
          <a:prstGeom prst="roundRect">
            <a:avLst>
              <a:gd name="adj" fmla="val 581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UAS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90" name="Rounded Rectangle 5"/>
          <p:cNvSpPr/>
          <p:nvPr/>
        </p:nvSpPr>
        <p:spPr>
          <a:xfrm>
            <a:off x="5192993" y="4688168"/>
            <a:ext cx="1672652" cy="73152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Page Mutable State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1" name="Rounded Rectangle 12"/>
          <p:cNvSpPr/>
          <p:nvPr/>
        </p:nvSpPr>
        <p:spPr>
          <a:xfrm>
            <a:off x="7516386" y="4814494"/>
            <a:ext cx="1097280" cy="7315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State</a:t>
            </a:r>
            <a:endParaRPr lang="en-US" sz="1600" dirty="0"/>
          </a:p>
        </p:txBody>
      </p:sp>
      <p:sp>
        <p:nvSpPr>
          <p:cNvPr id="93" name="Rounded Rectangle 4"/>
          <p:cNvSpPr/>
          <p:nvPr/>
        </p:nvSpPr>
        <p:spPr>
          <a:xfrm>
            <a:off x="5543872" y="2385323"/>
            <a:ext cx="2888928" cy="9676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State</a:t>
            </a:r>
          </a:p>
        </p:txBody>
      </p:sp>
      <p:cxnSp>
        <p:nvCxnSpPr>
          <p:cNvPr id="94" name="Straight Arrow Connector 45"/>
          <p:cNvCxnSpPr/>
          <p:nvPr/>
        </p:nvCxnSpPr>
        <p:spPr>
          <a:xfrm>
            <a:off x="4193415" y="2613420"/>
            <a:ext cx="1369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1"/>
          <p:cNvSpPr txBox="1"/>
          <p:nvPr/>
        </p:nvSpPr>
        <p:spPr>
          <a:xfrm>
            <a:off x="4262058" y="2976903"/>
            <a:ext cx="1240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Visual Query</a:t>
            </a:r>
            <a:endParaRPr lang="en-US" sz="1600" dirty="0"/>
          </a:p>
        </p:txBody>
      </p:sp>
      <p:cxnSp>
        <p:nvCxnSpPr>
          <p:cNvPr id="96" name="Straight Arrow Connector 45"/>
          <p:cNvCxnSpPr/>
          <p:nvPr/>
        </p:nvCxnSpPr>
        <p:spPr>
          <a:xfrm flipH="1">
            <a:off x="1924538" y="2779901"/>
            <a:ext cx="805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1"/>
          <p:cNvSpPr txBox="1"/>
          <p:nvPr/>
        </p:nvSpPr>
        <p:spPr>
          <a:xfrm>
            <a:off x="4193415" y="2189992"/>
            <a:ext cx="1369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Binding Query</a:t>
            </a:r>
            <a:endParaRPr lang="en-US" sz="1600" dirty="0"/>
          </a:p>
        </p:txBody>
      </p:sp>
      <p:cxnSp>
        <p:nvCxnSpPr>
          <p:cNvPr id="98" name="Straight Arrow Connector 45"/>
          <p:cNvCxnSpPr/>
          <p:nvPr/>
        </p:nvCxnSpPr>
        <p:spPr>
          <a:xfrm flipH="1">
            <a:off x="4193415" y="2960171"/>
            <a:ext cx="13691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18"/>
          <p:cNvCxnSpPr/>
          <p:nvPr/>
        </p:nvCxnSpPr>
        <p:spPr>
          <a:xfrm>
            <a:off x="7876515" y="3352934"/>
            <a:ext cx="0" cy="146156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8"/>
          <p:cNvCxnSpPr/>
          <p:nvPr/>
        </p:nvCxnSpPr>
        <p:spPr>
          <a:xfrm flipV="1">
            <a:off x="8067700" y="3352934"/>
            <a:ext cx="0" cy="146156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8"/>
          <p:cNvCxnSpPr/>
          <p:nvPr/>
        </p:nvCxnSpPr>
        <p:spPr>
          <a:xfrm>
            <a:off x="6282286" y="3342637"/>
            <a:ext cx="0" cy="1345531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91"/>
          <p:cNvSpPr txBox="1"/>
          <p:nvPr/>
        </p:nvSpPr>
        <p:spPr>
          <a:xfrm>
            <a:off x="6282286" y="3764838"/>
            <a:ext cx="978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</a:p>
          <a:p>
            <a:r>
              <a:rPr lang="en-US" dirty="0" smtClean="0"/>
              <a:t>Mutable</a:t>
            </a:r>
          </a:p>
          <a:p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105" name="Straight Arrow Connector 18"/>
          <p:cNvCxnSpPr/>
          <p:nvPr/>
        </p:nvCxnSpPr>
        <p:spPr>
          <a:xfrm flipV="1">
            <a:off x="5939072" y="3342637"/>
            <a:ext cx="1" cy="1345531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91"/>
          <p:cNvSpPr txBox="1"/>
          <p:nvPr/>
        </p:nvSpPr>
        <p:spPr>
          <a:xfrm>
            <a:off x="4654052" y="3589508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Page Query</a:t>
            </a:r>
            <a:endParaRPr lang="en-US" sz="1600" dirty="0"/>
          </a:p>
        </p:txBody>
      </p:sp>
      <p:sp>
        <p:nvSpPr>
          <p:cNvPr id="107" name="椭圆 27"/>
          <p:cNvSpPr/>
          <p:nvPr/>
        </p:nvSpPr>
        <p:spPr>
          <a:xfrm>
            <a:off x="4571780" y="1894744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8" name="椭圆 68"/>
          <p:cNvSpPr/>
          <p:nvPr/>
        </p:nvSpPr>
        <p:spPr>
          <a:xfrm>
            <a:off x="7538711" y="3697627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9" name="椭圆 69"/>
          <p:cNvSpPr/>
          <p:nvPr/>
        </p:nvSpPr>
        <p:spPr>
          <a:xfrm>
            <a:off x="5426648" y="3928062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10" name="椭圆 70"/>
          <p:cNvSpPr/>
          <p:nvPr/>
        </p:nvSpPr>
        <p:spPr>
          <a:xfrm>
            <a:off x="8094996" y="3528725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1" name="椭圆 71"/>
          <p:cNvSpPr/>
          <p:nvPr/>
        </p:nvSpPr>
        <p:spPr>
          <a:xfrm>
            <a:off x="6387688" y="3528725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12" name="椭圆 73"/>
          <p:cNvSpPr/>
          <p:nvPr/>
        </p:nvSpPr>
        <p:spPr>
          <a:xfrm>
            <a:off x="6282286" y="1104185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13" name="椭圆 75"/>
          <p:cNvSpPr/>
          <p:nvPr/>
        </p:nvSpPr>
        <p:spPr>
          <a:xfrm>
            <a:off x="4316248" y="3288075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00" name="TextBox 91"/>
          <p:cNvSpPr txBox="1"/>
          <p:nvPr/>
        </p:nvSpPr>
        <p:spPr>
          <a:xfrm>
            <a:off x="7129026" y="3266342"/>
            <a:ext cx="965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</a:t>
            </a:r>
          </a:p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2" name="TextBox 91"/>
          <p:cNvSpPr txBox="1"/>
          <p:nvPr/>
        </p:nvSpPr>
        <p:spPr>
          <a:xfrm>
            <a:off x="8067700" y="3676077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</a:t>
            </a:r>
          </a:p>
          <a:p>
            <a:r>
              <a:rPr lang="en-US" dirty="0" smtClean="0"/>
              <a:t>Mapping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5704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068"/>
            <a:ext cx="8229600" cy="392852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Page Mutable Schema</a:t>
            </a:r>
            <a:endParaRPr lang="en-US" sz="2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83920"/>
            <a:ext cx="8229600" cy="13542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tuple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</a:p>
          <a:p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product_type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string DEFAULT null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last_updated</a:t>
            </a:r>
            <a:r>
              <a:rPr lang="en-US" dirty="0" smtClean="0"/>
              <a:t> string DEFAULT null</a:t>
            </a: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Consola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938165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Schema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331017"/>
            <a:ext cx="8229600" cy="42599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err="1" smtClean="0"/>
              <a:t>tuple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product_type</a:t>
            </a:r>
            <a:r>
              <a:rPr lang="en-US" dirty="0" smtClean="0"/>
              <a:t> string DEFAULT null,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last_updated</a:t>
            </a:r>
            <a:r>
              <a:rPr lang="en-US" dirty="0" smtClean="0"/>
              <a:t> string DEFAULT null,</a:t>
            </a:r>
          </a:p>
          <a:p>
            <a:r>
              <a:rPr lang="en-US" dirty="0" smtClean="0"/>
              <a:t>    __directive_5 collection(</a:t>
            </a:r>
          </a:p>
          <a:p>
            <a:r>
              <a:rPr lang="en-US" dirty="0" smtClean="0"/>
              <a:t>        sales </a:t>
            </a:r>
            <a:r>
              <a:rPr lang="en-US" dirty="0" err="1" smtClean="0"/>
              <a:t>tuple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product_id</a:t>
            </a:r>
            <a:r>
              <a:rPr lang="en-US" dirty="0" smtClean="0"/>
              <a:t> integer NOT NULL  DEFAULT null,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product_name</a:t>
            </a:r>
            <a:r>
              <a:rPr lang="en-US" dirty="0" smtClean="0"/>
              <a:t> string DEFAULT null,</a:t>
            </a:r>
          </a:p>
          <a:p>
            <a:r>
              <a:rPr lang="en-US" dirty="0" smtClean="0"/>
              <a:t>            total integer DEFAULT null</a:t>
            </a:r>
          </a:p>
          <a:p>
            <a:r>
              <a:rPr lang="en-US" dirty="0" smtClean="0"/>
              <a:t>        ),</a:t>
            </a:r>
          </a:p>
          <a:p>
            <a:r>
              <a:rPr lang="en-US" dirty="0" smtClean="0"/>
              <a:t>        __</a:t>
            </a:r>
            <a:r>
              <a:rPr lang="en-US" dirty="0" err="1" smtClean="0"/>
              <a:t>sales_product_id</a:t>
            </a:r>
            <a:r>
              <a:rPr lang="en-US" dirty="0" smtClean="0"/>
              <a:t> integer NOT NULL  DEFAULT null,</a:t>
            </a:r>
          </a:p>
          <a:p>
            <a:r>
              <a:rPr lang="en-US" dirty="0" smtClean="0"/>
              <a:t>        __directive_6 string DEFAULT null,</a:t>
            </a:r>
          </a:p>
          <a:p>
            <a:r>
              <a:rPr lang="en-US" dirty="0" smtClean="0"/>
              <a:t>        __directive_7 string DEFAULT null,</a:t>
            </a:r>
          </a:p>
          <a:p>
            <a:r>
              <a:rPr lang="en-US" dirty="0" smtClean="0"/>
              <a:t>    PRIMARY KEY(__</a:t>
            </a:r>
            <a:r>
              <a:rPr lang="en-US" dirty="0" err="1" smtClean="0"/>
              <a:t>sales_product_id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),</a:t>
            </a:r>
          </a:p>
          <a:p>
            <a:r>
              <a:rPr lang="en-US" dirty="0" smtClean="0"/>
              <a:t> __directive_10 string default null</a:t>
            </a:r>
          </a:p>
          <a:p>
            <a:r>
              <a:rPr lang="en-US" dirty="0" smtClean="0"/>
              <a:t>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589279"/>
            <a:ext cx="8569598" cy="603223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300" dirty="0" smtClean="0"/>
              <a:t>CAST((</a:t>
            </a:r>
          </a:p>
          <a:p>
            <a:pPr>
              <a:buNone/>
            </a:pPr>
            <a:r>
              <a:rPr lang="en-US" sz="1300" dirty="0" smtClean="0"/>
              <a:t>   FROM (</a:t>
            </a:r>
          </a:p>
          <a:p>
            <a:pPr>
              <a:buNone/>
            </a:pPr>
            <a:r>
              <a:rPr lang="en-US" sz="1300" dirty="0" smtClean="0"/>
              <a:t>         FROM (</a:t>
            </a:r>
          </a:p>
          <a:p>
            <a:pPr>
              <a:buNone/>
            </a:pPr>
            <a:r>
              <a:rPr lang="en-US" sz="1300" dirty="0" smtClean="0"/>
              <a:t>               SELECT ALL		CASE WHEN (__</a:t>
            </a:r>
            <a:r>
              <a:rPr lang="en-US" sz="1300" dirty="0" err="1" smtClean="0"/>
              <a:t>page.__forward.__is_init</a:t>
            </a:r>
            <a:r>
              <a:rPr lang="en-US" sz="1300" dirty="0" smtClean="0"/>
              <a:t> = true) THEN 'All'</a:t>
            </a:r>
          </a:p>
          <a:p>
            <a:pPr>
              <a:buNone/>
            </a:pPr>
            <a:r>
              <a:rPr lang="en-US" sz="1300" dirty="0" smtClean="0"/>
              <a:t>                     			WHEN true THEN __</a:t>
            </a:r>
            <a:r>
              <a:rPr lang="en-US" sz="1300" dirty="0" err="1" smtClean="0"/>
              <a:t>page.mutable.product_type</a:t>
            </a:r>
            <a:r>
              <a:rPr lang="en-US" sz="1300" dirty="0" smtClean="0"/>
              <a:t> END AS </a:t>
            </a:r>
            <a:r>
              <a:rPr lang="en-US" sz="1300" dirty="0" err="1" smtClean="0"/>
              <a:t>product_type</a:t>
            </a:r>
            <a:endParaRPr lang="en-US" sz="1300" dirty="0" smtClean="0"/>
          </a:p>
          <a:p>
            <a:pPr>
              <a:buNone/>
            </a:pPr>
            <a:r>
              <a:rPr lang="en-US" sz="1300" dirty="0" smtClean="0"/>
              <a:t>            ) AS __alias_0</a:t>
            </a:r>
          </a:p>
          <a:p>
            <a:pPr>
              <a:buNone/>
            </a:pPr>
            <a:r>
              <a:rPr lang="en-US" sz="1300" dirty="0" smtClean="0"/>
              <a:t>         SELECT ALL 	</a:t>
            </a:r>
            <a:r>
              <a:rPr lang="en-US" sz="1300" dirty="0" err="1" smtClean="0"/>
              <a:t>product_type</a:t>
            </a:r>
            <a:r>
              <a:rPr lang="en-US" sz="1300" dirty="0" smtClean="0"/>
              <a:t> AS </a:t>
            </a:r>
            <a:r>
              <a:rPr lang="en-US" sz="1300" dirty="0" err="1" smtClean="0"/>
              <a:t>product_type</a:t>
            </a:r>
            <a:r>
              <a:rPr lang="en-US" sz="1300" dirty="0" smtClean="0"/>
              <a:t>, </a:t>
            </a:r>
          </a:p>
          <a:p>
            <a:pPr>
              <a:buNone/>
            </a:pPr>
            <a:r>
              <a:rPr lang="en-US" sz="1300" dirty="0" smtClean="0"/>
              <a:t>            		__</a:t>
            </a:r>
            <a:r>
              <a:rPr lang="en-US" sz="1300" dirty="0" err="1" smtClean="0"/>
              <a:t>page.mutable.last_updated</a:t>
            </a:r>
            <a:r>
              <a:rPr lang="en-US" sz="1300" dirty="0" smtClean="0"/>
              <a:t> AS </a:t>
            </a:r>
            <a:r>
              <a:rPr lang="en-US" sz="1300" dirty="0" err="1" smtClean="0"/>
              <a:t>last_updated</a:t>
            </a:r>
            <a:endParaRPr lang="en-US" sz="1300" dirty="0" smtClean="0"/>
          </a:p>
          <a:p>
            <a:pPr>
              <a:buNone/>
            </a:pPr>
            <a:r>
              <a:rPr lang="en-US" sz="1300" dirty="0" smtClean="0"/>
              <a:t>      ) AS __</a:t>
            </a:r>
            <a:r>
              <a:rPr lang="en-US" sz="1300" dirty="0" err="1" smtClean="0"/>
              <a:t>page_mutable</a:t>
            </a:r>
            <a:r>
              <a:rPr lang="en-US" sz="1300" dirty="0" smtClean="0"/>
              <a:t> </a:t>
            </a:r>
          </a:p>
          <a:p>
            <a:pPr>
              <a:buNone/>
            </a:pPr>
            <a:r>
              <a:rPr lang="en-US" sz="1300" dirty="0" smtClean="0"/>
              <a:t>   SELECT ALL</a:t>
            </a:r>
          </a:p>
          <a:p>
            <a:pPr>
              <a:buNone/>
            </a:pPr>
            <a:r>
              <a:rPr lang="en-US" sz="1300" dirty="0" smtClean="0"/>
              <a:t>      *, </a:t>
            </a:r>
          </a:p>
          <a:p>
            <a:pPr>
              <a:buNone/>
            </a:pPr>
            <a:r>
              <a:rPr lang="en-US" sz="1300" dirty="0" smtClean="0"/>
              <a:t>      (</a:t>
            </a:r>
          </a:p>
          <a:p>
            <a:pPr>
              <a:buNone/>
            </a:pPr>
            <a:r>
              <a:rPr lang="en-US" sz="1300" dirty="0" smtClean="0"/>
              <a:t>         FROM (</a:t>
            </a:r>
          </a:p>
          <a:p>
            <a:pPr>
              <a:buNone/>
            </a:pPr>
            <a:r>
              <a:rPr lang="en-US" sz="1300" dirty="0" smtClean="0"/>
              <a:t>               FROM		</a:t>
            </a:r>
            <a:r>
              <a:rPr lang="en-US" sz="1300" dirty="0" err="1" smtClean="0"/>
              <a:t>db.total_sales</a:t>
            </a:r>
            <a:r>
              <a:rPr lang="en-US" sz="1300" dirty="0" smtClean="0"/>
              <a:t> AS </a:t>
            </a:r>
            <a:r>
              <a:rPr lang="en-US" sz="1300" dirty="0" err="1" smtClean="0"/>
              <a:t>ts</a:t>
            </a:r>
            <a:endParaRPr lang="en-US" sz="1300" dirty="0" smtClean="0"/>
          </a:p>
          <a:p>
            <a:pPr>
              <a:buNone/>
            </a:pPr>
            <a:r>
              <a:rPr lang="en-US" sz="1300" dirty="0" smtClean="0"/>
              <a:t>               WHERE		CASE WHEN (</a:t>
            </a:r>
            <a:r>
              <a:rPr lang="en-US" sz="1300" dirty="0" err="1" smtClean="0"/>
              <a:t>product_type</a:t>
            </a:r>
            <a:r>
              <a:rPr lang="en-US" sz="1300" dirty="0" smtClean="0"/>
              <a:t> = 'All') THEN true</a:t>
            </a:r>
          </a:p>
          <a:p>
            <a:pPr>
              <a:buNone/>
            </a:pPr>
            <a:r>
              <a:rPr lang="en-US" sz="1300" dirty="0" smtClean="0"/>
              <a:t>                     			WHEN true THEN (</a:t>
            </a:r>
            <a:r>
              <a:rPr lang="en-US" sz="1300" dirty="0" err="1" smtClean="0"/>
              <a:t>product_type</a:t>
            </a:r>
            <a:r>
              <a:rPr lang="en-US" sz="1300" dirty="0" smtClean="0"/>
              <a:t> = </a:t>
            </a:r>
            <a:r>
              <a:rPr lang="en-US" sz="1300" dirty="0" err="1" smtClean="0"/>
              <a:t>ts.product_name</a:t>
            </a:r>
            <a:r>
              <a:rPr lang="en-US" sz="1300" dirty="0" smtClean="0"/>
              <a:t>) END</a:t>
            </a:r>
          </a:p>
          <a:p>
            <a:pPr>
              <a:buNone/>
            </a:pPr>
            <a:r>
              <a:rPr lang="en-US" sz="1300" dirty="0" smtClean="0"/>
              <a:t>               SELECT ALL		*</a:t>
            </a:r>
          </a:p>
          <a:p>
            <a:pPr>
              <a:buNone/>
            </a:pPr>
            <a:r>
              <a:rPr lang="en-US" sz="1300" dirty="0" smtClean="0"/>
              <a:t>          ) AS sales</a:t>
            </a:r>
          </a:p>
          <a:p>
            <a:pPr>
              <a:buNone/>
            </a:pPr>
            <a:r>
              <a:rPr lang="en-US" sz="1300" dirty="0" smtClean="0"/>
              <a:t>         SELECT ALL	TUPLE(sales.*) AS sales, </a:t>
            </a:r>
          </a:p>
          <a:p>
            <a:pPr>
              <a:buNone/>
            </a:pPr>
            <a:r>
              <a:rPr lang="en-US" sz="1300" dirty="0" smtClean="0"/>
              <a:t>            		</a:t>
            </a:r>
            <a:r>
              <a:rPr lang="en-US" sz="1300" dirty="0" err="1" smtClean="0"/>
              <a:t>sales.product_id</a:t>
            </a:r>
            <a:r>
              <a:rPr lang="en-US" sz="1300" dirty="0" smtClean="0"/>
              <a:t> AS __</a:t>
            </a:r>
            <a:r>
              <a:rPr lang="en-US" sz="1300" dirty="0" err="1" smtClean="0"/>
              <a:t>sales_product_id</a:t>
            </a:r>
            <a:r>
              <a:rPr lang="en-US" sz="1300" dirty="0" smtClean="0"/>
              <a:t>, </a:t>
            </a:r>
          </a:p>
          <a:p>
            <a:pPr>
              <a:buNone/>
            </a:pPr>
            <a:r>
              <a:rPr lang="en-US" sz="1300" dirty="0" smtClean="0"/>
              <a:t>            		CAST(</a:t>
            </a:r>
            <a:r>
              <a:rPr lang="en-US" sz="1300" dirty="0" err="1" smtClean="0"/>
              <a:t>sales.product_name</a:t>
            </a:r>
            <a:r>
              <a:rPr lang="en-US" sz="1300" dirty="0" smtClean="0"/>
              <a:t> AS string) AS __directive_6, </a:t>
            </a:r>
          </a:p>
          <a:p>
            <a:pPr>
              <a:buNone/>
            </a:pPr>
            <a:r>
              <a:rPr lang="en-US" sz="1300" dirty="0" smtClean="0"/>
              <a:t>            		CAST(</a:t>
            </a:r>
            <a:r>
              <a:rPr lang="en-US" sz="1300" dirty="0" err="1" smtClean="0"/>
              <a:t>sales.total</a:t>
            </a:r>
            <a:r>
              <a:rPr lang="en-US" sz="1300" dirty="0" smtClean="0"/>
              <a:t> AS string) AS __directive_7</a:t>
            </a:r>
          </a:p>
          <a:p>
            <a:pPr>
              <a:buNone/>
            </a:pPr>
            <a:r>
              <a:rPr lang="en-US" sz="1300" dirty="0" smtClean="0"/>
              <a:t>      ) AS __directive_5, </a:t>
            </a:r>
          </a:p>
          <a:p>
            <a:pPr>
              <a:buNone/>
            </a:pPr>
            <a:r>
              <a:rPr lang="en-US" sz="1300" dirty="0" smtClean="0"/>
              <a:t>      CAST(</a:t>
            </a:r>
            <a:r>
              <a:rPr lang="en-US" sz="1300" dirty="0" err="1" smtClean="0"/>
              <a:t>last_updated</a:t>
            </a:r>
            <a:r>
              <a:rPr lang="en-US" sz="1300" dirty="0" smtClean="0"/>
              <a:t> AS string) AS __directive_10</a:t>
            </a:r>
          </a:p>
          <a:p>
            <a:pPr>
              <a:buNone/>
            </a:pPr>
            <a:r>
              <a:rPr lang="en-US" sz="1300" dirty="0" smtClean="0"/>
              <a:t>) AS </a:t>
            </a:r>
            <a:r>
              <a:rPr lang="en-US" sz="1300" dirty="0" err="1" smtClean="0"/>
              <a:t>tuple</a:t>
            </a:r>
            <a:r>
              <a:rPr lang="en-US" sz="1300" dirty="0" smtClean="0"/>
              <a:t>)</a:t>
            </a:r>
            <a:endParaRPr lang="en-US" sz="1300" dirty="0">
              <a:latin typeface="+mj-lt"/>
              <a:cs typeface="Consola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0484" y="196426"/>
            <a:ext cx="8229600" cy="392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 Query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45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5384" y="431800"/>
            <a:ext cx="8569598" cy="6105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50" dirty="0" err="1" smtClean="0"/>
              <a:t>tuple</a:t>
            </a:r>
            <a:r>
              <a:rPr lang="en-US" sz="1250" dirty="0" smtClean="0"/>
              <a:t>(</a:t>
            </a:r>
          </a:p>
          <a:p>
            <a:pPr>
              <a:buNone/>
            </a:pPr>
            <a:r>
              <a:rPr lang="en-US" sz="1250" dirty="0" smtClean="0"/>
              <a:t>    __directive_2 </a:t>
            </a:r>
            <a:r>
              <a:rPr lang="en-US" sz="1250" dirty="0" err="1" smtClean="0"/>
              <a:t>tuple</a:t>
            </a:r>
            <a:r>
              <a:rPr lang="en-US" sz="1250" dirty="0" smtClean="0"/>
              <a:t>(</a:t>
            </a:r>
          </a:p>
          <a:p>
            <a:pPr>
              <a:buNone/>
            </a:pPr>
            <a:r>
              <a:rPr lang="en-US" sz="1250" dirty="0" smtClean="0"/>
              <a:t>        options collection(</a:t>
            </a:r>
          </a:p>
          <a:p>
            <a:pPr>
              <a:buNone/>
            </a:pPr>
            <a:r>
              <a:rPr lang="en-US" sz="1250" dirty="0" smtClean="0"/>
              <a:t>            label string DEFAULT null,</a:t>
            </a:r>
          </a:p>
          <a:p>
            <a:pPr>
              <a:buNone/>
            </a:pPr>
            <a:r>
              <a:rPr lang="en-US" sz="1250" dirty="0" smtClean="0"/>
              <a:t>            value string DEFAULT null,</a:t>
            </a:r>
          </a:p>
          <a:p>
            <a:pPr>
              <a:buNone/>
            </a:pPr>
            <a:r>
              <a:rPr lang="en-US" sz="1250" dirty="0" smtClean="0"/>
              <a:t>            __key0 string DEFAULT null,</a:t>
            </a:r>
          </a:p>
          <a:p>
            <a:pPr>
              <a:buNone/>
            </a:pPr>
            <a:r>
              <a:rPr lang="en-US" sz="1250" dirty="0" smtClean="0"/>
              <a:t>            disabled string DEFAULT 'false',</a:t>
            </a:r>
          </a:p>
          <a:p>
            <a:pPr>
              <a:buNone/>
            </a:pPr>
            <a:r>
              <a:rPr lang="en-US" sz="1250" dirty="0" smtClean="0"/>
              <a:t>        PRIMARY KEY(__key0)</a:t>
            </a:r>
          </a:p>
          <a:p>
            <a:pPr>
              <a:buNone/>
            </a:pPr>
            <a:r>
              <a:rPr lang="en-US" sz="1250" dirty="0" smtClean="0"/>
              <a:t>        ),</a:t>
            </a:r>
          </a:p>
          <a:p>
            <a:pPr>
              <a:buNone/>
            </a:pPr>
            <a:r>
              <a:rPr lang="en-US" sz="1250" dirty="0" smtClean="0"/>
              <a:t>        selected string DEFAULT null,</a:t>
            </a:r>
          </a:p>
          <a:p>
            <a:pPr>
              <a:buNone/>
            </a:pPr>
            <a:r>
              <a:rPr lang="en-US" sz="1250" dirty="0" smtClean="0"/>
              <a:t>        disabled string DEFAULT 'false',</a:t>
            </a:r>
          </a:p>
          <a:p>
            <a:pPr>
              <a:buNone/>
            </a:pPr>
            <a:r>
              <a:rPr lang="en-US" sz="1250" dirty="0" smtClean="0"/>
              <a:t>        multiple string DEFAULT 'false'</a:t>
            </a:r>
          </a:p>
          <a:p>
            <a:pPr>
              <a:buNone/>
            </a:pPr>
            <a:r>
              <a:rPr lang="en-US" sz="1250" dirty="0" smtClean="0"/>
              <a:t>    ),</a:t>
            </a:r>
          </a:p>
          <a:p>
            <a:pPr>
              <a:buNone/>
            </a:pPr>
            <a:r>
              <a:rPr lang="en-US" sz="1250" dirty="0" smtClean="0"/>
              <a:t>    __directive_5 collection(</a:t>
            </a:r>
          </a:p>
          <a:p>
            <a:pPr>
              <a:buNone/>
            </a:pPr>
            <a:r>
              <a:rPr lang="en-US" sz="1250" dirty="0" smtClean="0"/>
              <a:t>        __directive_6 string DEFAULT null,</a:t>
            </a:r>
          </a:p>
          <a:p>
            <a:pPr>
              <a:buNone/>
            </a:pPr>
            <a:r>
              <a:rPr lang="en-US" sz="1250" dirty="0" smtClean="0"/>
              <a:t>        __directive_7 string DEFAULT null,</a:t>
            </a:r>
          </a:p>
          <a:p>
            <a:pPr>
              <a:buNone/>
            </a:pPr>
            <a:r>
              <a:rPr lang="en-US" sz="1250" dirty="0" smtClean="0"/>
              <a:t>        __directive_8 </a:t>
            </a:r>
            <a:r>
              <a:rPr lang="en-US" sz="1250" dirty="0" err="1" smtClean="0"/>
              <a:t>tuple</a:t>
            </a:r>
            <a:r>
              <a:rPr lang="en-US" sz="1250" dirty="0" smtClean="0"/>
              <a:t>(</a:t>
            </a:r>
          </a:p>
          <a:p>
            <a:pPr>
              <a:buNone/>
            </a:pPr>
            <a:r>
              <a:rPr lang="en-US" sz="1250" dirty="0" smtClean="0"/>
              <a:t>            value string DEFAULT 'Button',</a:t>
            </a:r>
          </a:p>
          <a:p>
            <a:pPr>
              <a:buNone/>
            </a:pPr>
            <a:r>
              <a:rPr lang="en-US" sz="1250" dirty="0" smtClean="0"/>
              <a:t>            disabled </a:t>
            </a:r>
            <a:r>
              <a:rPr lang="en-US" sz="1250" dirty="0" err="1" smtClean="0"/>
              <a:t>boolean</a:t>
            </a:r>
            <a:r>
              <a:rPr lang="en-US" sz="1250" dirty="0" smtClean="0"/>
              <a:t> DEFAULT false,</a:t>
            </a:r>
          </a:p>
          <a:p>
            <a:pPr>
              <a:buNone/>
            </a:pPr>
            <a:r>
              <a:rPr lang="en-US" sz="1250" dirty="0" smtClean="0"/>
              <a:t>            clicked </a:t>
            </a:r>
            <a:r>
              <a:rPr lang="en-US" sz="1250" dirty="0" err="1" smtClean="0"/>
              <a:t>boolean</a:t>
            </a:r>
            <a:r>
              <a:rPr lang="en-US" sz="1250" dirty="0" smtClean="0"/>
              <a:t> DEFAULT null</a:t>
            </a:r>
          </a:p>
          <a:p>
            <a:pPr>
              <a:buNone/>
            </a:pPr>
            <a:r>
              <a:rPr lang="en-US" sz="1250" dirty="0" smtClean="0"/>
              <a:t>        ),</a:t>
            </a:r>
          </a:p>
          <a:p>
            <a:pPr>
              <a:buNone/>
            </a:pPr>
            <a:r>
              <a:rPr lang="en-US" sz="1250" dirty="0" smtClean="0"/>
              <a:t>        __</a:t>
            </a:r>
            <a:r>
              <a:rPr lang="en-US" sz="1250" dirty="0" err="1" smtClean="0"/>
              <a:t>sales_product_id</a:t>
            </a:r>
            <a:r>
              <a:rPr lang="en-US" sz="1250" dirty="0" smtClean="0"/>
              <a:t> string DEFAULT null,</a:t>
            </a:r>
          </a:p>
          <a:p>
            <a:pPr>
              <a:buNone/>
            </a:pPr>
            <a:r>
              <a:rPr lang="en-US" sz="1250" dirty="0" smtClean="0"/>
              <a:t>    PRIMARY KEY(__</a:t>
            </a:r>
            <a:r>
              <a:rPr lang="en-US" sz="1250" dirty="0" err="1" smtClean="0"/>
              <a:t>sales_product_id</a:t>
            </a:r>
            <a:r>
              <a:rPr lang="en-US" sz="1250" dirty="0" smtClean="0"/>
              <a:t>)</a:t>
            </a:r>
          </a:p>
          <a:p>
            <a:pPr>
              <a:buNone/>
            </a:pPr>
            <a:r>
              <a:rPr lang="en-US" sz="1250" dirty="0" smtClean="0"/>
              <a:t>    ) ,</a:t>
            </a:r>
          </a:p>
          <a:p>
            <a:pPr>
              <a:buNone/>
            </a:pPr>
            <a:r>
              <a:rPr lang="en-US" sz="1250" dirty="0" smtClean="0"/>
              <a:t>    __directive_10 string DEFAULT null</a:t>
            </a:r>
          </a:p>
          <a:p>
            <a:pPr>
              <a:buNone/>
            </a:pPr>
            <a:r>
              <a:rPr lang="en-US" sz="1250" dirty="0" smtClean="0"/>
              <a:t>)</a:t>
            </a:r>
            <a:endParaRPr lang="en-US" sz="1250" b="1" i="1" dirty="0" smtClean="0">
              <a:latin typeface="Consolas"/>
              <a:cs typeface="Consola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5384" y="38948"/>
            <a:ext cx="8229600" cy="392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 Schema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51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9887"/>
            <a:ext cx="8229600" cy="61886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700" dirty="0" smtClean="0"/>
              <a:t>TUPLE(</a:t>
            </a:r>
          </a:p>
          <a:p>
            <a:pPr>
              <a:buNone/>
            </a:pPr>
            <a:r>
              <a:rPr lang="en-US" sz="700" dirty="0" smtClean="0"/>
              <a:t>   TUPLE(</a:t>
            </a:r>
          </a:p>
          <a:p>
            <a:pPr>
              <a:buNone/>
            </a:pPr>
            <a:r>
              <a:rPr lang="en-US" sz="700" dirty="0" smtClean="0"/>
              <a:t>      (</a:t>
            </a:r>
          </a:p>
          <a:p>
            <a:pPr>
              <a:buNone/>
            </a:pPr>
            <a:r>
              <a:rPr lang="en-US" sz="700" dirty="0" smtClean="0"/>
              <a:t>         (</a:t>
            </a:r>
          </a:p>
          <a:p>
            <a:pPr>
              <a:buNone/>
            </a:pPr>
            <a:r>
              <a:rPr lang="en-US" sz="700" dirty="0" smtClean="0"/>
              <a:t>            (</a:t>
            </a:r>
          </a:p>
          <a:p>
            <a:pPr>
              <a:buNone/>
            </a:pPr>
            <a:r>
              <a:rPr lang="en-US" sz="700" dirty="0" smtClean="0"/>
              <a:t>               SELECT ALL</a:t>
            </a:r>
          </a:p>
          <a:p>
            <a:pPr>
              <a:buNone/>
            </a:pPr>
            <a:r>
              <a:rPr lang="en-US" sz="700" dirty="0" smtClean="0"/>
              <a:t>                  CAST('All' AS string) AS label, </a:t>
            </a:r>
          </a:p>
          <a:p>
            <a:pPr>
              <a:buNone/>
            </a:pPr>
            <a:r>
              <a:rPr lang="en-US" sz="700" dirty="0" smtClean="0"/>
              <a:t>                  CAST('All' AS string) AS value, </a:t>
            </a:r>
          </a:p>
          <a:p>
            <a:pPr>
              <a:buNone/>
            </a:pPr>
            <a:r>
              <a:rPr lang="en-US" sz="700" dirty="0" smtClean="0"/>
              <a:t>                  'false' AS disabled, </a:t>
            </a:r>
          </a:p>
          <a:p>
            <a:pPr>
              <a:buNone/>
            </a:pPr>
            <a:r>
              <a:rPr lang="en-US" sz="700" dirty="0" smtClean="0"/>
              <a:t>                  '0' AS __key0</a:t>
            </a:r>
          </a:p>
          <a:p>
            <a:pPr>
              <a:buNone/>
            </a:pPr>
            <a:r>
              <a:rPr lang="en-US" sz="700" dirty="0" smtClean="0"/>
              <a:t>            )</a:t>
            </a:r>
          </a:p>
          <a:p>
            <a:pPr>
              <a:buNone/>
            </a:pPr>
            <a:r>
              <a:rPr lang="en-US" sz="700" dirty="0" smtClean="0"/>
              <a:t>            OUTER_UNION ALL</a:t>
            </a:r>
          </a:p>
          <a:p>
            <a:pPr>
              <a:buNone/>
            </a:pPr>
            <a:r>
              <a:rPr lang="en-US" sz="700" dirty="0" smtClean="0"/>
              <a:t>            (</a:t>
            </a:r>
          </a:p>
          <a:p>
            <a:pPr>
              <a:buNone/>
            </a:pPr>
            <a:r>
              <a:rPr lang="en-US" sz="700" dirty="0" smtClean="0"/>
              <a:t>               SELECT ALL</a:t>
            </a:r>
          </a:p>
          <a:p>
            <a:pPr>
              <a:buNone/>
            </a:pPr>
            <a:r>
              <a:rPr lang="en-US" sz="700" dirty="0" smtClean="0"/>
              <a:t>                  CAST('Phones' AS string) AS label, </a:t>
            </a:r>
          </a:p>
          <a:p>
            <a:pPr>
              <a:buNone/>
            </a:pPr>
            <a:r>
              <a:rPr lang="en-US" sz="700" dirty="0" smtClean="0"/>
              <a:t>                  CAST('Phone' AS string) AS value, </a:t>
            </a:r>
          </a:p>
          <a:p>
            <a:pPr>
              <a:buNone/>
            </a:pPr>
            <a:r>
              <a:rPr lang="en-US" sz="700" dirty="0" smtClean="0"/>
              <a:t>                  'false' AS disabled, </a:t>
            </a:r>
          </a:p>
          <a:p>
            <a:pPr>
              <a:buNone/>
            </a:pPr>
            <a:r>
              <a:rPr lang="en-US" sz="700" dirty="0" smtClean="0"/>
              <a:t>                  '1' AS __key0</a:t>
            </a:r>
          </a:p>
          <a:p>
            <a:pPr>
              <a:buNone/>
            </a:pPr>
            <a:r>
              <a:rPr lang="en-US" sz="700" dirty="0" smtClean="0"/>
              <a:t>            )</a:t>
            </a:r>
          </a:p>
          <a:p>
            <a:pPr>
              <a:buNone/>
            </a:pPr>
            <a:r>
              <a:rPr lang="en-US" sz="700" dirty="0" smtClean="0"/>
              <a:t>         )</a:t>
            </a:r>
          </a:p>
          <a:p>
            <a:pPr>
              <a:buNone/>
            </a:pPr>
            <a:r>
              <a:rPr lang="en-US" sz="700" dirty="0" smtClean="0"/>
              <a:t>         OUTER_UNION ALL</a:t>
            </a:r>
          </a:p>
          <a:p>
            <a:pPr>
              <a:buNone/>
            </a:pPr>
            <a:r>
              <a:rPr lang="en-US" sz="700" dirty="0" smtClean="0"/>
              <a:t>         (</a:t>
            </a:r>
          </a:p>
          <a:p>
            <a:pPr>
              <a:buNone/>
            </a:pPr>
            <a:r>
              <a:rPr lang="en-US" sz="700" dirty="0" smtClean="0"/>
              <a:t>            SELECT ALL</a:t>
            </a:r>
          </a:p>
          <a:p>
            <a:pPr>
              <a:buNone/>
            </a:pPr>
            <a:r>
              <a:rPr lang="en-US" sz="700" dirty="0" smtClean="0"/>
              <a:t>               CAST('Tablets' AS string) AS label, </a:t>
            </a:r>
          </a:p>
          <a:p>
            <a:pPr>
              <a:buNone/>
            </a:pPr>
            <a:r>
              <a:rPr lang="en-US" sz="700" dirty="0" smtClean="0"/>
              <a:t>               CAST('Tablet' AS string) AS value, </a:t>
            </a:r>
          </a:p>
          <a:p>
            <a:pPr>
              <a:buNone/>
            </a:pPr>
            <a:r>
              <a:rPr lang="en-US" sz="700" dirty="0" smtClean="0"/>
              <a:t>               'false' AS disabled, </a:t>
            </a:r>
          </a:p>
          <a:p>
            <a:pPr>
              <a:buNone/>
            </a:pPr>
            <a:r>
              <a:rPr lang="en-US" sz="700" dirty="0" smtClean="0"/>
              <a:t>               '2' AS __key0</a:t>
            </a:r>
          </a:p>
          <a:p>
            <a:pPr>
              <a:buNone/>
            </a:pPr>
            <a:r>
              <a:rPr lang="en-US" sz="700" dirty="0" smtClean="0"/>
              <a:t>         )</a:t>
            </a:r>
          </a:p>
          <a:p>
            <a:pPr>
              <a:buNone/>
            </a:pPr>
            <a:r>
              <a:rPr lang="en-US" sz="700" dirty="0" smtClean="0"/>
              <a:t>      ) AS options, </a:t>
            </a:r>
          </a:p>
          <a:p>
            <a:pPr>
              <a:buNone/>
            </a:pPr>
            <a:r>
              <a:rPr lang="en-US" sz="700" dirty="0" smtClean="0"/>
              <a:t>      CAST(__</a:t>
            </a:r>
            <a:r>
              <a:rPr lang="en-US" sz="700" dirty="0" err="1" smtClean="0"/>
              <a:t>page.page.product_type</a:t>
            </a:r>
            <a:r>
              <a:rPr lang="en-US" sz="700" dirty="0" smtClean="0"/>
              <a:t> AS string) AS selected, </a:t>
            </a:r>
          </a:p>
          <a:p>
            <a:pPr>
              <a:buNone/>
            </a:pPr>
            <a:r>
              <a:rPr lang="en-US" sz="700" dirty="0" smtClean="0"/>
              <a:t>      'false' AS disabled, </a:t>
            </a:r>
          </a:p>
          <a:p>
            <a:pPr>
              <a:buNone/>
            </a:pPr>
            <a:r>
              <a:rPr lang="en-US" sz="700" dirty="0" smtClean="0"/>
              <a:t>      'false' AS multiple</a:t>
            </a:r>
          </a:p>
          <a:p>
            <a:pPr>
              <a:buNone/>
            </a:pPr>
            <a:r>
              <a:rPr lang="en-US" sz="700" dirty="0" smtClean="0"/>
              <a:t>   ) AS __directive_2, </a:t>
            </a:r>
          </a:p>
          <a:p>
            <a:pPr>
              <a:buNone/>
            </a:pPr>
            <a:r>
              <a:rPr lang="en-US" sz="700" dirty="0" smtClean="0"/>
              <a:t>   (</a:t>
            </a:r>
          </a:p>
          <a:p>
            <a:pPr>
              <a:buNone/>
            </a:pPr>
            <a:r>
              <a:rPr lang="en-US" sz="700" dirty="0" smtClean="0"/>
              <a:t>      FROM</a:t>
            </a:r>
          </a:p>
          <a:p>
            <a:pPr>
              <a:buNone/>
            </a:pPr>
            <a:r>
              <a:rPr lang="en-US" sz="700" dirty="0" smtClean="0"/>
              <a:t>         __page.page.__directive_5 AS __directive_5</a:t>
            </a:r>
          </a:p>
          <a:p>
            <a:pPr>
              <a:buNone/>
            </a:pPr>
            <a:r>
              <a:rPr lang="en-US" sz="700" dirty="0" smtClean="0"/>
              <a:t>      SELECT ALL</a:t>
            </a:r>
          </a:p>
          <a:p>
            <a:pPr>
              <a:buNone/>
            </a:pPr>
            <a:r>
              <a:rPr lang="en-US" sz="700" dirty="0" smtClean="0"/>
              <a:t>         CAST(__directive_5.__directive_6 AS string) AS __directive_6, </a:t>
            </a:r>
          </a:p>
          <a:p>
            <a:pPr>
              <a:buNone/>
            </a:pPr>
            <a:r>
              <a:rPr lang="en-US" sz="700" dirty="0" smtClean="0"/>
              <a:t>         CAST(__directive_5.__directive_7 AS string) AS __directive_7, </a:t>
            </a:r>
          </a:p>
          <a:p>
            <a:pPr>
              <a:buNone/>
            </a:pPr>
            <a:r>
              <a:rPr lang="en-US" sz="700" dirty="0" smtClean="0"/>
              <a:t>         TUPLE(</a:t>
            </a:r>
          </a:p>
          <a:p>
            <a:pPr>
              <a:buNone/>
            </a:pPr>
            <a:r>
              <a:rPr lang="en-US" sz="700" dirty="0" smtClean="0"/>
              <a:t>            CAST('Increment' AS string) AS value, </a:t>
            </a:r>
          </a:p>
          <a:p>
            <a:pPr>
              <a:buNone/>
            </a:pPr>
            <a:r>
              <a:rPr lang="en-US" sz="700" dirty="0" smtClean="0"/>
              <a:t>            false AS disabled, </a:t>
            </a:r>
          </a:p>
          <a:p>
            <a:pPr>
              <a:buNone/>
            </a:pPr>
            <a:r>
              <a:rPr lang="en-US" sz="700" dirty="0" smtClean="0"/>
              <a:t>            null AS clicked</a:t>
            </a:r>
          </a:p>
          <a:p>
            <a:pPr>
              <a:buNone/>
            </a:pPr>
            <a:r>
              <a:rPr lang="en-US" sz="700" dirty="0" smtClean="0"/>
              <a:t>         ) AS __directive_8, </a:t>
            </a:r>
          </a:p>
          <a:p>
            <a:pPr>
              <a:buNone/>
            </a:pPr>
            <a:r>
              <a:rPr lang="en-US" sz="700" dirty="0" smtClean="0"/>
              <a:t>         CAST(__directive_5.__sales_product_id AS string) AS __</a:t>
            </a:r>
            <a:r>
              <a:rPr lang="en-US" sz="700" dirty="0" err="1" smtClean="0"/>
              <a:t>sales_product_id</a:t>
            </a:r>
            <a:endParaRPr lang="en-US" sz="700" dirty="0" smtClean="0"/>
          </a:p>
          <a:p>
            <a:pPr>
              <a:buNone/>
            </a:pPr>
            <a:r>
              <a:rPr lang="en-US" sz="700" dirty="0" smtClean="0"/>
              <a:t>   ) AS __directive_5</a:t>
            </a:r>
            <a:r>
              <a:rPr lang="en-US" sz="800" dirty="0" smtClean="0"/>
              <a:t>, </a:t>
            </a:r>
            <a:endParaRPr lang="en-US" sz="700" dirty="0" smtClean="0"/>
          </a:p>
          <a:p>
            <a:pPr>
              <a:buNone/>
            </a:pPr>
            <a:r>
              <a:rPr lang="en-US" sz="700" dirty="0" smtClean="0"/>
              <a:t>   CAST(__page.page.__directive_10 AS string) AS __directive_10</a:t>
            </a:r>
          </a:p>
          <a:p>
            <a:pPr>
              <a:buNone/>
            </a:pPr>
            <a:r>
              <a:rPr lang="en-US" sz="700" dirty="0" smtClean="0"/>
              <a:t>)</a:t>
            </a:r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5384" y="671821"/>
            <a:ext cx="8229600" cy="60124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350" dirty="0" err="1" smtClean="0"/>
              <a:t>tuple</a:t>
            </a:r>
            <a:r>
              <a:rPr lang="en-US" sz="1350" dirty="0" smtClean="0"/>
              <a:t>(</a:t>
            </a:r>
          </a:p>
          <a:p>
            <a:pPr>
              <a:buNone/>
            </a:pPr>
            <a:r>
              <a:rPr lang="en-US" sz="1350" dirty="0" smtClean="0"/>
              <a:t>    </a:t>
            </a:r>
            <a:r>
              <a:rPr lang="en-US" sz="1350" dirty="0" err="1" smtClean="0"/>
              <a:t>product_type</a:t>
            </a:r>
            <a:r>
              <a:rPr lang="en-US" sz="1350" dirty="0" smtClean="0"/>
              <a:t> string DEFAULT null,</a:t>
            </a:r>
          </a:p>
          <a:p>
            <a:pPr>
              <a:buNone/>
            </a:pPr>
            <a:r>
              <a:rPr lang="en-US" sz="1350" dirty="0" smtClean="0"/>
              <a:t>    </a:t>
            </a:r>
            <a:r>
              <a:rPr lang="en-US" sz="1350" dirty="0" err="1" smtClean="0"/>
              <a:t>last_updated</a:t>
            </a:r>
            <a:r>
              <a:rPr lang="en-US" sz="1350" dirty="0" smtClean="0"/>
              <a:t> string DEFAULT null,</a:t>
            </a:r>
          </a:p>
          <a:p>
            <a:pPr>
              <a:buNone/>
            </a:pPr>
            <a:r>
              <a:rPr lang="en-US" sz="1350" dirty="0" smtClean="0"/>
              <a:t>    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__directive_5 collection(</a:t>
            </a:r>
          </a:p>
          <a:p>
            <a:pPr>
              <a:buNone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       sales </a:t>
            </a:r>
            <a:r>
              <a:rPr lang="en-US" sz="1350" dirty="0" err="1" smtClean="0">
                <a:solidFill>
                  <a:schemeClr val="bg1">
                    <a:lumMod val="65000"/>
                  </a:schemeClr>
                </a:solidFill>
              </a:rPr>
              <a:t>tuple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</a:p>
          <a:p>
            <a:pPr>
              <a:buNone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US" sz="1350" dirty="0" err="1" smtClean="0">
                <a:solidFill>
                  <a:schemeClr val="bg1">
                    <a:lumMod val="65000"/>
                  </a:schemeClr>
                </a:solidFill>
              </a:rPr>
              <a:t>product_id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integer NOT NULL  DEFAULT null,</a:t>
            </a:r>
          </a:p>
          <a:p>
            <a:pPr>
              <a:buNone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US" sz="1350" dirty="0" err="1" smtClean="0">
                <a:solidFill>
                  <a:schemeClr val="bg1">
                    <a:lumMod val="65000"/>
                  </a:schemeClr>
                </a:solidFill>
              </a:rPr>
              <a:t>product_name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string DEFAULT null,</a:t>
            </a:r>
          </a:p>
          <a:p>
            <a:pPr>
              <a:buNone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           total integer DEFAULT null</a:t>
            </a:r>
          </a:p>
          <a:p>
            <a:pPr>
              <a:buNone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       ),</a:t>
            </a:r>
          </a:p>
          <a:p>
            <a:pPr>
              <a:buNone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       __</a:t>
            </a:r>
            <a:r>
              <a:rPr lang="en-US" sz="1350" dirty="0" err="1" smtClean="0">
                <a:solidFill>
                  <a:schemeClr val="bg1">
                    <a:lumMod val="65000"/>
                  </a:schemeClr>
                </a:solidFill>
              </a:rPr>
              <a:t>sales_product_id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integer NOT NULL  DEFAULT null,</a:t>
            </a:r>
          </a:p>
          <a:p>
            <a:pPr>
              <a:buNone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       __directive_6 string DEFAULT null,</a:t>
            </a:r>
          </a:p>
          <a:p>
            <a:pPr>
              <a:buNone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       __directive_7 string DEFAULT null,</a:t>
            </a:r>
          </a:p>
          <a:p>
            <a:pPr>
              <a:buNone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   PRIMARY KEY(__</a:t>
            </a:r>
            <a:r>
              <a:rPr lang="en-US" sz="1350" dirty="0" err="1" smtClean="0">
                <a:solidFill>
                  <a:schemeClr val="bg1">
                    <a:lumMod val="65000"/>
                  </a:schemeClr>
                </a:solidFill>
              </a:rPr>
              <a:t>sales_product_id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   ),</a:t>
            </a:r>
          </a:p>
          <a:p>
            <a:pPr>
              <a:buNone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   __directive_10 string DEFAULT null,</a:t>
            </a:r>
          </a:p>
          <a:p>
            <a:pPr>
              <a:buNone/>
            </a:pPr>
            <a:r>
              <a:rPr lang="en-US" sz="1350" dirty="0" smtClean="0"/>
              <a:t>    sales </a:t>
            </a:r>
            <a:r>
              <a:rPr lang="en-US" sz="1350" dirty="0" err="1" smtClean="0"/>
              <a:t>tuple</a:t>
            </a:r>
            <a:r>
              <a:rPr lang="en-US" sz="1350" dirty="0" smtClean="0"/>
              <a:t>(</a:t>
            </a:r>
          </a:p>
          <a:p>
            <a:pPr>
              <a:buNone/>
            </a:pPr>
            <a:r>
              <a:rPr lang="en-US" sz="1350" dirty="0" smtClean="0"/>
              <a:t>        </a:t>
            </a:r>
            <a:r>
              <a:rPr lang="en-US" sz="1350" dirty="0" err="1" smtClean="0"/>
              <a:t>product_id</a:t>
            </a:r>
            <a:r>
              <a:rPr lang="en-US" sz="1350" dirty="0" smtClean="0"/>
              <a:t> integer NOT NULL  DEFAULT null,</a:t>
            </a:r>
          </a:p>
          <a:p>
            <a:pPr>
              <a:buNone/>
            </a:pPr>
            <a:r>
              <a:rPr lang="en-US" sz="1350" dirty="0" smtClean="0"/>
              <a:t>        </a:t>
            </a:r>
            <a:r>
              <a:rPr lang="en-US" sz="1350" dirty="0" err="1" smtClean="0"/>
              <a:t>product_name</a:t>
            </a:r>
            <a:r>
              <a:rPr lang="en-US" sz="1350" dirty="0" smtClean="0"/>
              <a:t> string DEFAULT null,</a:t>
            </a:r>
          </a:p>
          <a:p>
            <a:pPr>
              <a:buNone/>
            </a:pPr>
            <a:r>
              <a:rPr lang="en-US" sz="1350" dirty="0" smtClean="0"/>
              <a:t>        total integer DEFAULT null</a:t>
            </a:r>
          </a:p>
          <a:p>
            <a:pPr>
              <a:buNone/>
            </a:pPr>
            <a:r>
              <a:rPr lang="en-US" sz="1350" dirty="0" smtClean="0"/>
              <a:t>    ),</a:t>
            </a:r>
          </a:p>
          <a:p>
            <a:pPr>
              <a:buNone/>
            </a:pPr>
            <a:r>
              <a:rPr lang="en-US" sz="1350" dirty="0" smtClean="0"/>
              <a:t>    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__</a:t>
            </a:r>
            <a:r>
              <a:rPr lang="en-US" sz="1350" dirty="0" err="1" smtClean="0">
                <a:solidFill>
                  <a:schemeClr val="bg1">
                    <a:lumMod val="65000"/>
                  </a:schemeClr>
                </a:solidFill>
              </a:rPr>
              <a:t>sales_product_id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integer NOT NULL  DEFAULT null,</a:t>
            </a:r>
          </a:p>
          <a:p>
            <a:pPr>
              <a:buNone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   __directive_6 string DEFAULT null,</a:t>
            </a:r>
          </a:p>
          <a:p>
            <a:pPr>
              <a:buNone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   __directive_7 string DEFAULT null</a:t>
            </a:r>
          </a:p>
          <a:p>
            <a:pPr>
              <a:buNone/>
            </a:pPr>
            <a:r>
              <a:rPr lang="en-US" sz="1350" dirty="0" smtClean="0"/>
              <a:t>)</a:t>
            </a:r>
            <a:endParaRPr lang="en-US" altLang="zh-CN" sz="1350" dirty="0" smtClean="0">
              <a:latin typeface="Consolas"/>
              <a:cs typeface="Consola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5384" y="278969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/>
              <a:t>Context Schema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15384" y="570273"/>
            <a:ext cx="8229600" cy="60165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500" dirty="0" smtClean="0"/>
              <a:t>CAST((</a:t>
            </a:r>
          </a:p>
          <a:p>
            <a:pPr>
              <a:buNone/>
            </a:pPr>
            <a:r>
              <a:rPr lang="en-US" sz="1500" dirty="0" smtClean="0"/>
              <a:t>   FROM (</a:t>
            </a:r>
          </a:p>
          <a:p>
            <a:pPr>
              <a:buNone/>
            </a:pPr>
            <a:r>
              <a:rPr lang="en-US" sz="1500" dirty="0" smtClean="0"/>
              <a:t>         SELECT ALL	</a:t>
            </a:r>
          </a:p>
          <a:p>
            <a:pPr>
              <a:buNone/>
            </a:pPr>
            <a:r>
              <a:rPr lang="en-US" sz="1500" dirty="0" smtClean="0"/>
              <a:t>			__</a:t>
            </a:r>
            <a:r>
              <a:rPr lang="en-US" sz="1500" dirty="0" err="1" smtClean="0"/>
              <a:t>page.page</a:t>
            </a:r>
            <a:r>
              <a:rPr lang="en-US" sz="1500" dirty="0" smtClean="0"/>
              <a:t> AS __L0__, </a:t>
            </a:r>
          </a:p>
          <a:p>
            <a:pPr>
              <a:buNone/>
            </a:pPr>
            <a:r>
              <a:rPr lang="en-US" sz="1500" dirty="0" smtClean="0"/>
              <a:t>            	CAST((					</a:t>
            </a:r>
          </a:p>
          <a:p>
            <a:pPr>
              <a:buNone/>
            </a:pPr>
            <a:r>
              <a:rPr lang="en-US" sz="1500" dirty="0" smtClean="0"/>
              <a:t>				FROM	__page.page.__directive_5 AS __alias_1</a:t>
            </a:r>
          </a:p>
          <a:p>
            <a:pPr>
              <a:buNone/>
            </a:pPr>
            <a:r>
              <a:rPr lang="en-US" sz="1500" dirty="0" smtClean="0"/>
              <a:t>   				WHERE	(__alias_1.__sales_product_id = __</a:t>
            </a:r>
            <a:r>
              <a:rPr lang="en-US" sz="1500" dirty="0" err="1" smtClean="0"/>
              <a:t>page.event.__sales_product_id</a:t>
            </a:r>
            <a:r>
              <a:rPr lang="en-US" sz="1500" dirty="0" smtClean="0"/>
              <a:t>)</a:t>
            </a:r>
          </a:p>
          <a:p>
            <a:pPr>
              <a:buNone/>
            </a:pPr>
            <a:r>
              <a:rPr lang="en-US" sz="1500" dirty="0" smtClean="0"/>
              <a:t>   				SELECT ALL	__alias_1.*</a:t>
            </a:r>
          </a:p>
          <a:p>
            <a:pPr>
              <a:buNone/>
            </a:pPr>
            <a:r>
              <a:rPr lang="en-US" sz="1500" dirty="0" smtClean="0"/>
              <a:t>			) AS </a:t>
            </a:r>
            <a:r>
              <a:rPr lang="en-US" sz="1500" dirty="0" err="1" smtClean="0"/>
              <a:t>tuple</a:t>
            </a:r>
            <a:r>
              <a:rPr lang="en-US" sz="1500" dirty="0" smtClean="0"/>
              <a:t>) AS __L1__</a:t>
            </a:r>
          </a:p>
          <a:p>
            <a:pPr>
              <a:buNone/>
            </a:pPr>
            <a:r>
              <a:rPr lang="en-US" sz="1500" dirty="0" smtClean="0"/>
              <a:t>      ) AS __directive_9</a:t>
            </a:r>
          </a:p>
          <a:p>
            <a:pPr>
              <a:buNone/>
            </a:pPr>
            <a:r>
              <a:rPr lang="en-US" sz="1500" dirty="0" smtClean="0"/>
              <a:t>   SELECT ALL</a:t>
            </a:r>
          </a:p>
          <a:p>
            <a:pPr>
              <a:buNone/>
            </a:pPr>
            <a:r>
              <a:rPr lang="en-US" sz="1500" dirty="0" smtClean="0"/>
              <a:t>      __L0__.product_type, </a:t>
            </a:r>
          </a:p>
          <a:p>
            <a:pPr>
              <a:buNone/>
            </a:pPr>
            <a:r>
              <a:rPr lang="en-US" sz="1500" dirty="0" smtClean="0"/>
              <a:t>      __L0__.last_updated, </a:t>
            </a:r>
          </a:p>
          <a:p>
            <a:pPr>
              <a:buNone/>
            </a:pPr>
            <a:r>
              <a:rPr lang="en-US" sz="1500" dirty="0" smtClean="0"/>
              <a:t>      __L0__.__directive_5, </a:t>
            </a:r>
          </a:p>
          <a:p>
            <a:pPr>
              <a:buNone/>
            </a:pPr>
            <a:r>
              <a:rPr lang="en-US" sz="1500" dirty="0" smtClean="0"/>
              <a:t>      __L0__.__directive_10, </a:t>
            </a:r>
          </a:p>
          <a:p>
            <a:pPr>
              <a:buNone/>
            </a:pPr>
            <a:r>
              <a:rPr lang="en-US" sz="1500" dirty="0" smtClean="0"/>
              <a:t>      __directive_9.__L1__.sales, </a:t>
            </a:r>
          </a:p>
          <a:p>
            <a:pPr>
              <a:buNone/>
            </a:pPr>
            <a:r>
              <a:rPr lang="en-US" sz="1500" dirty="0" smtClean="0"/>
              <a:t>      __directive_9.__L1__.__sales_product_id, </a:t>
            </a:r>
          </a:p>
          <a:p>
            <a:pPr>
              <a:buNone/>
            </a:pPr>
            <a:r>
              <a:rPr lang="en-US" sz="1500" dirty="0" smtClean="0"/>
              <a:t>      __directive_9.__L1__.__directive_6, </a:t>
            </a:r>
          </a:p>
          <a:p>
            <a:pPr>
              <a:buNone/>
            </a:pPr>
            <a:r>
              <a:rPr lang="en-US" sz="1500" dirty="0" smtClean="0"/>
              <a:t>      __directive_9.__L1__.__directive_7</a:t>
            </a:r>
          </a:p>
          <a:p>
            <a:pPr>
              <a:buNone/>
            </a:pPr>
            <a:r>
              <a:rPr lang="en-US" sz="1500" dirty="0" smtClean="0"/>
              <a:t>) AS </a:t>
            </a:r>
            <a:r>
              <a:rPr lang="en-US" sz="1500" dirty="0" err="1" smtClean="0"/>
              <a:t>tuple</a:t>
            </a:r>
            <a:r>
              <a:rPr lang="en-US" sz="1500" dirty="0" smtClean="0"/>
              <a:t>)</a:t>
            </a:r>
            <a:endParaRPr lang="en-US" altLang="zh-CN" sz="1500" dirty="0" smtClean="0">
              <a:latin typeface="Consolas"/>
              <a:cs typeface="Consola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5384" y="177421"/>
            <a:ext cx="8229600" cy="392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 Query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05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0773"/>
            <a:ext cx="8229600" cy="392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Binding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03625"/>
            <a:ext cx="8229600" cy="1915647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/>
              <a:t>TUPLE(</a:t>
            </a:r>
          </a:p>
          <a:p>
            <a:pPr>
              <a:buNone/>
            </a:pPr>
            <a:r>
              <a:rPr lang="en-US" sz="1800" dirty="0" smtClean="0"/>
              <a:t>   __page.visual.__directive_2.selected AS </a:t>
            </a:r>
            <a:r>
              <a:rPr lang="en-US" sz="1800" dirty="0" err="1" smtClean="0"/>
              <a:t>product_type</a:t>
            </a:r>
            <a:r>
              <a:rPr lang="en-US" sz="1800" dirty="0" smtClean="0"/>
              <a:t>, </a:t>
            </a:r>
          </a:p>
          <a:p>
            <a:pPr>
              <a:buNone/>
            </a:pPr>
            <a:r>
              <a:rPr lang="en-US" sz="1800" dirty="0" smtClean="0"/>
              <a:t>   CAST(__</a:t>
            </a:r>
            <a:r>
              <a:rPr lang="en-US" sz="1800" dirty="0" err="1" smtClean="0"/>
              <a:t>page.page.last_updated</a:t>
            </a:r>
            <a:r>
              <a:rPr lang="en-US" sz="1800" dirty="0" smtClean="0"/>
              <a:t> AS string) AS </a:t>
            </a:r>
            <a:r>
              <a:rPr lang="en-US" sz="1800" dirty="0" err="1" smtClean="0"/>
              <a:t>last_updated</a:t>
            </a:r>
            <a:r>
              <a:rPr lang="en-US" sz="1800" dirty="0" smtClean="0"/>
              <a:t>, </a:t>
            </a:r>
          </a:p>
          <a:p>
            <a:pPr>
              <a:buNone/>
            </a:pPr>
            <a:r>
              <a:rPr lang="en-US" sz="1800" dirty="0" smtClean="0"/>
              <a:t>   __page.page.__directive_5 AS __directive_5, </a:t>
            </a:r>
          </a:p>
          <a:p>
            <a:pPr>
              <a:buNone/>
            </a:pPr>
            <a:r>
              <a:rPr lang="en-US" sz="1800" dirty="0" smtClean="0"/>
              <a:t>   CAST(__page.page.__directive_10 AS string) AS __directive_10</a:t>
            </a:r>
          </a:p>
          <a:p>
            <a:pPr>
              <a:buNone/>
            </a:pP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29920"/>
            <a:ext cx="8229600" cy="18256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 smtClean="0"/>
              <a:t>TUPLE(</a:t>
            </a:r>
          </a:p>
          <a:p>
            <a:pPr>
              <a:buNone/>
            </a:pPr>
            <a:r>
              <a:rPr lang="en-US" sz="2200" dirty="0" smtClean="0"/>
              <a:t>   CAST(__</a:t>
            </a:r>
            <a:r>
              <a:rPr lang="en-US" sz="2200" dirty="0" err="1" smtClean="0"/>
              <a:t>page.page.product_type</a:t>
            </a:r>
            <a:r>
              <a:rPr lang="en-US" sz="2200" dirty="0" smtClean="0"/>
              <a:t> AS string) AS </a:t>
            </a:r>
            <a:r>
              <a:rPr lang="en-US" sz="2200" dirty="0" err="1" smtClean="0"/>
              <a:t>product_type</a:t>
            </a:r>
            <a:r>
              <a:rPr lang="en-US" sz="2400" dirty="0" smtClean="0"/>
              <a:t>, </a:t>
            </a:r>
          </a:p>
          <a:p>
            <a:pPr>
              <a:buNone/>
            </a:pPr>
            <a:r>
              <a:rPr lang="en-US" sz="2400" dirty="0" smtClean="0"/>
              <a:t>   CAST(__</a:t>
            </a:r>
            <a:r>
              <a:rPr lang="en-US" sz="2400" dirty="0" err="1" smtClean="0"/>
              <a:t>page.page.last_updated</a:t>
            </a:r>
            <a:r>
              <a:rPr lang="en-US" sz="2400" dirty="0" smtClean="0"/>
              <a:t> AS string) AS </a:t>
            </a:r>
            <a:r>
              <a:rPr lang="en-US" sz="2400" dirty="0" err="1" smtClean="0"/>
              <a:t>last_updated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)</a:t>
            </a:r>
            <a:endParaRPr lang="en-US" altLang="zh-CN" sz="2200" dirty="0" smtClean="0">
              <a:latin typeface="Consolas"/>
              <a:cs typeface="Consola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37068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/>
              <a:t>Page Mutable Query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8219"/>
            <a:ext cx="8229600" cy="583717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        ….</a:t>
            </a:r>
          </a:p>
          <a:p>
            <a:pPr>
              <a:buNone/>
            </a:pPr>
            <a:r>
              <a:rPr lang="en-US" sz="1200" dirty="0" smtClean="0"/>
              <a:t>        &lt;table class=</a:t>
            </a:r>
            <a:r>
              <a:rPr lang="en-US" sz="1200" i="1" dirty="0" smtClean="0"/>
              <a:t>"table"&gt;</a:t>
            </a:r>
          </a:p>
          <a:p>
            <a:pPr>
              <a:buNone/>
            </a:pPr>
            <a:r>
              <a:rPr lang="en-US" sz="1200" dirty="0" smtClean="0"/>
              <a:t>            &lt;</a:t>
            </a:r>
            <a:r>
              <a:rPr lang="en-US" sz="1200" dirty="0" err="1" smtClean="0"/>
              <a:t>thead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                &lt;</a:t>
            </a:r>
            <a:r>
              <a:rPr lang="en-US" sz="1200" dirty="0" err="1" smtClean="0"/>
              <a:t>tr</a:t>
            </a:r>
            <a:r>
              <a:rPr lang="en-US" sz="1200" dirty="0" smtClean="0"/>
              <a:t>&gt;&lt;</a:t>
            </a:r>
            <a:r>
              <a:rPr lang="en-US" sz="1200" dirty="0" err="1" smtClean="0"/>
              <a:t>th</a:t>
            </a:r>
            <a:r>
              <a:rPr lang="en-US" sz="1200" dirty="0" smtClean="0"/>
              <a:t>&gt;Product&lt;/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&gt;&lt;</a:t>
            </a:r>
            <a:r>
              <a:rPr lang="en-US" sz="1200" dirty="0" err="1" smtClean="0"/>
              <a:t>th</a:t>
            </a:r>
            <a:r>
              <a:rPr lang="en-US" sz="1200" dirty="0" smtClean="0"/>
              <a:t>&gt;Amount&lt;/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&gt;&lt;</a:t>
            </a:r>
            <a:r>
              <a:rPr lang="en-US" sz="1200" dirty="0" err="1" smtClean="0"/>
              <a:t>th</a:t>
            </a:r>
            <a:r>
              <a:rPr lang="en-US" sz="1200" dirty="0" smtClean="0"/>
              <a:t>&gt;&lt;/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&gt;&lt;/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            &lt;/</a:t>
            </a:r>
            <a:r>
              <a:rPr lang="en-US" sz="1200" dirty="0" err="1" smtClean="0"/>
              <a:t>thead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            &lt;</a:t>
            </a:r>
            <a:r>
              <a:rPr lang="en-US" sz="1200" dirty="0" err="1" smtClean="0"/>
              <a:t>tbody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                </a:t>
            </a:r>
            <a:r>
              <a:rPr lang="en-US" sz="1200" dirty="0" smtClean="0">
                <a:solidFill>
                  <a:schemeClr val="tx2"/>
                </a:solidFill>
              </a:rPr>
              <a:t>&lt;% for sales in (</a:t>
            </a:r>
          </a:p>
          <a:p>
            <a:pPr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                            select  *</a:t>
            </a:r>
          </a:p>
          <a:p>
            <a:pPr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                            from    </a:t>
            </a:r>
            <a:r>
              <a:rPr lang="en-US" sz="1200" dirty="0" err="1" smtClean="0">
                <a:solidFill>
                  <a:schemeClr val="tx2"/>
                </a:solidFill>
              </a:rPr>
              <a:t>db.total_sales</a:t>
            </a:r>
            <a:r>
              <a:rPr lang="en-US" sz="1200" dirty="0" smtClean="0">
                <a:solidFill>
                  <a:schemeClr val="tx2"/>
                </a:solidFill>
              </a:rPr>
              <a:t> as </a:t>
            </a:r>
            <a:r>
              <a:rPr lang="en-US" sz="1200" dirty="0" err="1" smtClean="0">
                <a:solidFill>
                  <a:schemeClr val="tx2"/>
                </a:solidFill>
              </a:rPr>
              <a:t>ts</a:t>
            </a:r>
            <a:endParaRPr lang="en-US" sz="12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                            where   case when </a:t>
            </a:r>
            <a:r>
              <a:rPr lang="en-US" sz="1200" dirty="0" err="1" smtClean="0">
                <a:solidFill>
                  <a:schemeClr val="tx2"/>
                </a:solidFill>
              </a:rPr>
              <a:t>product_type</a:t>
            </a:r>
            <a:r>
              <a:rPr lang="en-US" sz="1200" dirty="0" smtClean="0">
                <a:solidFill>
                  <a:schemeClr val="tx2"/>
                </a:solidFill>
              </a:rPr>
              <a:t> = 'All' then true</a:t>
            </a:r>
          </a:p>
          <a:p>
            <a:pPr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                                           else </a:t>
            </a:r>
            <a:r>
              <a:rPr lang="en-US" sz="1200" dirty="0" err="1" smtClean="0">
                <a:solidFill>
                  <a:schemeClr val="tx2"/>
                </a:solidFill>
              </a:rPr>
              <a:t>product_type</a:t>
            </a:r>
            <a:r>
              <a:rPr lang="en-US" sz="1200" dirty="0" smtClean="0">
                <a:solidFill>
                  <a:schemeClr val="tx2"/>
                </a:solidFill>
              </a:rPr>
              <a:t> = </a:t>
            </a:r>
            <a:r>
              <a:rPr lang="en-US" sz="1200" dirty="0" err="1" smtClean="0">
                <a:solidFill>
                  <a:schemeClr val="tx2"/>
                </a:solidFill>
              </a:rPr>
              <a:t>ts.product_name</a:t>
            </a:r>
            <a:r>
              <a:rPr lang="en-US" sz="1200" dirty="0" smtClean="0">
                <a:solidFill>
                  <a:schemeClr val="tx2"/>
                </a:solidFill>
              </a:rPr>
              <a:t> end</a:t>
            </a:r>
          </a:p>
          <a:p>
            <a:pPr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                        ) primary key (</a:t>
            </a:r>
            <a:r>
              <a:rPr lang="en-US" sz="1200" dirty="0" err="1" smtClean="0">
                <a:solidFill>
                  <a:schemeClr val="tx2"/>
                </a:solidFill>
              </a:rPr>
              <a:t>product_name</a:t>
            </a:r>
            <a:r>
              <a:rPr lang="en-US" sz="1200" dirty="0" smtClean="0">
                <a:solidFill>
                  <a:schemeClr val="tx2"/>
                </a:solidFill>
              </a:rPr>
              <a:t>) %&gt;</a:t>
            </a:r>
          </a:p>
          <a:p>
            <a:pPr>
              <a:buNone/>
            </a:pPr>
            <a:r>
              <a:rPr lang="en-US" sz="1200" dirty="0" smtClean="0"/>
              <a:t>                    &lt;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                        &lt;td&gt;</a:t>
            </a:r>
            <a:r>
              <a:rPr lang="en-US" sz="1200" dirty="0" smtClean="0">
                <a:solidFill>
                  <a:schemeClr val="tx2"/>
                </a:solidFill>
              </a:rPr>
              <a:t>&lt;%= </a:t>
            </a:r>
            <a:r>
              <a:rPr lang="en-US" sz="1200" dirty="0" err="1" smtClean="0">
                <a:solidFill>
                  <a:schemeClr val="tx2"/>
                </a:solidFill>
              </a:rPr>
              <a:t>sales.product_name</a:t>
            </a:r>
            <a:r>
              <a:rPr lang="en-US" sz="1200" dirty="0" smtClean="0">
                <a:solidFill>
                  <a:schemeClr val="tx2"/>
                </a:solidFill>
              </a:rPr>
              <a:t> %&gt;</a:t>
            </a:r>
            <a:r>
              <a:rPr lang="en-US" sz="1200" dirty="0" smtClean="0"/>
              <a:t>&lt;/td&gt;</a:t>
            </a:r>
          </a:p>
          <a:p>
            <a:pPr>
              <a:buNone/>
            </a:pPr>
            <a:r>
              <a:rPr lang="en-US" sz="1200" dirty="0" smtClean="0"/>
              <a:t>                        &lt;td&gt;</a:t>
            </a:r>
            <a:r>
              <a:rPr lang="en-US" sz="1200" dirty="0" smtClean="0">
                <a:solidFill>
                  <a:schemeClr val="tx2"/>
                </a:solidFill>
              </a:rPr>
              <a:t>&lt;%= </a:t>
            </a:r>
            <a:r>
              <a:rPr lang="en-US" sz="1200" dirty="0" err="1" smtClean="0">
                <a:solidFill>
                  <a:schemeClr val="tx2"/>
                </a:solidFill>
              </a:rPr>
              <a:t>sales.total</a:t>
            </a:r>
            <a:r>
              <a:rPr lang="en-US" sz="1200" dirty="0" smtClean="0">
                <a:solidFill>
                  <a:schemeClr val="tx2"/>
                </a:solidFill>
              </a:rPr>
              <a:t> %&gt;</a:t>
            </a:r>
            <a:r>
              <a:rPr lang="en-US" sz="1200" dirty="0" smtClean="0"/>
              <a:t>&lt;/td&gt;</a:t>
            </a:r>
          </a:p>
          <a:p>
            <a:pPr>
              <a:buNone/>
            </a:pPr>
            <a:r>
              <a:rPr lang="en-US" sz="1200" dirty="0" smtClean="0"/>
              <a:t>                        &lt;td&gt;</a:t>
            </a:r>
            <a:r>
              <a:rPr lang="en-US" sz="1200" dirty="0" smtClean="0">
                <a:solidFill>
                  <a:schemeClr val="tx2"/>
                </a:solidFill>
              </a:rPr>
              <a:t>&lt;% unit </a:t>
            </a:r>
            <a:r>
              <a:rPr lang="en-US" sz="1200" dirty="0" err="1" smtClean="0">
                <a:solidFill>
                  <a:schemeClr val="tx2"/>
                </a:solidFill>
              </a:rPr>
              <a:t>html.Button</a:t>
            </a:r>
            <a:r>
              <a:rPr lang="en-US" sz="1200" dirty="0" smtClean="0">
                <a:solidFill>
                  <a:schemeClr val="tx2"/>
                </a:solidFill>
              </a:rPr>
              <a:t> %&gt;{</a:t>
            </a:r>
          </a:p>
          <a:p>
            <a:pPr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                                &lt;% event </a:t>
            </a:r>
            <a:r>
              <a:rPr lang="en-US" sz="1200" dirty="0" err="1" smtClean="0">
                <a:solidFill>
                  <a:schemeClr val="tx2"/>
                </a:solidFill>
              </a:rPr>
              <a:t>onclick</a:t>
            </a:r>
            <a:r>
              <a:rPr lang="en-US" sz="1200" dirty="0" smtClean="0">
                <a:solidFill>
                  <a:schemeClr val="tx2"/>
                </a:solidFill>
              </a:rPr>
              <a:t> AJAX </a:t>
            </a:r>
            <a:r>
              <a:rPr lang="en-US" sz="1200" dirty="0" err="1" smtClean="0">
                <a:solidFill>
                  <a:schemeClr val="tx2"/>
                </a:solidFill>
              </a:rPr>
              <a:t>increment_total</a:t>
            </a:r>
            <a:r>
              <a:rPr lang="en-US" sz="1200" dirty="0" smtClean="0">
                <a:solidFill>
                  <a:schemeClr val="tx2"/>
                </a:solidFill>
              </a:rPr>
              <a:t> %&gt;</a:t>
            </a:r>
          </a:p>
          <a:p>
            <a:pPr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                                value : "Increment"</a:t>
            </a:r>
          </a:p>
          <a:p>
            <a:pPr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                            }&lt;% end unit %&gt;</a:t>
            </a:r>
          </a:p>
          <a:p>
            <a:pPr>
              <a:buNone/>
            </a:pPr>
            <a:r>
              <a:rPr lang="en-US" sz="1200" dirty="0" smtClean="0"/>
              <a:t>                        &lt;/td&gt;</a:t>
            </a:r>
          </a:p>
          <a:p>
            <a:pPr>
              <a:buNone/>
            </a:pPr>
            <a:r>
              <a:rPr lang="en-US" sz="1200" dirty="0" smtClean="0"/>
              <a:t>                    &lt;/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                </a:t>
            </a:r>
            <a:r>
              <a:rPr lang="en-US" sz="1200" dirty="0" smtClean="0">
                <a:solidFill>
                  <a:schemeClr val="tx2"/>
                </a:solidFill>
              </a:rPr>
              <a:t>&lt;% end for %&gt;</a:t>
            </a:r>
          </a:p>
          <a:p>
            <a:pPr>
              <a:buNone/>
            </a:pPr>
            <a:r>
              <a:rPr lang="en-US" sz="1200" dirty="0" smtClean="0"/>
              <a:t>            &lt;/</a:t>
            </a:r>
            <a:r>
              <a:rPr lang="en-US" sz="1200" dirty="0" err="1" smtClean="0"/>
              <a:t>tbody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        &lt;/table&gt;</a:t>
            </a:r>
          </a:p>
          <a:p>
            <a:pPr>
              <a:buNone/>
            </a:pPr>
            <a:r>
              <a:rPr lang="en-US" sz="1200" dirty="0" smtClean="0"/>
              <a:t>         Last Updated : </a:t>
            </a:r>
            <a:r>
              <a:rPr lang="en-US" sz="1200" dirty="0" smtClean="0">
                <a:solidFill>
                  <a:schemeClr val="tx2"/>
                </a:solidFill>
              </a:rPr>
              <a:t>&lt;%= </a:t>
            </a:r>
            <a:r>
              <a:rPr lang="en-US" sz="1200" dirty="0" err="1" smtClean="0">
                <a:solidFill>
                  <a:schemeClr val="tx2"/>
                </a:solidFill>
              </a:rPr>
              <a:t>last_updated</a:t>
            </a:r>
            <a:r>
              <a:rPr lang="en-US" sz="1200" dirty="0" smtClean="0">
                <a:solidFill>
                  <a:schemeClr val="tx2"/>
                </a:solidFill>
              </a:rPr>
              <a:t> %&gt;</a:t>
            </a:r>
          </a:p>
          <a:p>
            <a:pPr>
              <a:buNone/>
            </a:pPr>
            <a:r>
              <a:rPr lang="en-US" sz="1200" dirty="0" smtClean="0"/>
              <a:t>        …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7036"/>
            <a:ext cx="8229600" cy="39285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main.page</a:t>
            </a:r>
            <a:r>
              <a:rPr lang="en-US" dirty="0" smtClean="0"/>
              <a:t> (part 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58220"/>
            <a:ext cx="8229600" cy="304464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+mj-lt"/>
              </a:rPr>
              <a:t>create action </a:t>
            </a:r>
            <a:r>
              <a:rPr lang="en-US" sz="1800" dirty="0" err="1" smtClean="0">
                <a:latin typeface="+mj-lt"/>
              </a:rPr>
              <a:t>increment_total</a:t>
            </a:r>
            <a:r>
              <a:rPr lang="en-US" sz="1800" dirty="0" smtClean="0">
                <a:latin typeface="+mj-lt"/>
              </a:rPr>
              <a:t>() as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begin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update 	</a:t>
            </a:r>
            <a:r>
              <a:rPr lang="en-US" sz="1800" dirty="0" err="1" smtClean="0">
                <a:latin typeface="+mj-lt"/>
              </a:rPr>
              <a:t>db.total_sales</a:t>
            </a:r>
            <a:r>
              <a:rPr lang="en-US" sz="1800" dirty="0" smtClean="0">
                <a:latin typeface="+mj-lt"/>
              </a:rPr>
              <a:t> as </a:t>
            </a:r>
            <a:r>
              <a:rPr lang="en-US" sz="1800" dirty="0" err="1" smtClean="0">
                <a:latin typeface="+mj-lt"/>
              </a:rPr>
              <a:t>ts</a:t>
            </a:r>
            <a:endParaRPr lang="en-US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+mj-lt"/>
              </a:rPr>
              <a:t>	set		</a:t>
            </a:r>
            <a:r>
              <a:rPr lang="en-US" sz="1800" dirty="0" err="1" smtClean="0">
                <a:latin typeface="+mj-lt"/>
              </a:rPr>
              <a:t>ts.total</a:t>
            </a:r>
            <a:r>
              <a:rPr lang="en-US" sz="1800" dirty="0" smtClean="0">
                <a:latin typeface="+mj-lt"/>
              </a:rPr>
              <a:t> = </a:t>
            </a:r>
            <a:r>
              <a:rPr lang="en-US" sz="1800" dirty="0" err="1" smtClean="0">
                <a:latin typeface="+mj-lt"/>
              </a:rPr>
              <a:t>ts.total</a:t>
            </a:r>
            <a:r>
              <a:rPr lang="en-US" sz="1800" dirty="0" smtClean="0">
                <a:latin typeface="+mj-lt"/>
              </a:rPr>
              <a:t> + 1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where	</a:t>
            </a:r>
            <a:r>
              <a:rPr lang="en-US" sz="1800" dirty="0" err="1" smtClean="0">
                <a:latin typeface="+mj-lt"/>
              </a:rPr>
              <a:t>ts.product_id</a:t>
            </a:r>
            <a:r>
              <a:rPr lang="en-US" sz="1800" dirty="0" smtClean="0">
                <a:latin typeface="+mj-lt"/>
              </a:rPr>
              <a:t> = </a:t>
            </a:r>
            <a:r>
              <a:rPr lang="en-US" sz="1800" dirty="0" err="1" smtClean="0">
                <a:latin typeface="+mj-lt"/>
              </a:rPr>
              <a:t>context.sales.product_id</a:t>
            </a:r>
            <a:r>
              <a:rPr lang="en-US" sz="1800" dirty="0" smtClean="0">
                <a:latin typeface="+mj-lt"/>
              </a:rPr>
              <a:t>;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dirty="0" smtClean="0"/>
              <a:t>set </a:t>
            </a:r>
            <a:r>
              <a:rPr lang="en-US" sz="1800" dirty="0" err="1" smtClean="0"/>
              <a:t>context.last_updated</a:t>
            </a:r>
            <a:r>
              <a:rPr lang="en-US" sz="1800" dirty="0" smtClean="0"/>
              <a:t> = </a:t>
            </a:r>
            <a:r>
              <a:rPr lang="en-US" sz="1800" dirty="0" err="1" smtClean="0"/>
              <a:t>context.sales.product_name</a:t>
            </a:r>
            <a:r>
              <a:rPr lang="en-US" sz="1800" dirty="0" smtClean="0"/>
              <a:t>;</a:t>
            </a:r>
            <a:endParaRPr lang="en-US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+mj-lt"/>
              </a:rPr>
              <a:t>	display('main');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end;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69436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 err="1" smtClean="0">
                <a:latin typeface="+mj-lt"/>
                <a:ea typeface="+mj-ea"/>
                <a:cs typeface="+mj-cs"/>
              </a:rPr>
              <a:t>i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ncrement_total.action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Initial Get Request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80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18"/>
          <p:cNvCxnSpPr>
            <a:endCxn id="89" idx="1"/>
          </p:cNvCxnSpPr>
          <p:nvPr/>
        </p:nvCxnSpPr>
        <p:spPr>
          <a:xfrm rot="16200000" flipH="1">
            <a:off x="5504215" y="3613171"/>
            <a:ext cx="1787352" cy="1266878"/>
          </a:xfrm>
          <a:prstGeom prst="bentConnector2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2786396" y="2218777"/>
            <a:ext cx="1409700" cy="1219200"/>
          </a:xfrm>
          <a:prstGeom prst="roundRect">
            <a:avLst>
              <a:gd name="adj" fmla="val 12734"/>
            </a:avLst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D9969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Server-side Visual State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3" name="Straight Arrow Connector 18"/>
          <p:cNvCxnSpPr>
            <a:stCxn id="84" idx="0"/>
            <a:endCxn id="89" idx="3"/>
          </p:cNvCxnSpPr>
          <p:nvPr/>
        </p:nvCxnSpPr>
        <p:spPr>
          <a:xfrm>
            <a:off x="7516386" y="1607434"/>
            <a:ext cx="1317864" cy="3532852"/>
          </a:xfrm>
          <a:prstGeom prst="bentConnector3">
            <a:avLst>
              <a:gd name="adj1" fmla="val 117346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Hexagon 83"/>
          <p:cNvSpPr/>
          <p:nvPr/>
        </p:nvSpPr>
        <p:spPr>
          <a:xfrm>
            <a:off x="6154116" y="1196887"/>
            <a:ext cx="1362270" cy="82109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54745" y="2296048"/>
            <a:ext cx="1669792" cy="11079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0000"/>
                </a:solidFill>
              </a:rPr>
              <a:t>Browser-Side Visual State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6" name="文本框 4"/>
          <p:cNvSpPr txBox="1"/>
          <p:nvPr/>
        </p:nvSpPr>
        <p:spPr>
          <a:xfrm>
            <a:off x="356345" y="358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Client</a:t>
            </a:r>
            <a:endParaRPr kumimoji="1" lang="zh-CN" altLang="en-US" b="1" dirty="0"/>
          </a:p>
        </p:txBody>
      </p:sp>
      <p:sp>
        <p:nvSpPr>
          <p:cNvPr id="87" name="文本框 34"/>
          <p:cNvSpPr txBox="1"/>
          <p:nvPr/>
        </p:nvSpPr>
        <p:spPr>
          <a:xfrm>
            <a:off x="2730500" y="358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Server</a:t>
            </a:r>
            <a:endParaRPr kumimoji="1" lang="zh-CN" altLang="en-US" b="1" dirty="0"/>
          </a:p>
        </p:txBody>
      </p:sp>
      <p:cxnSp>
        <p:nvCxnSpPr>
          <p:cNvPr id="88" name="直线连接符 6"/>
          <p:cNvCxnSpPr/>
          <p:nvPr/>
        </p:nvCxnSpPr>
        <p:spPr>
          <a:xfrm>
            <a:off x="2425700" y="1435234"/>
            <a:ext cx="0" cy="4648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35"/>
          <p:cNvSpPr/>
          <p:nvPr/>
        </p:nvSpPr>
        <p:spPr>
          <a:xfrm>
            <a:off x="7031330" y="4322408"/>
            <a:ext cx="1802920" cy="1635756"/>
          </a:xfrm>
          <a:prstGeom prst="roundRect">
            <a:avLst>
              <a:gd name="adj" fmla="val 581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UAS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90" name="Rounded Rectangle 5"/>
          <p:cNvSpPr/>
          <p:nvPr/>
        </p:nvSpPr>
        <p:spPr>
          <a:xfrm>
            <a:off x="5192993" y="4322408"/>
            <a:ext cx="1672652" cy="73152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Page Mutable State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3" name="Rounded Rectangle 4"/>
          <p:cNvSpPr/>
          <p:nvPr/>
        </p:nvSpPr>
        <p:spPr>
          <a:xfrm>
            <a:off x="5543872" y="2385323"/>
            <a:ext cx="2888928" cy="9676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State</a:t>
            </a:r>
          </a:p>
        </p:txBody>
      </p:sp>
      <p:sp>
        <p:nvSpPr>
          <p:cNvPr id="95" name="TextBox 91"/>
          <p:cNvSpPr txBox="1"/>
          <p:nvPr/>
        </p:nvSpPr>
        <p:spPr>
          <a:xfrm>
            <a:off x="4262058" y="2976903"/>
            <a:ext cx="1240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Visual Query</a:t>
            </a:r>
            <a:endParaRPr lang="en-US" sz="1600" dirty="0"/>
          </a:p>
        </p:txBody>
      </p:sp>
      <p:cxnSp>
        <p:nvCxnSpPr>
          <p:cNvPr id="96" name="Straight Arrow Connector 45"/>
          <p:cNvCxnSpPr/>
          <p:nvPr/>
        </p:nvCxnSpPr>
        <p:spPr>
          <a:xfrm flipH="1">
            <a:off x="1924538" y="2779901"/>
            <a:ext cx="805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45"/>
          <p:cNvCxnSpPr/>
          <p:nvPr/>
        </p:nvCxnSpPr>
        <p:spPr>
          <a:xfrm flipH="1">
            <a:off x="4193415" y="2960171"/>
            <a:ext cx="13691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8"/>
          <p:cNvCxnSpPr/>
          <p:nvPr/>
        </p:nvCxnSpPr>
        <p:spPr>
          <a:xfrm flipV="1">
            <a:off x="5939072" y="3342637"/>
            <a:ext cx="1" cy="969474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91"/>
          <p:cNvSpPr txBox="1"/>
          <p:nvPr/>
        </p:nvSpPr>
        <p:spPr>
          <a:xfrm>
            <a:off x="4654052" y="3589508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Page Query</a:t>
            </a:r>
            <a:endParaRPr lang="en-US" sz="1600" dirty="0"/>
          </a:p>
        </p:txBody>
      </p:sp>
      <p:sp>
        <p:nvSpPr>
          <p:cNvPr id="109" name="椭圆 69"/>
          <p:cNvSpPr/>
          <p:nvPr/>
        </p:nvSpPr>
        <p:spPr>
          <a:xfrm>
            <a:off x="5426648" y="3928062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12" name="椭圆 73"/>
          <p:cNvSpPr/>
          <p:nvPr/>
        </p:nvSpPr>
        <p:spPr>
          <a:xfrm>
            <a:off x="6282286" y="1104185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13" name="椭圆 75"/>
          <p:cNvSpPr/>
          <p:nvPr/>
        </p:nvSpPr>
        <p:spPr>
          <a:xfrm>
            <a:off x="4316248" y="3288075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39252" y="40642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2000" dirty="0" smtClean="0"/>
              <a:t>Initial Page Request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5704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Page State after page query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9889"/>
            <a:ext cx="8229600" cy="619913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{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err="1" smtClean="0"/>
              <a:t>product_type</a:t>
            </a:r>
            <a:r>
              <a:rPr lang="en-US" sz="1050" dirty="0" smtClean="0"/>
              <a:t> : All, 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err="1" smtClean="0"/>
              <a:t>last_updated</a:t>
            </a:r>
            <a:r>
              <a:rPr lang="en-US" sz="1050" dirty="0" smtClean="0"/>
              <a:t> : null,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__directive_5 :  {{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  	{	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		sales : {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			</a:t>
            </a:r>
            <a:r>
              <a:rPr lang="en-US" sz="1050" dirty="0" err="1" smtClean="0"/>
              <a:t>product_id</a:t>
            </a:r>
            <a:r>
              <a:rPr lang="en-US" sz="1050" dirty="0" smtClean="0"/>
              <a:t> : 1, 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			</a:t>
            </a:r>
            <a:r>
              <a:rPr lang="en-US" sz="1050" dirty="0" err="1" smtClean="0"/>
              <a:t>product_name</a:t>
            </a:r>
            <a:r>
              <a:rPr lang="en-US" sz="1050" dirty="0" smtClean="0"/>
              <a:t> : Tablet, 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			total : 27861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		}, 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		__</a:t>
            </a:r>
            <a:r>
              <a:rPr lang="en-US" sz="1050" dirty="0" err="1" smtClean="0"/>
              <a:t>sales_product_id</a:t>
            </a:r>
            <a:r>
              <a:rPr lang="en-US" sz="1050" dirty="0" smtClean="0"/>
              <a:t> : 1, 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		__directive_6 : Tablet, 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		__directive_7 : 27861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	},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  	{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		sales : {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			</a:t>
            </a:r>
            <a:r>
              <a:rPr lang="en-US" sz="1050" dirty="0" err="1" smtClean="0"/>
              <a:t>product_id</a:t>
            </a:r>
            <a:r>
              <a:rPr lang="en-US" sz="1050" dirty="0" smtClean="0"/>
              <a:t> : 2, 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			</a:t>
            </a:r>
            <a:r>
              <a:rPr lang="en-US" sz="1050" dirty="0" err="1" smtClean="0"/>
              <a:t>product_name</a:t>
            </a:r>
            <a:r>
              <a:rPr lang="en-US" sz="1050" dirty="0" smtClean="0"/>
              <a:t> : Phone, 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			total : 26635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		}, 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		__</a:t>
            </a:r>
            <a:r>
              <a:rPr lang="en-US" sz="1050" dirty="0" err="1" smtClean="0"/>
              <a:t>sales_product_id</a:t>
            </a:r>
            <a:r>
              <a:rPr lang="en-US" sz="1050" dirty="0" smtClean="0"/>
              <a:t> : 2,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		__directive_6 : Phone, 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		__directive_7 : 26635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	}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 }},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__directive_10 : null</a:t>
            </a:r>
          </a:p>
          <a:p>
            <a:pPr>
              <a:lnSpc>
                <a:spcPct val="120000"/>
              </a:lnSpc>
              <a:buNone/>
            </a:pPr>
            <a:r>
              <a:rPr lang="en-US" sz="1050" dirty="0" smtClean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State after visual query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9889"/>
            <a:ext cx="8229600" cy="619913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300" dirty="0" smtClean="0"/>
              <a:t>{</a:t>
            </a:r>
          </a:p>
          <a:p>
            <a:pPr>
              <a:buNone/>
            </a:pPr>
            <a:r>
              <a:rPr lang="en-US" sz="1300" dirty="0" smtClean="0"/>
              <a:t>__directive_2 : {</a:t>
            </a:r>
          </a:p>
          <a:p>
            <a:pPr>
              <a:buNone/>
            </a:pPr>
            <a:r>
              <a:rPr lang="en-US" sz="1300" dirty="0" smtClean="0"/>
              <a:t>	options : </a:t>
            </a:r>
          </a:p>
          <a:p>
            <a:pPr>
              <a:buNone/>
            </a:pPr>
            <a:r>
              <a:rPr lang="en-US" sz="1300" dirty="0" smtClean="0"/>
              <a:t>  		{{</a:t>
            </a:r>
          </a:p>
          <a:p>
            <a:pPr>
              <a:buNone/>
            </a:pPr>
            <a:r>
              <a:rPr lang="en-US" sz="1300" dirty="0" smtClean="0"/>
              <a:t>		   {label : All, value : All, disabled : false, __key0 : 0},</a:t>
            </a:r>
          </a:p>
          <a:p>
            <a:pPr>
              <a:buNone/>
            </a:pPr>
            <a:r>
              <a:rPr lang="en-US" sz="1300" dirty="0" smtClean="0"/>
              <a:t>		   {label : Phones, value : Phone, disabled : false, __key0 : 1},</a:t>
            </a:r>
          </a:p>
          <a:p>
            <a:pPr>
              <a:buNone/>
            </a:pPr>
            <a:r>
              <a:rPr lang="en-US" sz="1300" dirty="0" smtClean="0"/>
              <a:t>		   {label : Tablets, value : Tablet, disabled : false, __key0 : 2}</a:t>
            </a:r>
          </a:p>
          <a:p>
            <a:pPr>
              <a:buNone/>
            </a:pPr>
            <a:r>
              <a:rPr lang="en-US" sz="1300" dirty="0" smtClean="0"/>
              <a:t>		}},</a:t>
            </a:r>
          </a:p>
          <a:p>
            <a:pPr>
              <a:buNone/>
            </a:pPr>
            <a:r>
              <a:rPr lang="en-US" sz="1300" dirty="0" smtClean="0"/>
              <a:t> 	selected : All, disabled : false, multiple : false</a:t>
            </a:r>
          </a:p>
          <a:p>
            <a:pPr>
              <a:buNone/>
            </a:pPr>
            <a:r>
              <a:rPr lang="en-US" sz="1300" dirty="0" smtClean="0"/>
              <a:t>}, </a:t>
            </a:r>
          </a:p>
          <a:p>
            <a:pPr>
              <a:buNone/>
            </a:pPr>
            <a:r>
              <a:rPr lang="en-US" sz="1300" dirty="0" smtClean="0"/>
              <a:t>__directive_5 : </a:t>
            </a:r>
          </a:p>
          <a:p>
            <a:pPr>
              <a:buNone/>
            </a:pPr>
            <a:r>
              <a:rPr lang="en-US" sz="1300" dirty="0" smtClean="0"/>
              <a:t> {{</a:t>
            </a:r>
          </a:p>
          <a:p>
            <a:pPr>
              <a:buNone/>
            </a:pPr>
            <a:r>
              <a:rPr lang="en-US" sz="1300" dirty="0" smtClean="0"/>
              <a:t>	{	</a:t>
            </a:r>
          </a:p>
          <a:p>
            <a:pPr>
              <a:buNone/>
            </a:pPr>
            <a:r>
              <a:rPr lang="en-US" sz="1300" dirty="0" smtClean="0"/>
              <a:t>		__directive_6 : Tablet, __directive_7 : 27861, </a:t>
            </a:r>
          </a:p>
          <a:p>
            <a:pPr>
              <a:buNone/>
            </a:pPr>
            <a:r>
              <a:rPr lang="en-US" sz="1300" dirty="0" smtClean="0"/>
              <a:t>		__directive_8 : {   value : Increment, disabled : false, clicked : null   }, </a:t>
            </a:r>
          </a:p>
          <a:p>
            <a:pPr>
              <a:buNone/>
            </a:pPr>
            <a:r>
              <a:rPr lang="en-US" sz="1300" dirty="0" smtClean="0"/>
              <a:t>		__</a:t>
            </a:r>
            <a:r>
              <a:rPr lang="en-US" sz="1300" dirty="0" err="1" smtClean="0"/>
              <a:t>sales_product_id</a:t>
            </a:r>
            <a:r>
              <a:rPr lang="en-US" sz="1300" dirty="0" smtClean="0"/>
              <a:t> : 1</a:t>
            </a:r>
          </a:p>
          <a:p>
            <a:pPr>
              <a:buNone/>
            </a:pPr>
            <a:r>
              <a:rPr lang="en-US" sz="1300" dirty="0" smtClean="0"/>
              <a:t>	},</a:t>
            </a:r>
          </a:p>
          <a:p>
            <a:pPr>
              <a:buNone/>
            </a:pPr>
            <a:r>
              <a:rPr lang="en-US" sz="1300" dirty="0" smtClean="0"/>
              <a:t>  	{</a:t>
            </a:r>
          </a:p>
          <a:p>
            <a:pPr>
              <a:buNone/>
            </a:pPr>
            <a:r>
              <a:rPr lang="en-US" sz="1300" dirty="0" smtClean="0"/>
              <a:t>		__directive_6 : Phone, __directive_7 : 26635, </a:t>
            </a:r>
          </a:p>
          <a:p>
            <a:pPr>
              <a:buNone/>
            </a:pPr>
            <a:r>
              <a:rPr lang="en-US" sz="1300" dirty="0" smtClean="0"/>
              <a:t>		__directive_8 : {   value : Increment, disabled : false, clicked : null   }, </a:t>
            </a:r>
          </a:p>
          <a:p>
            <a:pPr>
              <a:buNone/>
            </a:pPr>
            <a:r>
              <a:rPr lang="en-US" sz="1300" dirty="0" smtClean="0"/>
              <a:t>		__</a:t>
            </a:r>
            <a:r>
              <a:rPr lang="en-US" sz="1300" dirty="0" err="1" smtClean="0"/>
              <a:t>sales_product_id</a:t>
            </a:r>
            <a:r>
              <a:rPr lang="en-US" sz="1300" dirty="0" smtClean="0"/>
              <a:t> : 2</a:t>
            </a:r>
          </a:p>
          <a:p>
            <a:pPr>
              <a:buNone/>
            </a:pPr>
            <a:r>
              <a:rPr lang="en-US" sz="1300" dirty="0" smtClean="0"/>
              <a:t>	}</a:t>
            </a:r>
          </a:p>
          <a:p>
            <a:pPr>
              <a:buNone/>
            </a:pPr>
            <a:r>
              <a:rPr lang="en-US" sz="1300" dirty="0" smtClean="0"/>
              <a:t> }},</a:t>
            </a:r>
          </a:p>
          <a:p>
            <a:pPr>
              <a:buNone/>
            </a:pPr>
            <a:r>
              <a:rPr lang="en-US" sz="1300" dirty="0" smtClean="0"/>
              <a:t>__directive_10 : null</a:t>
            </a:r>
          </a:p>
          <a:p>
            <a:pPr>
              <a:buNone/>
            </a:pPr>
            <a:r>
              <a:rPr lang="en-US" sz="1300" dirty="0" smtClean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Refresh request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Clicking button in phone </a:t>
            </a:r>
            <a:r>
              <a:rPr lang="en-US" dirty="0" err="1" smtClean="0"/>
              <a:t>tuple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80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17480</TotalTime>
  <Words>1856</Words>
  <Application>Microsoft Office PowerPoint</Application>
  <PresentationFormat>On-screen Show (4:3)</PresentationFormat>
  <Paragraphs>597</Paragraphs>
  <Slides>29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Page Compiler</vt:lpstr>
      <vt:lpstr>main.page (part 1)</vt:lpstr>
      <vt:lpstr>main.page (part 2)</vt:lpstr>
      <vt:lpstr>Slide 4</vt:lpstr>
      <vt:lpstr>Initial Get Request</vt:lpstr>
      <vt:lpstr>Slide 6</vt:lpstr>
      <vt:lpstr>Page State after page query </vt:lpstr>
      <vt:lpstr>Visual State after visual query </vt:lpstr>
      <vt:lpstr>Refresh request</vt:lpstr>
      <vt:lpstr>Slide 10</vt:lpstr>
      <vt:lpstr>1. Page State after binding query</vt:lpstr>
      <vt:lpstr>Slide 12</vt:lpstr>
      <vt:lpstr>2. Context State</vt:lpstr>
      <vt:lpstr>Slide 14</vt:lpstr>
      <vt:lpstr>3-4. Page state after action</vt:lpstr>
      <vt:lpstr>Slide 16</vt:lpstr>
      <vt:lpstr>5-6. Page state after page query</vt:lpstr>
      <vt:lpstr>Slide 18</vt:lpstr>
      <vt:lpstr>7. Visual state after visual query</vt:lpstr>
      <vt:lpstr>Data Structures and Architecture</vt:lpstr>
      <vt:lpstr>Slide 21</vt:lpstr>
      <vt:lpstr>Slide 22</vt:lpstr>
      <vt:lpstr>Page Mutable Schema</vt:lpstr>
      <vt:lpstr>Page Query</vt:lpstr>
      <vt:lpstr>Visual Schema</vt:lpstr>
      <vt:lpstr>Visual Query</vt:lpstr>
      <vt:lpstr>Slide 27</vt:lpstr>
      <vt:lpstr>Context Query</vt:lpstr>
      <vt:lpstr>Binding Query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BioHeatMap:  Large scale Application Built in FORWARD</dc:title>
  <dc:creator>Kian Win Ong</dc:creator>
  <cp:lastModifiedBy>Erick</cp:lastModifiedBy>
  <cp:revision>759</cp:revision>
  <dcterms:created xsi:type="dcterms:W3CDTF">2011-10-26T17:05:44Z</dcterms:created>
  <dcterms:modified xsi:type="dcterms:W3CDTF">2014-09-30T21:23:07Z</dcterms:modified>
</cp:coreProperties>
</file>