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4" r:id="rId6"/>
    <p:sldId id="265" r:id="rId7"/>
    <p:sldId id="266" r:id="rId8"/>
    <p:sldId id="267" r:id="rId9"/>
    <p:sldId id="260" r:id="rId10"/>
    <p:sldId id="261"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4" d="100"/>
          <a:sy n="114" d="100"/>
        </p:scale>
        <p:origin x="-148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D3ADDC-C864-E042-BFD3-E3B6DA423861}"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194956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3ADDC-C864-E042-BFD3-E3B6DA423861}"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414096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3ADDC-C864-E042-BFD3-E3B6DA423861}"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18686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3ADDC-C864-E042-BFD3-E3B6DA423861}"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355682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D3ADDC-C864-E042-BFD3-E3B6DA423861}"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397742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D3ADDC-C864-E042-BFD3-E3B6DA423861}"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236102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D3ADDC-C864-E042-BFD3-E3B6DA423861}" type="datetimeFigureOut">
              <a:rPr lang="en-US" smtClean="0"/>
              <a:t>10/27/14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27480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D3ADDC-C864-E042-BFD3-E3B6DA423861}" type="datetimeFigureOut">
              <a:rPr lang="en-US" smtClean="0"/>
              <a:t>10/27/14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39233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3ADDC-C864-E042-BFD3-E3B6DA423861}" type="datetimeFigureOut">
              <a:rPr lang="en-US" smtClean="0"/>
              <a:t>10/27/14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245996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3ADDC-C864-E042-BFD3-E3B6DA423861}"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355644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3ADDC-C864-E042-BFD3-E3B6DA423861}"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D30A1-9780-A544-9211-20E035CCB692}" type="slidenum">
              <a:rPr lang="en-US" smtClean="0"/>
              <a:t>‹#›</a:t>
            </a:fld>
            <a:endParaRPr lang="en-US"/>
          </a:p>
        </p:txBody>
      </p:sp>
    </p:spTree>
    <p:extLst>
      <p:ext uri="{BB962C8B-B14F-4D97-AF65-F5344CB8AC3E}">
        <p14:creationId xmlns:p14="http://schemas.microsoft.com/office/powerpoint/2010/main" val="8618768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3ADDC-C864-E042-BFD3-E3B6DA423861}" type="datetimeFigureOut">
              <a:rPr lang="en-US" smtClean="0"/>
              <a:t>10/27/14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30A1-9780-A544-9211-20E035CCB692}" type="slidenum">
              <a:rPr lang="en-US" smtClean="0"/>
              <a:t>‹#›</a:t>
            </a:fld>
            <a:endParaRPr lang="en-US"/>
          </a:p>
        </p:txBody>
      </p:sp>
    </p:spTree>
    <p:extLst>
      <p:ext uri="{BB962C8B-B14F-4D97-AF65-F5344CB8AC3E}">
        <p14:creationId xmlns:p14="http://schemas.microsoft.com/office/powerpoint/2010/main" val="3198322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a:t>
            </a:r>
            <a:r>
              <a:rPr lang="en-US" dirty="0" err="1"/>
              <a:t>AsterixDB</a:t>
            </a:r>
            <a:r>
              <a:rPr lang="en-US" dirty="0"/>
              <a:t> </a:t>
            </a:r>
            <a:r>
              <a:rPr lang="en-US" dirty="0" smtClean="0"/>
              <a:t>Wrapper Motivation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36543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337"/>
            <a:ext cx="8229600" cy="2673575"/>
          </a:xfrm>
        </p:spPr>
        <p:txBody>
          <a:bodyPr>
            <a:normAutofit/>
          </a:bodyPr>
          <a:lstStyle/>
          <a:p>
            <a:r>
              <a:rPr lang="en-US" sz="2400" b="1" dirty="0" err="1" smtClean="0"/>
              <a:t>PostrgeSQL</a:t>
            </a:r>
            <a:r>
              <a:rPr lang="en-US" sz="2400" b="1" dirty="0" smtClean="0"/>
              <a:t> Dataset :</a:t>
            </a:r>
            <a:r>
              <a:rPr lang="en-US" sz="2000" dirty="0" smtClean="0"/>
              <a:t> </a:t>
            </a:r>
            <a:r>
              <a:rPr lang="en-US" sz="2400" dirty="0" smtClean="0"/>
              <a:t>The company has decide to compensate reviewers who write good quality reviews. All reviews are given price tags. Reviewers get compensated the sum of their price tags by the end of the month. Reviews that haven't been analyzed or not been considered good enough are given a price tag of 0. </a:t>
            </a:r>
            <a:endParaRPr lang="en-US" sz="2400" dirty="0"/>
          </a:p>
        </p:txBody>
      </p:sp>
      <p:sp>
        <p:nvSpPr>
          <p:cNvPr id="3" name="Content Placeholder 2"/>
          <p:cNvSpPr>
            <a:spLocks noGrp="1"/>
          </p:cNvSpPr>
          <p:nvPr>
            <p:ph sz="half" idx="1"/>
          </p:nvPr>
        </p:nvSpPr>
        <p:spPr>
          <a:xfrm>
            <a:off x="457200" y="3152590"/>
            <a:ext cx="4038600" cy="3530567"/>
          </a:xfrm>
        </p:spPr>
        <p:txBody>
          <a:bodyPr anchor="ctr">
            <a:normAutofit/>
          </a:bodyPr>
          <a:lstStyle/>
          <a:p>
            <a:pPr marL="0" indent="0">
              <a:buNone/>
            </a:pPr>
            <a:r>
              <a:rPr lang="en-US" sz="1500" dirty="0" smtClean="0">
                <a:latin typeface="Monaco"/>
                <a:cs typeface="Monaco"/>
              </a:rPr>
              <a:t>CREATE TABLE </a:t>
            </a:r>
            <a:r>
              <a:rPr lang="en-US" sz="1500" dirty="0" err="1" smtClean="0">
                <a:latin typeface="Monaco"/>
                <a:cs typeface="Monaco"/>
              </a:rPr>
              <a:t>PriceTag</a:t>
            </a:r>
            <a:r>
              <a:rPr lang="en-US" sz="1500" dirty="0" smtClean="0">
                <a:latin typeface="Monaco"/>
                <a:cs typeface="Monaco"/>
              </a:rPr>
              <a:t> (</a:t>
            </a:r>
          </a:p>
          <a:p>
            <a:pPr marL="0" indent="0">
              <a:buNone/>
            </a:pPr>
            <a:r>
              <a:rPr lang="en-US" sz="1500" dirty="0" smtClean="0">
                <a:latin typeface="Monaco"/>
                <a:cs typeface="Monaco"/>
              </a:rPr>
              <a:t> </a:t>
            </a:r>
            <a:r>
              <a:rPr lang="en-US" sz="1500" dirty="0" err="1" smtClean="0">
                <a:latin typeface="Monaco"/>
                <a:cs typeface="Monaco"/>
              </a:rPr>
              <a:t>pt_key</a:t>
            </a:r>
            <a:r>
              <a:rPr lang="en-US" sz="1500" dirty="0" smtClean="0">
                <a:latin typeface="Monaco"/>
                <a:cs typeface="Monaco"/>
              </a:rPr>
              <a:t> </a:t>
            </a:r>
            <a:r>
              <a:rPr lang="en-US" sz="1500" dirty="0" err="1" smtClean="0">
                <a:latin typeface="Monaco"/>
                <a:cs typeface="Monaco"/>
              </a:rPr>
              <a:t>int</a:t>
            </a:r>
            <a:r>
              <a:rPr lang="en-US" sz="1500" dirty="0" smtClean="0">
                <a:latin typeface="Monaco"/>
                <a:cs typeface="Monaco"/>
              </a:rPr>
              <a:t> primary key not null,</a:t>
            </a:r>
          </a:p>
          <a:p>
            <a:pPr marL="0" indent="0">
              <a:buNone/>
            </a:pPr>
            <a:r>
              <a:rPr lang="en-US" sz="1500" dirty="0" smtClean="0">
                <a:latin typeface="Monaco"/>
                <a:cs typeface="Monaco"/>
              </a:rPr>
              <a:t> </a:t>
            </a:r>
            <a:r>
              <a:rPr lang="en-US" sz="1500" dirty="0" err="1" smtClean="0">
                <a:latin typeface="Monaco"/>
                <a:cs typeface="Monaco"/>
              </a:rPr>
              <a:t>user_key</a:t>
            </a:r>
            <a:r>
              <a:rPr lang="en-US" sz="1500" dirty="0" smtClean="0">
                <a:latin typeface="Monaco"/>
                <a:cs typeface="Monaco"/>
              </a:rPr>
              <a:t> </a:t>
            </a:r>
            <a:r>
              <a:rPr lang="en-US" sz="1500" dirty="0" err="1" smtClean="0">
                <a:latin typeface="Monaco"/>
                <a:cs typeface="Monaco"/>
              </a:rPr>
              <a:t>int</a:t>
            </a:r>
            <a:r>
              <a:rPr lang="en-US" sz="1500" dirty="0" smtClean="0">
                <a:latin typeface="Monaco"/>
                <a:cs typeface="Monaco"/>
              </a:rPr>
              <a:t> not null,</a:t>
            </a:r>
          </a:p>
          <a:p>
            <a:pPr marL="0" indent="0">
              <a:buNone/>
            </a:pPr>
            <a:r>
              <a:rPr lang="en-US" sz="1500" dirty="0" smtClean="0">
                <a:latin typeface="Monaco"/>
                <a:cs typeface="Monaco"/>
              </a:rPr>
              <a:t> </a:t>
            </a:r>
            <a:r>
              <a:rPr lang="en-US" sz="1500" dirty="0" err="1" smtClean="0">
                <a:latin typeface="Monaco"/>
                <a:cs typeface="Monaco"/>
              </a:rPr>
              <a:t>review_key</a:t>
            </a:r>
            <a:r>
              <a:rPr lang="en-US" sz="1500" dirty="0" smtClean="0">
                <a:latin typeface="Monaco"/>
                <a:cs typeface="Monaco"/>
              </a:rPr>
              <a:t> </a:t>
            </a:r>
            <a:r>
              <a:rPr lang="en-US" sz="1500" dirty="0" err="1" smtClean="0">
                <a:latin typeface="Monaco"/>
                <a:cs typeface="Monaco"/>
              </a:rPr>
              <a:t>int</a:t>
            </a:r>
            <a:r>
              <a:rPr lang="en-US" sz="1500" dirty="0" smtClean="0">
                <a:latin typeface="Monaco"/>
                <a:cs typeface="Monaco"/>
              </a:rPr>
              <a:t> not null,</a:t>
            </a:r>
          </a:p>
          <a:p>
            <a:pPr marL="0" indent="0">
              <a:buNone/>
            </a:pPr>
            <a:r>
              <a:rPr lang="en-US" sz="1500" dirty="0" smtClean="0">
                <a:latin typeface="Monaco"/>
                <a:cs typeface="Monaco"/>
              </a:rPr>
              <a:t> amount double not null,</a:t>
            </a:r>
          </a:p>
          <a:p>
            <a:pPr marL="0" indent="0">
              <a:buNone/>
            </a:pPr>
            <a:r>
              <a:rPr lang="en-US" sz="1500" dirty="0" smtClean="0">
                <a:latin typeface="Monaco"/>
                <a:cs typeface="Monaco"/>
              </a:rPr>
              <a:t> timestamp timestamp default 	</a:t>
            </a:r>
            <a:r>
              <a:rPr lang="en-US" sz="1500" dirty="0" err="1" smtClean="0">
                <a:latin typeface="Monaco"/>
                <a:cs typeface="Monaco"/>
              </a:rPr>
              <a:t>current_timestamp</a:t>
            </a:r>
            <a:endParaRPr lang="en-US" sz="1500" dirty="0" smtClean="0">
              <a:latin typeface="Monaco"/>
              <a:cs typeface="Monaco"/>
            </a:endParaRPr>
          </a:p>
          <a:p>
            <a:pPr marL="0" indent="0">
              <a:buNone/>
            </a:pPr>
            <a:r>
              <a:rPr lang="en-US" sz="1500" dirty="0" smtClean="0">
                <a:latin typeface="Monaco"/>
                <a:cs typeface="Monaco"/>
              </a:rPr>
              <a:t>)</a:t>
            </a:r>
            <a:endParaRPr lang="en-US" sz="1500" dirty="0">
              <a:latin typeface="Monaco"/>
              <a:cs typeface="Monaco"/>
            </a:endParaRPr>
          </a:p>
        </p:txBody>
      </p:sp>
      <p:sp>
        <p:nvSpPr>
          <p:cNvPr id="4" name="Content Placeholder 3"/>
          <p:cNvSpPr>
            <a:spLocks noGrp="1"/>
          </p:cNvSpPr>
          <p:nvPr>
            <p:ph sz="half" idx="2"/>
          </p:nvPr>
        </p:nvSpPr>
        <p:spPr>
          <a:xfrm>
            <a:off x="4648200" y="3152590"/>
            <a:ext cx="4038600" cy="3530567"/>
          </a:xfrm>
        </p:spPr>
        <p:txBody>
          <a:bodyPr anchor="ctr">
            <a:normAutofit/>
          </a:bodyPr>
          <a:lstStyle/>
          <a:p>
            <a:pPr marL="0" indent="0">
              <a:buNone/>
            </a:pPr>
            <a:r>
              <a:rPr lang="en-US" sz="1500" dirty="0" smtClean="0">
                <a:latin typeface="Monaco"/>
                <a:cs typeface="Monaco"/>
              </a:rPr>
              <a:t>INSERT INTO </a:t>
            </a:r>
            <a:r>
              <a:rPr lang="en-US" sz="1500" dirty="0" err="1" smtClean="0">
                <a:latin typeface="Monaco"/>
                <a:cs typeface="Monaco"/>
              </a:rPr>
              <a:t>PriceTags</a:t>
            </a:r>
            <a:r>
              <a:rPr lang="en-US" sz="1500" dirty="0" smtClean="0">
                <a:latin typeface="Monaco"/>
                <a:cs typeface="Monaco"/>
              </a:rPr>
              <a:t>(</a:t>
            </a:r>
          </a:p>
          <a:p>
            <a:pPr marL="0" indent="0">
              <a:buNone/>
            </a:pPr>
            <a:r>
              <a:rPr lang="en-US" sz="1500" dirty="0">
                <a:latin typeface="Monaco"/>
                <a:cs typeface="Monaco"/>
              </a:rPr>
              <a:t> </a:t>
            </a:r>
            <a:r>
              <a:rPr lang="en-US" sz="1500" dirty="0" smtClean="0">
                <a:latin typeface="Monaco"/>
                <a:cs typeface="Monaco"/>
              </a:rPr>
              <a:t> </a:t>
            </a:r>
            <a:r>
              <a:rPr lang="en-US" sz="1500" dirty="0" err="1" smtClean="0">
                <a:latin typeface="Monaco"/>
                <a:cs typeface="Monaco"/>
              </a:rPr>
              <a:t>pt_key</a:t>
            </a:r>
            <a:r>
              <a:rPr lang="en-US" sz="1500" dirty="0" smtClean="0">
                <a:latin typeface="Monaco"/>
                <a:cs typeface="Monaco"/>
              </a:rPr>
              <a:t>,</a:t>
            </a:r>
          </a:p>
          <a:p>
            <a:pPr marL="0" indent="0">
              <a:buNone/>
            </a:pPr>
            <a:r>
              <a:rPr lang="en-US" sz="1500" dirty="0" smtClean="0">
                <a:latin typeface="Monaco"/>
                <a:cs typeface="Monaco"/>
              </a:rPr>
              <a:t>  </a:t>
            </a:r>
            <a:r>
              <a:rPr lang="en-US" sz="1500" dirty="0" err="1" smtClean="0">
                <a:latin typeface="Monaco"/>
                <a:cs typeface="Monaco"/>
              </a:rPr>
              <a:t>user_key</a:t>
            </a:r>
            <a:r>
              <a:rPr lang="en-US" sz="1500" dirty="0" smtClean="0">
                <a:latin typeface="Monaco"/>
                <a:cs typeface="Monaco"/>
              </a:rPr>
              <a:t>,</a:t>
            </a:r>
          </a:p>
          <a:p>
            <a:pPr marL="0" indent="0">
              <a:buNone/>
            </a:pPr>
            <a:r>
              <a:rPr lang="en-US" sz="1500" dirty="0" smtClean="0">
                <a:latin typeface="Monaco"/>
                <a:cs typeface="Monaco"/>
              </a:rPr>
              <a:t>  </a:t>
            </a:r>
            <a:r>
              <a:rPr lang="en-US" sz="1500" dirty="0" err="1" smtClean="0">
                <a:latin typeface="Monaco"/>
                <a:cs typeface="Monaco"/>
              </a:rPr>
              <a:t>review_key</a:t>
            </a:r>
            <a:r>
              <a:rPr lang="en-US" sz="1500" dirty="0" smtClean="0">
                <a:latin typeface="Monaco"/>
                <a:cs typeface="Monaco"/>
              </a:rPr>
              <a:t>,</a:t>
            </a:r>
          </a:p>
          <a:p>
            <a:pPr marL="0" indent="0">
              <a:buNone/>
            </a:pPr>
            <a:r>
              <a:rPr lang="en-US" sz="1500" dirty="0">
                <a:latin typeface="Monaco"/>
                <a:cs typeface="Monaco"/>
              </a:rPr>
              <a:t> </a:t>
            </a:r>
            <a:r>
              <a:rPr lang="en-US" sz="1500" dirty="0" smtClean="0">
                <a:latin typeface="Monaco"/>
                <a:cs typeface="Monaco"/>
              </a:rPr>
              <a:t> amount</a:t>
            </a:r>
          </a:p>
          <a:p>
            <a:pPr marL="0" indent="0">
              <a:buNone/>
            </a:pPr>
            <a:r>
              <a:rPr lang="en-US" sz="1500" dirty="0" smtClean="0">
                <a:latin typeface="Monaco"/>
                <a:cs typeface="Monaco"/>
              </a:rPr>
              <a:t>) VALUES</a:t>
            </a:r>
          </a:p>
          <a:p>
            <a:pPr marL="0" indent="0">
              <a:buNone/>
            </a:pPr>
            <a:r>
              <a:rPr lang="en-US" sz="1500" dirty="0" smtClean="0">
                <a:latin typeface="Monaco"/>
                <a:cs typeface="Monaco"/>
              </a:rPr>
              <a:t>  (0,0,0,1.23),</a:t>
            </a:r>
          </a:p>
          <a:p>
            <a:pPr marL="0" indent="0">
              <a:buNone/>
            </a:pPr>
            <a:r>
              <a:rPr lang="en-US" sz="1500" dirty="0" smtClean="0">
                <a:latin typeface="Monaco"/>
                <a:cs typeface="Monaco"/>
              </a:rPr>
              <a:t>  (1,0,1,1.55),</a:t>
            </a:r>
          </a:p>
          <a:p>
            <a:pPr marL="0" indent="0">
              <a:buNone/>
            </a:pPr>
            <a:r>
              <a:rPr lang="en-US" sz="1500" dirty="0" smtClean="0">
                <a:latin typeface="Monaco"/>
                <a:cs typeface="Monaco"/>
              </a:rPr>
              <a:t>  (2,0,2,3.53),</a:t>
            </a:r>
          </a:p>
          <a:p>
            <a:pPr marL="0" indent="0">
              <a:buNone/>
            </a:pPr>
            <a:r>
              <a:rPr lang="en-US" sz="1500" dirty="0" smtClean="0">
                <a:latin typeface="Monaco"/>
                <a:cs typeface="Monaco"/>
              </a:rPr>
              <a:t>  (3,1,3,0.0)</a:t>
            </a:r>
          </a:p>
          <a:p>
            <a:pPr marL="0" indent="0">
              <a:buNone/>
            </a:pPr>
            <a:r>
              <a:rPr lang="en-US" sz="1500" dirty="0" smtClean="0">
                <a:latin typeface="Monaco"/>
                <a:cs typeface="Monaco"/>
              </a:rPr>
              <a:t>);</a:t>
            </a:r>
            <a:endParaRPr lang="en-US" sz="1500" dirty="0">
              <a:latin typeface="Monaco"/>
              <a:cs typeface="Monaco"/>
            </a:endParaRPr>
          </a:p>
        </p:txBody>
      </p:sp>
      <p:sp>
        <p:nvSpPr>
          <p:cNvPr id="5" name="TextBox 4"/>
          <p:cNvSpPr txBox="1"/>
          <p:nvPr/>
        </p:nvSpPr>
        <p:spPr>
          <a:xfrm>
            <a:off x="880141" y="556995"/>
            <a:ext cx="184666" cy="369332"/>
          </a:xfrm>
          <a:prstGeom prst="rect">
            <a:avLst/>
          </a:prstGeom>
          <a:noFill/>
        </p:spPr>
        <p:txBody>
          <a:bodyPr wrap="none" rtlCol="0">
            <a:spAutoFit/>
          </a:bodyPr>
          <a:lstStyle/>
          <a:p>
            <a:r>
              <a:rPr lang="en-US" dirty="0" smtClean="0"/>
              <a:t> </a:t>
            </a:r>
            <a:endParaRPr lang="en-US" dirty="0"/>
          </a:p>
        </p:txBody>
      </p:sp>
    </p:spTree>
    <p:extLst>
      <p:ext uri="{BB962C8B-B14F-4D97-AF65-F5344CB8AC3E}">
        <p14:creationId xmlns:p14="http://schemas.microsoft.com/office/powerpoint/2010/main" val="32533289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3 : Query uses data from </a:t>
            </a:r>
            <a:r>
              <a:rPr lang="en-US" dirty="0" err="1" smtClean="0"/>
              <a:t>AsterixDB</a:t>
            </a:r>
            <a:r>
              <a:rPr lang="en-US" dirty="0" smtClean="0"/>
              <a:t> and </a:t>
            </a:r>
            <a:r>
              <a:rPr lang="en-US" dirty="0" err="1" smtClean="0"/>
              <a:t>PostgreSQL</a:t>
            </a:r>
            <a:endParaRPr lang="en-US" dirty="0"/>
          </a:p>
        </p:txBody>
      </p:sp>
      <p:sp>
        <p:nvSpPr>
          <p:cNvPr id="3" name="Content Placeholder 2"/>
          <p:cNvSpPr>
            <a:spLocks noGrp="1"/>
          </p:cNvSpPr>
          <p:nvPr>
            <p:ph sz="half" idx="1"/>
          </p:nvPr>
        </p:nvSpPr>
        <p:spPr>
          <a:xfrm>
            <a:off x="457199" y="1600200"/>
            <a:ext cx="4935059" cy="4525963"/>
          </a:xfrm>
        </p:spPr>
        <p:txBody>
          <a:bodyPr>
            <a:normAutofit fontScale="92500" lnSpcReduction="20000"/>
          </a:bodyPr>
          <a:lstStyle/>
          <a:p>
            <a:pPr marL="0" indent="0">
              <a:buNone/>
            </a:pPr>
            <a:r>
              <a:rPr lang="en-US" b="1" dirty="0" smtClean="0"/>
              <a:t>3.a : </a:t>
            </a:r>
            <a:r>
              <a:rPr lang="en-US" dirty="0" smtClean="0"/>
              <a:t>What is the average compensation for each rating grade (rating grades are integers from 1 to 5)?</a:t>
            </a:r>
          </a:p>
          <a:p>
            <a:pPr marL="0" indent="0">
              <a:buNone/>
            </a:pPr>
            <a:endParaRPr lang="en-US" dirty="0" smtClean="0"/>
          </a:p>
          <a:p>
            <a:pPr marL="0" indent="0">
              <a:buNone/>
            </a:pPr>
            <a:r>
              <a:rPr lang="en-US" sz="1700" dirty="0" smtClean="0">
                <a:latin typeface="Monaco"/>
                <a:cs typeface="Monaco"/>
              </a:rPr>
              <a:t>SELECT </a:t>
            </a:r>
            <a:r>
              <a:rPr lang="en-US" sz="1700" dirty="0" err="1" smtClean="0">
                <a:latin typeface="Monaco"/>
                <a:cs typeface="Monaco"/>
              </a:rPr>
              <a:t>R.rating</a:t>
            </a:r>
            <a:r>
              <a:rPr lang="en-US" sz="1700" dirty="0" smtClean="0">
                <a:latin typeface="Monaco"/>
                <a:cs typeface="Monaco"/>
              </a:rPr>
              <a:t> AS rating, AVG(</a:t>
            </a:r>
            <a:r>
              <a:rPr lang="en-US" sz="1700" dirty="0" err="1" smtClean="0">
                <a:latin typeface="Monaco"/>
                <a:cs typeface="Monaco"/>
              </a:rPr>
              <a:t>P.amount</a:t>
            </a:r>
            <a:r>
              <a:rPr lang="en-US" sz="1700" dirty="0" smtClean="0">
                <a:latin typeface="Monaco"/>
                <a:cs typeface="Monaco"/>
              </a:rPr>
              <a:t>) AS </a:t>
            </a:r>
            <a:r>
              <a:rPr lang="en-US" sz="1700" dirty="0" err="1" smtClean="0">
                <a:latin typeface="Monaco"/>
                <a:cs typeface="Monaco"/>
              </a:rPr>
              <a:t>avg_compensation</a:t>
            </a:r>
            <a:endParaRPr lang="en-US" sz="1700" dirty="0" smtClean="0">
              <a:latin typeface="Monaco"/>
              <a:cs typeface="Monaco"/>
            </a:endParaRPr>
          </a:p>
          <a:p>
            <a:pPr marL="0" indent="0">
              <a:buNone/>
            </a:pPr>
            <a:r>
              <a:rPr lang="en-US" sz="1700" dirty="0" smtClean="0">
                <a:latin typeface="Monaco"/>
                <a:cs typeface="Monaco"/>
              </a:rPr>
              <a:t>FROM </a:t>
            </a:r>
            <a:r>
              <a:rPr lang="en-US" sz="1700" dirty="0" err="1" smtClean="0">
                <a:latin typeface="Monaco"/>
                <a:cs typeface="Monaco"/>
              </a:rPr>
              <a:t>AsterixDB.Reviews</a:t>
            </a:r>
            <a:r>
              <a:rPr lang="en-US" sz="1700" dirty="0" smtClean="0">
                <a:latin typeface="Monaco"/>
                <a:cs typeface="Monaco"/>
              </a:rPr>
              <a:t> AS R</a:t>
            </a:r>
          </a:p>
          <a:p>
            <a:pPr marL="0" indent="0">
              <a:buNone/>
            </a:pPr>
            <a:r>
              <a:rPr lang="en-US" sz="1700" dirty="0" smtClean="0">
                <a:latin typeface="Monaco"/>
                <a:cs typeface="Monaco"/>
              </a:rPr>
              <a:t>JOIN </a:t>
            </a:r>
            <a:r>
              <a:rPr lang="en-US" sz="1700" dirty="0" err="1" smtClean="0">
                <a:latin typeface="Monaco"/>
                <a:cs typeface="Monaco"/>
              </a:rPr>
              <a:t>PostgreSQL</a:t>
            </a:r>
            <a:r>
              <a:rPr lang="en-US" sz="1700" dirty="0" err="1">
                <a:latin typeface="Monaco"/>
                <a:cs typeface="Monaco"/>
              </a:rPr>
              <a:t>.</a:t>
            </a:r>
            <a:r>
              <a:rPr lang="en-US" sz="1700" dirty="0" err="1" smtClean="0">
                <a:latin typeface="Monaco"/>
                <a:cs typeface="Monaco"/>
              </a:rPr>
              <a:t>PriceTags</a:t>
            </a:r>
            <a:r>
              <a:rPr lang="en-US" sz="1700" dirty="0" smtClean="0">
                <a:latin typeface="Monaco"/>
                <a:cs typeface="Monaco"/>
              </a:rPr>
              <a:t> AS P</a:t>
            </a:r>
          </a:p>
          <a:p>
            <a:pPr marL="0" indent="0">
              <a:buNone/>
            </a:pPr>
            <a:r>
              <a:rPr lang="en-US" sz="1700" dirty="0" smtClean="0">
                <a:latin typeface="Monaco"/>
                <a:cs typeface="Monaco"/>
              </a:rPr>
              <a:t>ON </a:t>
            </a:r>
            <a:r>
              <a:rPr lang="en-US" sz="1700" dirty="0" err="1" smtClean="0">
                <a:latin typeface="Monaco"/>
                <a:cs typeface="Monaco"/>
              </a:rPr>
              <a:t>P.review_key</a:t>
            </a:r>
            <a:r>
              <a:rPr lang="en-US" sz="1700" dirty="0" smtClean="0">
                <a:latin typeface="Monaco"/>
                <a:cs typeface="Monaco"/>
              </a:rPr>
              <a:t> = </a:t>
            </a:r>
            <a:r>
              <a:rPr lang="en-US" sz="1700" dirty="0" err="1" smtClean="0">
                <a:latin typeface="Monaco"/>
                <a:cs typeface="Monaco"/>
              </a:rPr>
              <a:t>R.review_key</a:t>
            </a:r>
            <a:endParaRPr lang="en-US" sz="1700" dirty="0" smtClean="0">
              <a:latin typeface="Monaco"/>
              <a:cs typeface="Monaco"/>
            </a:endParaRPr>
          </a:p>
          <a:p>
            <a:pPr marL="0" indent="0">
              <a:buNone/>
            </a:pPr>
            <a:r>
              <a:rPr lang="en-US" sz="1700" dirty="0" smtClean="0">
                <a:latin typeface="Monaco"/>
                <a:cs typeface="Monaco"/>
              </a:rPr>
              <a:t>GROUP BY </a:t>
            </a:r>
            <a:r>
              <a:rPr lang="en-US" sz="1700" dirty="0" err="1" smtClean="0">
                <a:latin typeface="Monaco"/>
                <a:cs typeface="Monaco"/>
              </a:rPr>
              <a:t>R.rating</a:t>
            </a:r>
            <a:endParaRPr lang="en-US" sz="1700" dirty="0" smtClean="0">
              <a:latin typeface="Monaco"/>
              <a:cs typeface="Monaco"/>
            </a:endParaRPr>
          </a:p>
          <a:p>
            <a:pPr marL="0" indent="0">
              <a:buNone/>
            </a:pPr>
            <a:endParaRPr lang="en-US" dirty="0" smtClean="0"/>
          </a:p>
          <a:p>
            <a:pPr marL="0" indent="0">
              <a:buNone/>
            </a:pPr>
            <a:r>
              <a:rPr lang="en-US" dirty="0" smtClean="0"/>
              <a:t>In this case, the inner join can be done on the mediator.</a:t>
            </a:r>
          </a:p>
        </p:txBody>
      </p:sp>
      <p:pic>
        <p:nvPicPr>
          <p:cNvPr id="4" name="Picture 3" descr="3.a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297" y="2125271"/>
            <a:ext cx="4242703" cy="4148942"/>
          </a:xfrm>
          <a:prstGeom prst="rect">
            <a:avLst/>
          </a:prstGeom>
        </p:spPr>
      </p:pic>
      <p:sp>
        <p:nvSpPr>
          <p:cNvPr id="5" name="TextBox 4"/>
          <p:cNvSpPr txBox="1"/>
          <p:nvPr/>
        </p:nvSpPr>
        <p:spPr>
          <a:xfrm>
            <a:off x="5837899" y="1748964"/>
            <a:ext cx="1555346" cy="369332"/>
          </a:xfrm>
          <a:prstGeom prst="rect">
            <a:avLst/>
          </a:prstGeom>
          <a:noFill/>
        </p:spPr>
        <p:txBody>
          <a:bodyPr wrap="none" rtlCol="0">
            <a:spAutoFit/>
          </a:bodyPr>
          <a:lstStyle/>
          <a:p>
            <a:r>
              <a:rPr lang="en-US" dirty="0" smtClean="0"/>
              <a:t>Query Plan 3.a</a:t>
            </a:r>
            <a:endParaRPr lang="en-US" dirty="0"/>
          </a:p>
        </p:txBody>
      </p:sp>
    </p:spTree>
    <p:extLst>
      <p:ext uri="{BB962C8B-B14F-4D97-AF65-F5344CB8AC3E}">
        <p14:creationId xmlns:p14="http://schemas.microsoft.com/office/powerpoint/2010/main" val="20442348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3 : Query uses data from </a:t>
            </a:r>
            <a:r>
              <a:rPr lang="en-US" dirty="0" err="1" smtClean="0"/>
              <a:t>AsterixDB</a:t>
            </a:r>
            <a:r>
              <a:rPr lang="en-US" dirty="0" smtClean="0"/>
              <a:t> and </a:t>
            </a:r>
            <a:r>
              <a:rPr lang="en-US" dirty="0" err="1" smtClean="0"/>
              <a:t>PostgreSQL</a:t>
            </a:r>
            <a:endParaRPr lang="en-US" dirty="0"/>
          </a:p>
        </p:txBody>
      </p:sp>
      <p:sp>
        <p:nvSpPr>
          <p:cNvPr id="3" name="Content Placeholder 2"/>
          <p:cNvSpPr>
            <a:spLocks noGrp="1"/>
          </p:cNvSpPr>
          <p:nvPr>
            <p:ph sz="half" idx="1"/>
          </p:nvPr>
        </p:nvSpPr>
        <p:spPr>
          <a:xfrm>
            <a:off x="457200" y="1600200"/>
            <a:ext cx="4411430" cy="4525963"/>
          </a:xfrm>
        </p:spPr>
        <p:txBody>
          <a:bodyPr>
            <a:normAutofit fontScale="77500" lnSpcReduction="20000"/>
          </a:bodyPr>
          <a:lstStyle/>
          <a:p>
            <a:pPr marL="0" indent="0">
              <a:buNone/>
            </a:pPr>
            <a:r>
              <a:rPr lang="en-US" b="1" dirty="0" smtClean="0"/>
              <a:t>3.b : </a:t>
            </a:r>
            <a:r>
              <a:rPr lang="en-US" dirty="0" smtClean="0"/>
              <a:t>What is the average compensation for each rating grade of John Smith (</a:t>
            </a:r>
            <a:r>
              <a:rPr lang="en-US" dirty="0" err="1" smtClean="0"/>
              <a:t>user_key</a:t>
            </a:r>
            <a:r>
              <a:rPr lang="en-US" dirty="0" smtClean="0"/>
              <a:t>=0) ?</a:t>
            </a:r>
          </a:p>
          <a:p>
            <a:pPr marL="0" indent="0">
              <a:buNone/>
            </a:pPr>
            <a:endParaRPr lang="en-US" dirty="0" smtClean="0"/>
          </a:p>
          <a:p>
            <a:pPr marL="0" indent="0">
              <a:buNone/>
            </a:pPr>
            <a:r>
              <a:rPr lang="en-US" sz="1700" dirty="0" smtClean="0">
                <a:latin typeface="Monaco"/>
                <a:cs typeface="Monaco"/>
              </a:rPr>
              <a:t>SELECT </a:t>
            </a:r>
            <a:r>
              <a:rPr lang="en-US" sz="1700" dirty="0" err="1" smtClean="0">
                <a:latin typeface="Monaco"/>
                <a:cs typeface="Monaco"/>
              </a:rPr>
              <a:t>R.rating</a:t>
            </a:r>
            <a:r>
              <a:rPr lang="en-US" sz="1700" dirty="0" smtClean="0">
                <a:latin typeface="Monaco"/>
                <a:cs typeface="Monaco"/>
              </a:rPr>
              <a:t>, AVG(</a:t>
            </a:r>
            <a:r>
              <a:rPr lang="en-US" sz="1700" dirty="0" err="1" smtClean="0">
                <a:latin typeface="Monaco"/>
                <a:cs typeface="Monaco"/>
              </a:rPr>
              <a:t>P.amount</a:t>
            </a:r>
            <a:r>
              <a:rPr lang="en-US" sz="1700" dirty="0" smtClean="0">
                <a:latin typeface="Monaco"/>
                <a:cs typeface="Monaco"/>
              </a:rPr>
              <a:t>)</a:t>
            </a:r>
          </a:p>
          <a:p>
            <a:pPr marL="0" indent="0">
              <a:buNone/>
            </a:pPr>
            <a:r>
              <a:rPr lang="en-US" sz="1700" dirty="0" smtClean="0">
                <a:latin typeface="Monaco"/>
                <a:cs typeface="Monaco"/>
              </a:rPr>
              <a:t>FROM </a:t>
            </a:r>
            <a:r>
              <a:rPr lang="en-US" sz="1700" dirty="0" err="1" smtClean="0">
                <a:latin typeface="Monaco"/>
                <a:cs typeface="Monaco"/>
              </a:rPr>
              <a:t>AsterixDB.Reviews</a:t>
            </a:r>
            <a:r>
              <a:rPr lang="en-US" sz="1700" dirty="0" smtClean="0">
                <a:latin typeface="Monaco"/>
                <a:cs typeface="Monaco"/>
              </a:rPr>
              <a:t> AS R</a:t>
            </a:r>
          </a:p>
          <a:p>
            <a:pPr marL="0" indent="0">
              <a:buNone/>
            </a:pPr>
            <a:r>
              <a:rPr lang="en-US" sz="1700" dirty="0" smtClean="0">
                <a:latin typeface="Monaco"/>
                <a:cs typeface="Monaco"/>
              </a:rPr>
              <a:t>JOIN </a:t>
            </a:r>
            <a:r>
              <a:rPr lang="en-US" sz="1700" dirty="0" err="1" smtClean="0">
                <a:latin typeface="Monaco"/>
                <a:cs typeface="Monaco"/>
              </a:rPr>
              <a:t>PostgreSQL.PriceTags</a:t>
            </a:r>
            <a:r>
              <a:rPr lang="en-US" sz="1700" dirty="0" smtClean="0">
                <a:latin typeface="Monaco"/>
                <a:cs typeface="Monaco"/>
              </a:rPr>
              <a:t> AS P</a:t>
            </a:r>
          </a:p>
          <a:p>
            <a:pPr marL="0" indent="0">
              <a:buNone/>
            </a:pPr>
            <a:r>
              <a:rPr lang="en-US" sz="1700" dirty="0" smtClean="0">
                <a:latin typeface="Monaco"/>
                <a:cs typeface="Monaco"/>
              </a:rPr>
              <a:t>ON </a:t>
            </a:r>
            <a:r>
              <a:rPr lang="en-US" sz="1700" dirty="0" err="1" smtClean="0">
                <a:latin typeface="Monaco"/>
                <a:cs typeface="Monaco"/>
              </a:rPr>
              <a:t>P.review_key</a:t>
            </a:r>
            <a:r>
              <a:rPr lang="en-US" sz="1700" dirty="0" smtClean="0">
                <a:latin typeface="Monaco"/>
                <a:cs typeface="Monaco"/>
              </a:rPr>
              <a:t> = </a:t>
            </a:r>
            <a:r>
              <a:rPr lang="en-US" sz="1700" dirty="0" err="1" smtClean="0">
                <a:latin typeface="Monaco"/>
                <a:cs typeface="Monaco"/>
              </a:rPr>
              <a:t>R.review_key</a:t>
            </a:r>
            <a:endParaRPr lang="en-US" sz="1700" dirty="0" smtClean="0">
              <a:latin typeface="Monaco"/>
              <a:cs typeface="Monaco"/>
            </a:endParaRPr>
          </a:p>
          <a:p>
            <a:pPr marL="0" indent="0">
              <a:buNone/>
            </a:pPr>
            <a:r>
              <a:rPr lang="en-US" sz="1700" dirty="0" smtClean="0">
                <a:latin typeface="Monaco"/>
                <a:cs typeface="Monaco"/>
              </a:rPr>
              <a:t>WHERE </a:t>
            </a:r>
            <a:r>
              <a:rPr lang="en-US" sz="1700" dirty="0" err="1">
                <a:latin typeface="Monaco"/>
                <a:cs typeface="Monaco"/>
              </a:rPr>
              <a:t>R</a:t>
            </a:r>
            <a:r>
              <a:rPr lang="en-US" sz="1700" dirty="0" err="1" smtClean="0">
                <a:latin typeface="Monaco"/>
                <a:cs typeface="Monaco"/>
              </a:rPr>
              <a:t>.user_key</a:t>
            </a:r>
            <a:r>
              <a:rPr lang="en-US" sz="1700" dirty="0" smtClean="0">
                <a:latin typeface="Monaco"/>
                <a:cs typeface="Monaco"/>
              </a:rPr>
              <a:t> = 0</a:t>
            </a:r>
          </a:p>
          <a:p>
            <a:pPr marL="0" indent="0">
              <a:buNone/>
            </a:pPr>
            <a:r>
              <a:rPr lang="en-US" sz="1700" dirty="0" smtClean="0">
                <a:latin typeface="Monaco"/>
                <a:cs typeface="Monaco"/>
              </a:rPr>
              <a:t>GROUP BY </a:t>
            </a:r>
            <a:r>
              <a:rPr lang="en-US" sz="1700" dirty="0" err="1" smtClean="0">
                <a:latin typeface="Monaco"/>
                <a:cs typeface="Monaco"/>
              </a:rPr>
              <a:t>R.rating</a:t>
            </a:r>
            <a:endParaRPr lang="en-US" sz="1700" dirty="0" smtClean="0">
              <a:latin typeface="Monaco"/>
              <a:cs typeface="Monaco"/>
            </a:endParaRPr>
          </a:p>
          <a:p>
            <a:pPr marL="0" indent="0">
              <a:buNone/>
            </a:pPr>
            <a:endParaRPr lang="en-US" dirty="0" smtClean="0"/>
          </a:p>
          <a:p>
            <a:pPr marL="0" indent="0">
              <a:buNone/>
            </a:pPr>
            <a:r>
              <a:rPr lang="en-US" dirty="0" smtClean="0"/>
              <a:t>In this case, there is a great incentive to have the inner join done in </a:t>
            </a:r>
            <a:r>
              <a:rPr lang="en-US" dirty="0" err="1" smtClean="0"/>
              <a:t>PostgreSQL</a:t>
            </a:r>
            <a:r>
              <a:rPr lang="en-US" dirty="0" smtClean="0"/>
              <a:t>. We can do this by doing an apply plan rewriting (inner flatten necessary if more than one price tag per review).</a:t>
            </a:r>
          </a:p>
        </p:txBody>
      </p:sp>
      <p:sp>
        <p:nvSpPr>
          <p:cNvPr id="5" name="TextBox 4"/>
          <p:cNvSpPr txBox="1"/>
          <p:nvPr/>
        </p:nvSpPr>
        <p:spPr>
          <a:xfrm>
            <a:off x="6038438" y="1760103"/>
            <a:ext cx="1566054" cy="369332"/>
          </a:xfrm>
          <a:prstGeom prst="rect">
            <a:avLst/>
          </a:prstGeom>
          <a:noFill/>
        </p:spPr>
        <p:txBody>
          <a:bodyPr wrap="none" rtlCol="0">
            <a:spAutoFit/>
          </a:bodyPr>
          <a:lstStyle/>
          <a:p>
            <a:r>
              <a:rPr lang="en-US" dirty="0" smtClean="0"/>
              <a:t>Query Plan 3.b</a:t>
            </a:r>
            <a:endParaRPr lang="en-US" dirty="0"/>
          </a:p>
        </p:txBody>
      </p:sp>
      <p:pic>
        <p:nvPicPr>
          <p:cNvPr id="6" name="Picture 5" descr="3.b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909" y="2029176"/>
            <a:ext cx="4061002" cy="4679965"/>
          </a:xfrm>
          <a:prstGeom prst="rect">
            <a:avLst/>
          </a:prstGeom>
        </p:spPr>
      </p:pic>
    </p:spTree>
    <p:extLst>
      <p:ext uri="{BB962C8B-B14F-4D97-AF65-F5344CB8AC3E}">
        <p14:creationId xmlns:p14="http://schemas.microsoft.com/office/powerpoint/2010/main" val="19450793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9444"/>
            <a:ext cx="8229600" cy="6051368"/>
          </a:xfrm>
        </p:spPr>
        <p:txBody>
          <a:bodyPr>
            <a:normAutofit fontScale="92500" lnSpcReduction="10000"/>
          </a:bodyPr>
          <a:lstStyle/>
          <a:p>
            <a:r>
              <a:rPr lang="en-US" dirty="0" smtClean="0"/>
              <a:t>We motivate the </a:t>
            </a:r>
            <a:r>
              <a:rPr lang="en-US" dirty="0" smtClean="0"/>
              <a:t>wrapper with </a:t>
            </a:r>
            <a:r>
              <a:rPr lang="en-US" dirty="0" smtClean="0"/>
              <a:t>an example of a small business review (SBR) website.</a:t>
            </a:r>
          </a:p>
          <a:p>
            <a:r>
              <a:rPr lang="en-US" dirty="0" smtClean="0"/>
              <a:t>Queries are examples of analytics questions an SBR might want an answer for. The SBR has a heterogeneous data set distributed across the following data sources   :</a:t>
            </a:r>
          </a:p>
          <a:p>
            <a:pPr lvl="1"/>
            <a:r>
              <a:rPr lang="en-US" dirty="0" smtClean="0"/>
              <a:t>a </a:t>
            </a:r>
            <a:r>
              <a:rPr lang="en-US" dirty="0" err="1" smtClean="0"/>
              <a:t>PostgreSQL</a:t>
            </a:r>
            <a:r>
              <a:rPr lang="en-US" dirty="0" smtClean="0"/>
              <a:t> database</a:t>
            </a:r>
          </a:p>
          <a:p>
            <a:pPr lvl="1"/>
            <a:r>
              <a:rPr lang="en-US" dirty="0" smtClean="0"/>
              <a:t>a </a:t>
            </a:r>
            <a:r>
              <a:rPr lang="en-US" dirty="0" err="1" smtClean="0"/>
              <a:t>AsterixDB</a:t>
            </a:r>
            <a:r>
              <a:rPr lang="en-US" dirty="0" smtClean="0"/>
              <a:t> database</a:t>
            </a:r>
          </a:p>
          <a:p>
            <a:r>
              <a:rPr lang="en-US" dirty="0" smtClean="0"/>
              <a:t>We demonstrate that supporting this dataset with the Forward query processor allows the SBR to answer queries that would otherwise have required extensive application-side programming.</a:t>
            </a:r>
            <a:endParaRPr lang="en-US" dirty="0"/>
          </a:p>
        </p:txBody>
      </p:sp>
    </p:spTree>
    <p:extLst>
      <p:ext uri="{BB962C8B-B14F-4D97-AF65-F5344CB8AC3E}">
        <p14:creationId xmlns:p14="http://schemas.microsoft.com/office/powerpoint/2010/main" val="308999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73050" y="869534"/>
            <a:ext cx="3257550" cy="5828130"/>
          </a:xfrm>
        </p:spPr>
        <p:txBody>
          <a:bodyPr>
            <a:noAutofit/>
          </a:bodyPr>
          <a:lstStyle/>
          <a:p>
            <a:pPr marL="0" indent="0">
              <a:buNone/>
            </a:pPr>
            <a:r>
              <a:rPr lang="en-US" sz="1200" dirty="0" smtClean="0"/>
              <a:t>drop </a:t>
            </a:r>
            <a:r>
              <a:rPr lang="en-US" sz="1200" dirty="0" err="1"/>
              <a:t>dataverse</a:t>
            </a:r>
            <a:r>
              <a:rPr lang="en-US" sz="1200" dirty="0"/>
              <a:t> </a:t>
            </a:r>
            <a:r>
              <a:rPr lang="en-US" sz="1200" dirty="0" err="1"/>
              <a:t>RestaurantReviewDemo</a:t>
            </a:r>
            <a:r>
              <a:rPr lang="en-US" sz="1200" dirty="0"/>
              <a:t> if exists;</a:t>
            </a:r>
          </a:p>
          <a:p>
            <a:pPr marL="0" indent="0">
              <a:buNone/>
            </a:pPr>
            <a:r>
              <a:rPr lang="en-US" sz="1200" dirty="0"/>
              <a:t>create </a:t>
            </a:r>
            <a:r>
              <a:rPr lang="en-US" sz="1200" dirty="0" err="1"/>
              <a:t>dataverse</a:t>
            </a:r>
            <a:r>
              <a:rPr lang="en-US" sz="1200" dirty="0"/>
              <a:t> </a:t>
            </a:r>
            <a:r>
              <a:rPr lang="en-US" sz="1200" dirty="0" err="1"/>
              <a:t>RestaurantReviewDemo</a:t>
            </a:r>
            <a:r>
              <a:rPr lang="en-US" sz="1200" dirty="0"/>
              <a:t>;</a:t>
            </a:r>
          </a:p>
          <a:p>
            <a:pPr marL="0" indent="0">
              <a:buNone/>
            </a:pPr>
            <a:r>
              <a:rPr lang="en-US" sz="1200" dirty="0"/>
              <a:t>use </a:t>
            </a:r>
            <a:r>
              <a:rPr lang="en-US" sz="1200" dirty="0" err="1"/>
              <a:t>dataverse</a:t>
            </a:r>
            <a:r>
              <a:rPr lang="en-US" sz="1200" dirty="0"/>
              <a:t> </a:t>
            </a:r>
            <a:r>
              <a:rPr lang="en-US" sz="1200" dirty="0" err="1"/>
              <a:t>RestaurantReviewDemo</a:t>
            </a:r>
            <a:r>
              <a:rPr lang="en-US" sz="1200" dirty="0" smtClean="0"/>
              <a:t>;</a:t>
            </a:r>
          </a:p>
          <a:p>
            <a:pPr marL="0" indent="0">
              <a:buNone/>
            </a:pPr>
            <a:r>
              <a:rPr lang="en-US" sz="1200" dirty="0" smtClean="0"/>
              <a:t>create </a:t>
            </a:r>
            <a:r>
              <a:rPr lang="en-US" sz="1200" dirty="0"/>
              <a:t>type </a:t>
            </a:r>
            <a:r>
              <a:rPr lang="en-US" sz="1200" dirty="0" err="1"/>
              <a:t>UserType</a:t>
            </a:r>
            <a:r>
              <a:rPr lang="en-US" sz="1200" dirty="0"/>
              <a:t> as closed {</a:t>
            </a:r>
          </a:p>
          <a:p>
            <a:pPr marL="0" indent="0">
              <a:buNone/>
            </a:pPr>
            <a:r>
              <a:rPr lang="en-US" sz="1200" dirty="0"/>
              <a:t>	</a:t>
            </a:r>
            <a:r>
              <a:rPr lang="en-US" sz="1200" dirty="0" err="1"/>
              <a:t>user_info</a:t>
            </a:r>
            <a:r>
              <a:rPr lang="en-US" sz="1200" dirty="0"/>
              <a:t> : {</a:t>
            </a:r>
          </a:p>
          <a:p>
            <a:pPr marL="0" indent="0">
              <a:buNone/>
            </a:pPr>
            <a:r>
              <a:rPr lang="en-US" sz="1200" dirty="0"/>
              <a:t>		name : string,</a:t>
            </a:r>
          </a:p>
          <a:p>
            <a:pPr marL="0" indent="0">
              <a:buNone/>
            </a:pPr>
            <a:r>
              <a:rPr lang="en-US" sz="1200" dirty="0"/>
              <a:t>		age : int32,</a:t>
            </a:r>
          </a:p>
          <a:p>
            <a:pPr marL="0" indent="0">
              <a:buNone/>
            </a:pPr>
            <a:r>
              <a:rPr lang="en-US" sz="1200" dirty="0"/>
              <a:t>		location : string,</a:t>
            </a:r>
          </a:p>
          <a:p>
            <a:pPr marL="0" indent="0">
              <a:buNone/>
            </a:pPr>
            <a:r>
              <a:rPr lang="en-US" sz="1200" dirty="0"/>
              <a:t>		interests : {</a:t>
            </a:r>
          </a:p>
          <a:p>
            <a:pPr marL="0" indent="0">
              <a:buNone/>
            </a:pPr>
            <a:r>
              <a:rPr lang="en-US" sz="1200" dirty="0"/>
              <a:t>			</a:t>
            </a:r>
            <a:r>
              <a:rPr lang="en-US" sz="1200" dirty="0" err="1"/>
              <a:t>venue_type</a:t>
            </a:r>
            <a:r>
              <a:rPr lang="en-US" sz="1200" dirty="0"/>
              <a:t> : {{ venue : string }}, </a:t>
            </a:r>
          </a:p>
          <a:p>
            <a:pPr marL="0" indent="0">
              <a:buNone/>
            </a:pPr>
            <a:r>
              <a:rPr lang="en-US" sz="1200" dirty="0" smtClean="0"/>
              <a:t>	    </a:t>
            </a:r>
            <a:r>
              <a:rPr lang="en-US" sz="1200" dirty="0"/>
              <a:t>		</a:t>
            </a:r>
            <a:r>
              <a:rPr lang="en-US" sz="1200" dirty="0" err="1"/>
              <a:t>food_style</a:t>
            </a:r>
            <a:r>
              <a:rPr lang="en-US" sz="1200" dirty="0"/>
              <a:t> : {{ category : string }} 		</a:t>
            </a:r>
            <a:r>
              <a:rPr lang="en-US" sz="1200" dirty="0" smtClean="0"/>
              <a:t>	}</a:t>
            </a:r>
            <a:endParaRPr lang="en-US" sz="1200" dirty="0"/>
          </a:p>
          <a:p>
            <a:pPr marL="0" indent="0">
              <a:buNone/>
            </a:pPr>
            <a:r>
              <a:rPr lang="en-US" sz="1200" dirty="0"/>
              <a:t>	},</a:t>
            </a:r>
          </a:p>
          <a:p>
            <a:pPr marL="0" indent="0">
              <a:buNone/>
            </a:pPr>
            <a:r>
              <a:rPr lang="en-US" sz="1200" dirty="0"/>
              <a:t>    </a:t>
            </a:r>
            <a:r>
              <a:rPr lang="en-US" sz="1200" dirty="0" err="1"/>
              <a:t>user_key</a:t>
            </a:r>
            <a:r>
              <a:rPr lang="en-US" sz="1200" dirty="0"/>
              <a:t> : int32</a:t>
            </a:r>
          </a:p>
          <a:p>
            <a:pPr marL="0" indent="0">
              <a:buNone/>
            </a:pPr>
            <a:r>
              <a:rPr lang="en-US" sz="1200" dirty="0"/>
              <a:t>}</a:t>
            </a:r>
            <a:r>
              <a:rPr lang="en-US" sz="1200" dirty="0" smtClean="0"/>
              <a:t>;</a:t>
            </a:r>
          </a:p>
          <a:p>
            <a:pPr marL="0" indent="0">
              <a:buNone/>
            </a:pPr>
            <a:r>
              <a:rPr lang="en-US" sz="1200" dirty="0" smtClean="0"/>
              <a:t>create </a:t>
            </a:r>
            <a:r>
              <a:rPr lang="en-US" sz="1200" dirty="0"/>
              <a:t>type </a:t>
            </a:r>
            <a:r>
              <a:rPr lang="en-US" sz="1200" dirty="0" err="1"/>
              <a:t>ReviewType</a:t>
            </a:r>
            <a:r>
              <a:rPr lang="en-US" sz="1200" dirty="0"/>
              <a:t> as closed {</a:t>
            </a:r>
          </a:p>
          <a:p>
            <a:pPr marL="0" indent="0">
              <a:buNone/>
            </a:pPr>
            <a:r>
              <a:rPr lang="en-US" sz="1200" dirty="0"/>
              <a:t>	</a:t>
            </a:r>
            <a:r>
              <a:rPr lang="en-US" sz="1200" dirty="0" err="1"/>
              <a:t>user_key</a:t>
            </a:r>
            <a:r>
              <a:rPr lang="en-US" sz="1200" dirty="0"/>
              <a:t> : int32,</a:t>
            </a:r>
          </a:p>
          <a:p>
            <a:pPr marL="0" indent="0">
              <a:buNone/>
            </a:pPr>
            <a:r>
              <a:rPr lang="en-US" sz="1200" dirty="0"/>
              <a:t>	</a:t>
            </a:r>
            <a:r>
              <a:rPr lang="en-US" sz="1200" dirty="0" err="1"/>
              <a:t>review_key</a:t>
            </a:r>
            <a:r>
              <a:rPr lang="en-US" sz="1200" dirty="0"/>
              <a:t> : int32,</a:t>
            </a:r>
          </a:p>
          <a:p>
            <a:pPr marL="0" indent="0">
              <a:buNone/>
            </a:pPr>
            <a:r>
              <a:rPr lang="en-US" sz="1200" dirty="0"/>
              <a:t>	rating : int32,</a:t>
            </a:r>
          </a:p>
          <a:p>
            <a:pPr marL="0" indent="0">
              <a:buNone/>
            </a:pPr>
            <a:r>
              <a:rPr lang="en-US" sz="1200" dirty="0"/>
              <a:t>	comments : string,</a:t>
            </a:r>
          </a:p>
          <a:p>
            <a:pPr marL="0" indent="0">
              <a:buNone/>
            </a:pPr>
            <a:r>
              <a:rPr lang="en-US" sz="1200" dirty="0"/>
              <a:t>	</a:t>
            </a:r>
            <a:r>
              <a:rPr lang="en-US" sz="1200" dirty="0" err="1"/>
              <a:t>venue_name</a:t>
            </a:r>
            <a:r>
              <a:rPr lang="en-US" sz="1200" dirty="0"/>
              <a:t> : string,</a:t>
            </a:r>
          </a:p>
          <a:p>
            <a:pPr marL="0" indent="0">
              <a:buNone/>
            </a:pPr>
            <a:r>
              <a:rPr lang="en-US" sz="1200" dirty="0"/>
              <a:t>	</a:t>
            </a:r>
            <a:r>
              <a:rPr lang="en-US" sz="1200" dirty="0" err="1"/>
              <a:t>venue_type</a:t>
            </a:r>
            <a:r>
              <a:rPr lang="en-US" sz="1200" dirty="0"/>
              <a:t> : string,</a:t>
            </a:r>
          </a:p>
          <a:p>
            <a:pPr marL="0" indent="0">
              <a:buNone/>
            </a:pPr>
            <a:r>
              <a:rPr lang="en-US" sz="1200" dirty="0"/>
              <a:t>	</a:t>
            </a:r>
            <a:r>
              <a:rPr lang="en-US" sz="1200" dirty="0" err="1"/>
              <a:t>food_style</a:t>
            </a:r>
            <a:r>
              <a:rPr lang="en-US" sz="1200" dirty="0"/>
              <a:t> : string,</a:t>
            </a:r>
          </a:p>
          <a:p>
            <a:pPr marL="0" indent="0">
              <a:buNone/>
            </a:pPr>
            <a:r>
              <a:rPr lang="en-US" sz="1200" dirty="0" smtClean="0"/>
              <a:t>};</a:t>
            </a:r>
          </a:p>
        </p:txBody>
      </p:sp>
      <p:sp>
        <p:nvSpPr>
          <p:cNvPr id="6" name="Content Placeholder 5"/>
          <p:cNvSpPr>
            <a:spLocks noGrp="1"/>
          </p:cNvSpPr>
          <p:nvPr>
            <p:ph sz="half" idx="2"/>
          </p:nvPr>
        </p:nvSpPr>
        <p:spPr>
          <a:xfrm>
            <a:off x="6273800" y="869534"/>
            <a:ext cx="2743200" cy="5828130"/>
          </a:xfrm>
        </p:spPr>
        <p:txBody>
          <a:bodyPr>
            <a:noAutofit/>
          </a:bodyPr>
          <a:lstStyle/>
          <a:p>
            <a:pPr marL="0" indent="0">
              <a:buNone/>
            </a:pPr>
            <a:r>
              <a:rPr lang="en-US" sz="1200" dirty="0" smtClean="0"/>
              <a:t>create internal dataset Reviews (</a:t>
            </a:r>
            <a:r>
              <a:rPr lang="en-US" sz="1200" dirty="0" err="1" smtClean="0"/>
              <a:t>ReviewType</a:t>
            </a:r>
            <a:r>
              <a:rPr lang="en-US" sz="1200" dirty="0" smtClean="0"/>
              <a:t>) primary key </a:t>
            </a:r>
            <a:r>
              <a:rPr lang="en-US" sz="1200" dirty="0" err="1" smtClean="0"/>
              <a:t>review_key</a:t>
            </a:r>
            <a:r>
              <a:rPr lang="en-US" sz="1200" dirty="0" smtClean="0"/>
              <a:t>;</a:t>
            </a:r>
            <a:endParaRPr lang="en-US" sz="1200" dirty="0" smtClean="0">
              <a:latin typeface="Monaco"/>
              <a:cs typeface="Monaco"/>
            </a:endParaRPr>
          </a:p>
          <a:p>
            <a:pPr marL="0" indent="0">
              <a:buNone/>
            </a:pPr>
            <a:endParaRPr lang="en-US" sz="1200" dirty="0" smtClean="0"/>
          </a:p>
          <a:p>
            <a:pPr marL="0" indent="0">
              <a:buNone/>
            </a:pPr>
            <a:r>
              <a:rPr lang="en-US" sz="1200" dirty="0"/>
              <a:t>insert into dataset </a:t>
            </a:r>
            <a:r>
              <a:rPr lang="en-US" sz="1200" dirty="0" smtClean="0"/>
              <a:t>Reviews</a:t>
            </a:r>
            <a:r>
              <a:rPr lang="en-US" sz="1200" dirty="0"/>
              <a:t>(</a:t>
            </a:r>
            <a:r>
              <a:rPr lang="en-US" sz="1200" dirty="0" smtClean="0"/>
              <a:t>[ </a:t>
            </a:r>
            <a:r>
              <a:rPr lang="en-US" sz="1200" dirty="0"/>
              <a:t>{</a:t>
            </a:r>
          </a:p>
          <a:p>
            <a:pPr marL="0" indent="0">
              <a:buNone/>
            </a:pPr>
            <a:r>
              <a:rPr lang="en-US" sz="1200" dirty="0"/>
              <a:t>    "</a:t>
            </a:r>
            <a:r>
              <a:rPr lang="en-US" sz="1200" dirty="0" err="1"/>
              <a:t>user_key</a:t>
            </a:r>
            <a:r>
              <a:rPr lang="en-US" sz="1200" dirty="0"/>
              <a:t>" : 0</a:t>
            </a:r>
            <a:r>
              <a:rPr lang="en-US" sz="1200" dirty="0" smtClean="0"/>
              <a:t>, "</a:t>
            </a:r>
            <a:r>
              <a:rPr lang="en-US" sz="1200" dirty="0" err="1"/>
              <a:t>review_key</a:t>
            </a:r>
            <a:r>
              <a:rPr lang="en-US" sz="1200" dirty="0"/>
              <a:t>" : 0,</a:t>
            </a:r>
          </a:p>
          <a:p>
            <a:pPr marL="0" indent="0">
              <a:buNone/>
            </a:pPr>
            <a:r>
              <a:rPr lang="en-US" sz="1200" dirty="0"/>
              <a:t>    "rating" : 2</a:t>
            </a:r>
            <a:r>
              <a:rPr lang="en-US" sz="1200" dirty="0" smtClean="0"/>
              <a:t>, </a:t>
            </a:r>
            <a:r>
              <a:rPr lang="fr-FR" sz="1200" dirty="0" smtClean="0"/>
              <a:t>"</a:t>
            </a:r>
            <a:r>
              <a:rPr lang="fr-FR" sz="1200" dirty="0" err="1"/>
              <a:t>comments</a:t>
            </a:r>
            <a:r>
              <a:rPr lang="fr-FR" sz="1200" dirty="0"/>
              <a:t>" : "...",</a:t>
            </a:r>
          </a:p>
          <a:p>
            <a:pPr marL="0" indent="0">
              <a:buNone/>
            </a:pPr>
            <a:r>
              <a:rPr lang="fr-FR" sz="1200" dirty="0"/>
              <a:t>    "</a:t>
            </a:r>
            <a:r>
              <a:rPr lang="fr-FR" sz="1200" dirty="0" err="1"/>
              <a:t>venue_name</a:t>
            </a:r>
            <a:r>
              <a:rPr lang="fr-FR" sz="1200" dirty="0"/>
              <a:t>" : "Edo Sushi",</a:t>
            </a:r>
          </a:p>
          <a:p>
            <a:pPr marL="0" indent="0">
              <a:buNone/>
            </a:pPr>
            <a:r>
              <a:rPr lang="fr-FR" sz="1200" dirty="0"/>
              <a:t>    "</a:t>
            </a:r>
            <a:r>
              <a:rPr lang="fr-FR" sz="1200" dirty="0" err="1"/>
              <a:t>venu_type</a:t>
            </a:r>
            <a:r>
              <a:rPr lang="fr-FR" sz="1200" dirty="0"/>
              <a:t>" : "</a:t>
            </a:r>
            <a:r>
              <a:rPr lang="fr-FR" sz="1200" dirty="0" smtClean="0"/>
              <a:t>restaurant », </a:t>
            </a:r>
          </a:p>
          <a:p>
            <a:pPr marL="0" indent="0">
              <a:buNone/>
            </a:pPr>
            <a:r>
              <a:rPr lang="fr-FR" sz="1200" dirty="0"/>
              <a:t> </a:t>
            </a:r>
            <a:r>
              <a:rPr lang="fr-FR" sz="1200" dirty="0" smtClean="0"/>
              <a:t>    "</a:t>
            </a:r>
            <a:r>
              <a:rPr lang="fr-FR" sz="1200" dirty="0" err="1"/>
              <a:t>food_style</a:t>
            </a:r>
            <a:r>
              <a:rPr lang="fr-FR" sz="1200" dirty="0"/>
              <a:t>" : "</a:t>
            </a:r>
            <a:r>
              <a:rPr lang="fr-FR" sz="1200" dirty="0" smtClean="0"/>
              <a:t>sushi"}</a:t>
            </a:r>
            <a:r>
              <a:rPr lang="fr-FR" sz="1200" dirty="0"/>
              <a:t>,</a:t>
            </a:r>
          </a:p>
          <a:p>
            <a:pPr marL="0" indent="0">
              <a:buNone/>
            </a:pPr>
            <a:r>
              <a:rPr lang="fr-FR" sz="1200" dirty="0"/>
              <a:t>  </a:t>
            </a:r>
            <a:r>
              <a:rPr lang="fr-FR" sz="1200" dirty="0" smtClean="0"/>
              <a:t>{"</a:t>
            </a:r>
            <a:r>
              <a:rPr lang="fr-FR" sz="1200" dirty="0" err="1"/>
              <a:t>user_key</a:t>
            </a:r>
            <a:r>
              <a:rPr lang="fr-FR" sz="1200" dirty="0"/>
              <a:t>" : 1</a:t>
            </a:r>
            <a:r>
              <a:rPr lang="fr-FR" sz="1200" dirty="0" smtClean="0"/>
              <a:t>, </a:t>
            </a:r>
            <a:r>
              <a:rPr lang="en-US" sz="1200" dirty="0" smtClean="0"/>
              <a:t>"</a:t>
            </a:r>
            <a:r>
              <a:rPr lang="en-US" sz="1200" dirty="0" err="1"/>
              <a:t>review_key</a:t>
            </a:r>
            <a:r>
              <a:rPr lang="en-US" sz="1200" dirty="0"/>
              <a:t>" : 1,</a:t>
            </a:r>
          </a:p>
          <a:p>
            <a:pPr marL="0" indent="0">
              <a:buNone/>
            </a:pPr>
            <a:r>
              <a:rPr lang="en-US" sz="1200" dirty="0"/>
              <a:t>    "rating" : 5</a:t>
            </a:r>
            <a:r>
              <a:rPr lang="en-US" sz="1200" dirty="0" smtClean="0"/>
              <a:t>, </a:t>
            </a:r>
            <a:r>
              <a:rPr lang="fr-FR" sz="1200" dirty="0" smtClean="0"/>
              <a:t>"</a:t>
            </a:r>
            <a:r>
              <a:rPr lang="fr-FR" sz="1200" dirty="0" err="1"/>
              <a:t>comments</a:t>
            </a:r>
            <a:r>
              <a:rPr lang="fr-FR" sz="1200" dirty="0"/>
              <a:t>" : "...",</a:t>
            </a:r>
          </a:p>
          <a:p>
            <a:pPr marL="0" indent="0">
              <a:buNone/>
            </a:pPr>
            <a:r>
              <a:rPr lang="fr-FR" sz="1200" dirty="0"/>
              <a:t>    "</a:t>
            </a:r>
            <a:r>
              <a:rPr lang="fr-FR" sz="1200" dirty="0" err="1"/>
              <a:t>venue_name</a:t>
            </a:r>
            <a:r>
              <a:rPr lang="fr-FR" sz="1200" dirty="0"/>
              <a:t>" : </a:t>
            </a:r>
            <a:r>
              <a:rPr lang="fr-FR" sz="1200" dirty="0" smtClean="0"/>
              <a:t> »Edo Sushi</a:t>
            </a:r>
            <a:r>
              <a:rPr lang="fr-FR" sz="1200" dirty="0"/>
              <a:t>",</a:t>
            </a:r>
          </a:p>
          <a:p>
            <a:pPr marL="0" indent="0">
              <a:buNone/>
            </a:pPr>
            <a:r>
              <a:rPr lang="fr-FR" sz="1200" dirty="0"/>
              <a:t>    "</a:t>
            </a:r>
            <a:r>
              <a:rPr lang="fr-FR" sz="1200" dirty="0" err="1"/>
              <a:t>venu_type</a:t>
            </a:r>
            <a:r>
              <a:rPr lang="fr-FR" sz="1200" dirty="0"/>
              <a:t>" : "restaurant",</a:t>
            </a:r>
          </a:p>
          <a:p>
            <a:pPr marL="0" indent="0">
              <a:buNone/>
            </a:pPr>
            <a:r>
              <a:rPr lang="fr-FR" sz="1200" dirty="0"/>
              <a:t>    "</a:t>
            </a:r>
            <a:r>
              <a:rPr lang="fr-FR" sz="1200" dirty="0" err="1"/>
              <a:t>food_style</a:t>
            </a:r>
            <a:r>
              <a:rPr lang="fr-FR" sz="1200" dirty="0"/>
              <a:t>" : "sushi"},</a:t>
            </a:r>
          </a:p>
          <a:p>
            <a:pPr marL="0" indent="0">
              <a:buNone/>
            </a:pPr>
            <a:r>
              <a:rPr lang="fr-FR" sz="1200" dirty="0"/>
              <a:t>  </a:t>
            </a:r>
            <a:r>
              <a:rPr lang="fr-FR" sz="1200" dirty="0" smtClean="0"/>
              <a:t>{"</a:t>
            </a:r>
            <a:r>
              <a:rPr lang="fr-FR" sz="1200" dirty="0" err="1"/>
              <a:t>user_key</a:t>
            </a:r>
            <a:r>
              <a:rPr lang="fr-FR" sz="1200" dirty="0"/>
              <a:t>" : 0</a:t>
            </a:r>
            <a:r>
              <a:rPr lang="fr-FR" sz="1200" dirty="0" smtClean="0"/>
              <a:t>,</a:t>
            </a:r>
            <a:r>
              <a:rPr lang="en-US" sz="1200" dirty="0" smtClean="0"/>
              <a:t>"</a:t>
            </a:r>
            <a:r>
              <a:rPr lang="en-US" sz="1200" dirty="0" err="1"/>
              <a:t>review_key</a:t>
            </a:r>
            <a:r>
              <a:rPr lang="en-US" sz="1200" dirty="0"/>
              <a:t>" : 2,</a:t>
            </a:r>
          </a:p>
          <a:p>
            <a:pPr marL="0" indent="0">
              <a:buNone/>
            </a:pPr>
            <a:r>
              <a:rPr lang="en-US" sz="1200" dirty="0"/>
              <a:t>    "rating" : 3</a:t>
            </a:r>
            <a:r>
              <a:rPr lang="en-US" sz="1200" dirty="0" smtClean="0"/>
              <a:t>,</a:t>
            </a:r>
            <a:r>
              <a:rPr lang="fr-FR" sz="1200" dirty="0" smtClean="0"/>
              <a:t>"</a:t>
            </a:r>
            <a:r>
              <a:rPr lang="fr-FR" sz="1200" dirty="0" err="1"/>
              <a:t>comments</a:t>
            </a:r>
            <a:r>
              <a:rPr lang="fr-FR" sz="1200" dirty="0"/>
              <a:t>" : "...",</a:t>
            </a:r>
          </a:p>
          <a:p>
            <a:pPr marL="0" indent="0">
              <a:buNone/>
            </a:pPr>
            <a:r>
              <a:rPr lang="fr-FR" sz="1200" dirty="0"/>
              <a:t>    "</a:t>
            </a:r>
            <a:r>
              <a:rPr lang="fr-FR" sz="1200" dirty="0" err="1"/>
              <a:t>venue_name</a:t>
            </a:r>
            <a:r>
              <a:rPr lang="fr-FR" sz="1200" dirty="0"/>
              <a:t>" : "La rosa de </a:t>
            </a:r>
            <a:r>
              <a:rPr lang="fr-FR" sz="1200" dirty="0" err="1"/>
              <a:t>oro</a:t>
            </a:r>
            <a:r>
              <a:rPr lang="fr-FR" sz="1200" dirty="0"/>
              <a:t>",</a:t>
            </a:r>
          </a:p>
          <a:p>
            <a:pPr marL="0" indent="0">
              <a:buNone/>
            </a:pPr>
            <a:r>
              <a:rPr lang="fr-FR" sz="1200" dirty="0"/>
              <a:t>    "</a:t>
            </a:r>
            <a:r>
              <a:rPr lang="fr-FR" sz="1200" dirty="0" err="1"/>
              <a:t>venu_type</a:t>
            </a:r>
            <a:r>
              <a:rPr lang="fr-FR" sz="1200" dirty="0"/>
              <a:t>" : "restaurant",</a:t>
            </a:r>
          </a:p>
          <a:p>
            <a:pPr marL="0" indent="0">
              <a:buNone/>
            </a:pPr>
            <a:r>
              <a:rPr lang="fr-FR" sz="1200" dirty="0"/>
              <a:t>    "</a:t>
            </a:r>
            <a:r>
              <a:rPr lang="fr-FR" sz="1200" dirty="0" err="1"/>
              <a:t>food_style</a:t>
            </a:r>
            <a:r>
              <a:rPr lang="fr-FR" sz="1200" dirty="0"/>
              <a:t>" : "</a:t>
            </a:r>
            <a:r>
              <a:rPr lang="fr-FR" sz="1200" dirty="0" smtClean="0"/>
              <a:t>Tacos"},</a:t>
            </a:r>
          </a:p>
          <a:p>
            <a:pPr marL="0" indent="0">
              <a:buNone/>
            </a:pPr>
            <a:r>
              <a:rPr lang="fr-FR" sz="1200" dirty="0" smtClean="0"/>
              <a:t>  {"</a:t>
            </a:r>
            <a:r>
              <a:rPr lang="fr-FR" sz="1200" dirty="0" err="1"/>
              <a:t>user_key</a:t>
            </a:r>
            <a:r>
              <a:rPr lang="fr-FR" sz="1200" dirty="0"/>
              <a:t>" : 1</a:t>
            </a:r>
            <a:r>
              <a:rPr lang="fr-FR" sz="1200" dirty="0" smtClean="0"/>
              <a:t>,</a:t>
            </a:r>
            <a:r>
              <a:rPr lang="en-US" sz="1200" dirty="0" smtClean="0"/>
              <a:t>"</a:t>
            </a:r>
            <a:r>
              <a:rPr lang="en-US" sz="1200" dirty="0" err="1"/>
              <a:t>review_key</a:t>
            </a:r>
            <a:r>
              <a:rPr lang="en-US" sz="1200" dirty="0"/>
              <a:t>" : 3,</a:t>
            </a:r>
          </a:p>
          <a:p>
            <a:pPr marL="0" indent="0">
              <a:buNone/>
            </a:pPr>
            <a:r>
              <a:rPr lang="en-US" sz="1200" dirty="0"/>
              <a:t>    "rating" : 5</a:t>
            </a:r>
            <a:r>
              <a:rPr lang="en-US" sz="1200" dirty="0" smtClean="0"/>
              <a:t>, </a:t>
            </a:r>
            <a:r>
              <a:rPr lang="fr-FR" sz="1200" dirty="0" smtClean="0"/>
              <a:t>"</a:t>
            </a:r>
            <a:r>
              <a:rPr lang="fr-FR" sz="1200" dirty="0" err="1"/>
              <a:t>comments</a:t>
            </a:r>
            <a:r>
              <a:rPr lang="fr-FR" sz="1200" dirty="0"/>
              <a:t>" : "...",</a:t>
            </a:r>
          </a:p>
          <a:p>
            <a:pPr marL="0" indent="0">
              <a:buNone/>
            </a:pPr>
            <a:r>
              <a:rPr lang="fr-FR" sz="1200" dirty="0"/>
              <a:t>    "</a:t>
            </a:r>
            <a:r>
              <a:rPr lang="fr-FR" sz="1200" dirty="0" err="1"/>
              <a:t>venue_name</a:t>
            </a:r>
            <a:r>
              <a:rPr lang="fr-FR" sz="1200" dirty="0"/>
              <a:t>" : "Tutti quanti",</a:t>
            </a:r>
          </a:p>
          <a:p>
            <a:pPr marL="0" indent="0">
              <a:buNone/>
            </a:pPr>
            <a:r>
              <a:rPr lang="fr-FR" sz="1200" dirty="0"/>
              <a:t>    "</a:t>
            </a:r>
            <a:r>
              <a:rPr lang="fr-FR" sz="1200" dirty="0" err="1"/>
              <a:t>venu_type</a:t>
            </a:r>
            <a:r>
              <a:rPr lang="fr-FR" sz="1200" dirty="0"/>
              <a:t>" : "restaurant",</a:t>
            </a:r>
          </a:p>
          <a:p>
            <a:pPr marL="0" indent="0">
              <a:buNone/>
            </a:pPr>
            <a:r>
              <a:rPr lang="fr-FR" sz="1200" dirty="0"/>
              <a:t>    "</a:t>
            </a:r>
            <a:r>
              <a:rPr lang="fr-FR" sz="1200" dirty="0" err="1"/>
              <a:t>food_style</a:t>
            </a:r>
            <a:r>
              <a:rPr lang="fr-FR" sz="1200" dirty="0"/>
              <a:t>" : "</a:t>
            </a:r>
            <a:r>
              <a:rPr lang="fr-FR" sz="1200" dirty="0" err="1" smtClean="0"/>
              <a:t>italian</a:t>
            </a:r>
            <a:r>
              <a:rPr lang="fr-FR" sz="1200" dirty="0" smtClean="0"/>
              <a:t> »</a:t>
            </a:r>
            <a:r>
              <a:rPr lang="fr-FR" sz="1200" dirty="0"/>
              <a:t>}</a:t>
            </a:r>
            <a:endParaRPr lang="fr-FR" sz="1200" dirty="0" smtClean="0"/>
          </a:p>
          <a:p>
            <a:pPr marL="0" indent="0">
              <a:buNone/>
            </a:pPr>
            <a:r>
              <a:rPr lang="fr-FR" sz="1200" dirty="0" smtClean="0"/>
              <a:t>]</a:t>
            </a:r>
            <a:r>
              <a:rPr lang="fr-FR" sz="1200" dirty="0"/>
              <a:t>);</a:t>
            </a:r>
            <a:endParaRPr lang="en-US" sz="1200" dirty="0">
              <a:latin typeface="Monaco"/>
              <a:cs typeface="Monaco"/>
            </a:endParaRPr>
          </a:p>
        </p:txBody>
      </p:sp>
      <p:sp>
        <p:nvSpPr>
          <p:cNvPr id="8" name="Content Placeholder 5"/>
          <p:cNvSpPr txBox="1">
            <a:spLocks/>
          </p:cNvSpPr>
          <p:nvPr/>
        </p:nvSpPr>
        <p:spPr>
          <a:xfrm>
            <a:off x="3530600" y="869534"/>
            <a:ext cx="2743200" cy="58281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1200" dirty="0" smtClean="0"/>
              <a:t>create internal dataset Users(</a:t>
            </a:r>
            <a:r>
              <a:rPr lang="en-US" sz="1200" dirty="0" err="1" smtClean="0"/>
              <a:t>UserType</a:t>
            </a:r>
            <a:r>
              <a:rPr lang="en-US" sz="1200" dirty="0" smtClean="0"/>
              <a:t>) primary key </a:t>
            </a:r>
            <a:r>
              <a:rPr lang="en-US" sz="1200" dirty="0" err="1" smtClean="0"/>
              <a:t>cust_key</a:t>
            </a:r>
            <a:r>
              <a:rPr lang="en-US" sz="1200" dirty="0" smtClean="0"/>
              <a:t>;</a:t>
            </a:r>
          </a:p>
          <a:p>
            <a:pPr marL="0" indent="0">
              <a:buFont typeface="Arial"/>
              <a:buNone/>
            </a:pPr>
            <a:endParaRPr lang="en-US" sz="1200" dirty="0" smtClean="0"/>
          </a:p>
          <a:p>
            <a:pPr marL="0" indent="0">
              <a:buFont typeface="Arial"/>
              <a:buNone/>
            </a:pPr>
            <a:r>
              <a:rPr lang="en-US" sz="1200" dirty="0" smtClean="0"/>
              <a:t>insert into dataset Customers([ </a:t>
            </a:r>
          </a:p>
          <a:p>
            <a:pPr marL="0" indent="0">
              <a:buFont typeface="Arial"/>
              <a:buNone/>
            </a:pPr>
            <a:r>
              <a:rPr lang="en-US" sz="1200" dirty="0" smtClean="0"/>
              <a:t>  { "</a:t>
            </a:r>
            <a:r>
              <a:rPr lang="en-US" sz="1200" dirty="0" err="1" smtClean="0"/>
              <a:t>user_info</a:t>
            </a:r>
            <a:r>
              <a:rPr lang="en-US" sz="1200" dirty="0" smtClean="0"/>
              <a:t>" : {</a:t>
            </a:r>
          </a:p>
          <a:p>
            <a:pPr marL="0" indent="0">
              <a:buFont typeface="Arial"/>
              <a:buNone/>
            </a:pPr>
            <a:r>
              <a:rPr lang="en-US" sz="1200" dirty="0" smtClean="0"/>
              <a:t>      name : "John Smith”, </a:t>
            </a:r>
          </a:p>
          <a:p>
            <a:pPr marL="0" indent="0">
              <a:buFont typeface="Arial"/>
              <a:buNone/>
            </a:pPr>
            <a:r>
              <a:rPr lang="en-US" sz="1200" dirty="0" smtClean="0"/>
              <a:t>      age : 32, </a:t>
            </a:r>
          </a:p>
          <a:p>
            <a:pPr marL="0" indent="0">
              <a:buFont typeface="Arial"/>
              <a:buNone/>
            </a:pPr>
            <a:r>
              <a:rPr lang="en-US" sz="1200" dirty="0" smtClean="0"/>
              <a:t>      location : "La Jolla, CA",</a:t>
            </a:r>
          </a:p>
          <a:p>
            <a:pPr marL="0" indent="0">
              <a:buFont typeface="Arial"/>
              <a:buNone/>
            </a:pPr>
            <a:r>
              <a:rPr lang="en-US" sz="1200" dirty="0" smtClean="0"/>
              <a:t>      interests : {</a:t>
            </a:r>
          </a:p>
          <a:p>
            <a:pPr marL="0" indent="0">
              <a:buFont typeface="Arial"/>
              <a:buNone/>
            </a:pPr>
            <a:r>
              <a:rPr lang="fr-FR" sz="1200" dirty="0" smtClean="0"/>
              <a:t>        </a:t>
            </a:r>
            <a:r>
              <a:rPr lang="fr-FR" sz="1200" dirty="0" err="1" smtClean="0"/>
              <a:t>venue_type</a:t>
            </a:r>
            <a:r>
              <a:rPr lang="fr-FR" sz="1200" dirty="0" smtClean="0"/>
              <a:t> : {{"bar", "restaurant"}},</a:t>
            </a:r>
          </a:p>
          <a:p>
            <a:pPr marL="0" indent="0">
              <a:buFont typeface="Arial"/>
              <a:buNone/>
            </a:pPr>
            <a:r>
              <a:rPr lang="en-US" sz="1200" dirty="0" smtClean="0"/>
              <a:t>        </a:t>
            </a:r>
            <a:r>
              <a:rPr lang="en-US" sz="1200" dirty="0" err="1" smtClean="0"/>
              <a:t>food_style</a:t>
            </a:r>
            <a:r>
              <a:rPr lang="en-US" sz="1200" dirty="0" smtClean="0"/>
              <a:t> : {{"sushi", "tacos"}}</a:t>
            </a:r>
          </a:p>
          <a:p>
            <a:pPr marL="0" indent="0">
              <a:buFont typeface="Arial"/>
              <a:buNone/>
            </a:pPr>
            <a:r>
              <a:rPr lang="en-US" sz="1200" dirty="0" smtClean="0"/>
              <a:t>      }</a:t>
            </a:r>
          </a:p>
          <a:p>
            <a:pPr marL="0" indent="0">
              <a:buFont typeface="Arial"/>
              <a:buNone/>
            </a:pPr>
            <a:r>
              <a:rPr lang="en-US" sz="1200" dirty="0" smtClean="0"/>
              <a:t>  },</a:t>
            </a:r>
          </a:p>
          <a:p>
            <a:pPr marL="0" indent="0">
              <a:buFont typeface="Arial"/>
              <a:buNone/>
            </a:pPr>
            <a:r>
              <a:rPr lang="en-US" sz="1200" dirty="0" smtClean="0"/>
              <a:t>  "</a:t>
            </a:r>
            <a:r>
              <a:rPr lang="en-US" sz="1200" dirty="0" err="1" smtClean="0"/>
              <a:t>user_key</a:t>
            </a:r>
            <a:r>
              <a:rPr lang="en-US" sz="1200" dirty="0" smtClean="0"/>
              <a:t>" : 0 </a:t>
            </a:r>
          </a:p>
          <a:p>
            <a:pPr marL="0" indent="0">
              <a:buFont typeface="Arial"/>
              <a:buNone/>
            </a:pPr>
            <a:r>
              <a:rPr lang="en-US" sz="1200" dirty="0" smtClean="0"/>
              <a:t>}, </a:t>
            </a:r>
          </a:p>
          <a:p>
            <a:pPr marL="0" indent="0">
              <a:buFont typeface="Arial"/>
              <a:buNone/>
            </a:pPr>
            <a:r>
              <a:rPr lang="en-US" sz="1200" dirty="0" smtClean="0"/>
              <a:t>{ "</a:t>
            </a:r>
            <a:r>
              <a:rPr lang="en-US" sz="1200" dirty="0" err="1" smtClean="0"/>
              <a:t>user_info</a:t>
            </a:r>
            <a:r>
              <a:rPr lang="en-US" sz="1200" dirty="0" smtClean="0"/>
              <a:t>" : {</a:t>
            </a:r>
          </a:p>
          <a:p>
            <a:pPr marL="0" indent="0">
              <a:buFont typeface="Arial"/>
              <a:buNone/>
            </a:pPr>
            <a:r>
              <a:rPr lang="en-US" sz="1200" dirty="0" smtClean="0"/>
              <a:t>   name : "Angela Lopez”, </a:t>
            </a:r>
          </a:p>
          <a:p>
            <a:pPr marL="0" indent="0">
              <a:buFont typeface="Arial"/>
              <a:buNone/>
            </a:pPr>
            <a:r>
              <a:rPr lang="en-US" sz="1200" dirty="0" smtClean="0"/>
              <a:t>   age : 21, </a:t>
            </a:r>
          </a:p>
          <a:p>
            <a:pPr marL="0" indent="0">
              <a:buFont typeface="Arial"/>
              <a:buNone/>
            </a:pPr>
            <a:r>
              <a:rPr lang="en-US" sz="1200" dirty="0" smtClean="0"/>
              <a:t>   location : "Pacific Beach, CA",</a:t>
            </a:r>
          </a:p>
          <a:p>
            <a:pPr marL="0" indent="0">
              <a:buFont typeface="Arial"/>
              <a:buNone/>
            </a:pPr>
            <a:r>
              <a:rPr lang="en-US" sz="1200" dirty="0" smtClean="0"/>
              <a:t>      interests : {</a:t>
            </a:r>
          </a:p>
          <a:p>
            <a:pPr marL="0" indent="0">
              <a:buFont typeface="Arial"/>
              <a:buNone/>
            </a:pPr>
            <a:r>
              <a:rPr lang="en-US" sz="1200" dirty="0" smtClean="0"/>
              <a:t>         </a:t>
            </a:r>
            <a:r>
              <a:rPr lang="en-US" sz="1200" dirty="0" err="1" smtClean="0"/>
              <a:t>venue_type</a:t>
            </a:r>
            <a:r>
              <a:rPr lang="en-US" sz="1200" dirty="0" smtClean="0"/>
              <a:t> : {{"bar", "nightclub"}}</a:t>
            </a:r>
          </a:p>
          <a:p>
            <a:pPr marL="0" indent="0">
              <a:buFont typeface="Arial"/>
              <a:buNone/>
            </a:pPr>
            <a:r>
              <a:rPr lang="en-US" sz="1200" dirty="0" smtClean="0"/>
              <a:t>      }</a:t>
            </a:r>
          </a:p>
          <a:p>
            <a:pPr marL="0" indent="0">
              <a:buFont typeface="Arial"/>
              <a:buNone/>
            </a:pPr>
            <a:r>
              <a:rPr lang="en-US" sz="1200" dirty="0" smtClean="0"/>
              <a:t>    },</a:t>
            </a:r>
          </a:p>
          <a:p>
            <a:pPr marL="0" indent="0">
              <a:buFont typeface="Arial"/>
              <a:buNone/>
            </a:pPr>
            <a:r>
              <a:rPr lang="en-US" sz="1200" dirty="0" smtClean="0"/>
              <a:t>  "</a:t>
            </a:r>
            <a:r>
              <a:rPr lang="en-US" sz="1200" dirty="0" err="1" smtClean="0"/>
              <a:t>user_key</a:t>
            </a:r>
            <a:r>
              <a:rPr lang="en-US" sz="1200" dirty="0" smtClean="0"/>
              <a:t>" : 1 }</a:t>
            </a:r>
          </a:p>
          <a:p>
            <a:pPr marL="0" indent="0">
              <a:buFont typeface="Arial"/>
              <a:buNone/>
            </a:pPr>
            <a:r>
              <a:rPr lang="en-US" sz="1200" dirty="0" smtClean="0"/>
              <a:t>]);</a:t>
            </a:r>
          </a:p>
          <a:p>
            <a:pPr marL="0" indent="0">
              <a:buFont typeface="Arial"/>
              <a:buNone/>
            </a:pPr>
            <a:endParaRPr lang="en-US" sz="1200" dirty="0">
              <a:latin typeface="Monaco"/>
              <a:cs typeface="Monaco"/>
            </a:endParaRPr>
          </a:p>
        </p:txBody>
      </p:sp>
      <p:sp>
        <p:nvSpPr>
          <p:cNvPr id="9" name="TextBox 8"/>
          <p:cNvSpPr txBox="1"/>
          <p:nvPr/>
        </p:nvSpPr>
        <p:spPr>
          <a:xfrm>
            <a:off x="431800" y="259834"/>
            <a:ext cx="8250977" cy="461665"/>
          </a:xfrm>
          <a:prstGeom prst="rect">
            <a:avLst/>
          </a:prstGeom>
          <a:noFill/>
        </p:spPr>
        <p:txBody>
          <a:bodyPr wrap="none" rtlCol="0">
            <a:spAutoFit/>
          </a:bodyPr>
          <a:lstStyle/>
          <a:p>
            <a:r>
              <a:rPr lang="en-US" sz="2400" b="1" dirty="0" err="1" smtClean="0"/>
              <a:t>AsterixDB</a:t>
            </a:r>
            <a:r>
              <a:rPr lang="en-US" sz="2400" b="1" dirty="0" smtClean="0"/>
              <a:t> Dataset</a:t>
            </a:r>
            <a:r>
              <a:rPr lang="en-US" dirty="0" smtClean="0"/>
              <a:t> : The SBR stores their User and Review content in </a:t>
            </a:r>
            <a:r>
              <a:rPr lang="en-US" dirty="0" err="1" smtClean="0"/>
              <a:t>AsterixDB</a:t>
            </a:r>
            <a:r>
              <a:rPr lang="en-US" dirty="0"/>
              <a:t>.</a:t>
            </a:r>
          </a:p>
        </p:txBody>
      </p:sp>
      <p:sp>
        <p:nvSpPr>
          <p:cNvPr id="3" name="TextBox 2"/>
          <p:cNvSpPr txBox="1"/>
          <p:nvPr/>
        </p:nvSpPr>
        <p:spPr>
          <a:xfrm>
            <a:off x="94793" y="2740415"/>
            <a:ext cx="1063873" cy="646331"/>
          </a:xfrm>
          <a:prstGeom prst="rect">
            <a:avLst/>
          </a:prstGeom>
          <a:noFill/>
        </p:spPr>
        <p:txBody>
          <a:bodyPr wrap="square" rtlCol="0">
            <a:spAutoFit/>
          </a:bodyPr>
          <a:lstStyle/>
          <a:p>
            <a:r>
              <a:rPr lang="en-US" dirty="0" smtClean="0">
                <a:solidFill>
                  <a:srgbClr val="FF0000"/>
                </a:solidFill>
              </a:rPr>
              <a:t>Complex data type</a:t>
            </a:r>
            <a:endParaRPr lang="en-US" dirty="0">
              <a:solidFill>
                <a:srgbClr val="FF0000"/>
              </a:solidFill>
            </a:endParaRPr>
          </a:p>
        </p:txBody>
      </p:sp>
      <p:sp>
        <p:nvSpPr>
          <p:cNvPr id="10" name="TextBox 9"/>
          <p:cNvSpPr txBox="1"/>
          <p:nvPr/>
        </p:nvSpPr>
        <p:spPr>
          <a:xfrm>
            <a:off x="1784655" y="6051333"/>
            <a:ext cx="1063873" cy="646331"/>
          </a:xfrm>
          <a:prstGeom prst="rect">
            <a:avLst/>
          </a:prstGeom>
          <a:noFill/>
        </p:spPr>
        <p:txBody>
          <a:bodyPr wrap="square" rtlCol="0">
            <a:spAutoFit/>
          </a:bodyPr>
          <a:lstStyle/>
          <a:p>
            <a:r>
              <a:rPr lang="en-US" dirty="0" smtClean="0">
                <a:solidFill>
                  <a:srgbClr val="FF0000"/>
                </a:solidFill>
              </a:rPr>
              <a:t>SQL-style data type</a:t>
            </a:r>
            <a:endParaRPr lang="en-US" dirty="0">
              <a:solidFill>
                <a:srgbClr val="FF0000"/>
              </a:solidFill>
            </a:endParaRPr>
          </a:p>
        </p:txBody>
      </p:sp>
    </p:spTree>
    <p:extLst>
      <p:ext uri="{BB962C8B-B14F-4D97-AF65-F5344CB8AC3E}">
        <p14:creationId xmlns:p14="http://schemas.microsoft.com/office/powerpoint/2010/main" val="37810959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Case 1 : Query can be answered by </a:t>
            </a:r>
            <a:r>
              <a:rPr lang="en-US" sz="3100" b="1" dirty="0" err="1" smtClean="0"/>
              <a:t>AsterixDB</a:t>
            </a:r>
            <a:r>
              <a:rPr lang="en-US" sz="3100" b="1" dirty="0" smtClean="0"/>
              <a:t> alone</a:t>
            </a:r>
            <a:endParaRPr lang="en-US" sz="2700" dirty="0"/>
          </a:p>
        </p:txBody>
      </p:sp>
      <p:sp>
        <p:nvSpPr>
          <p:cNvPr id="3" name="Content Placeholder 2"/>
          <p:cNvSpPr>
            <a:spLocks noGrp="1"/>
          </p:cNvSpPr>
          <p:nvPr>
            <p:ph sz="half" idx="1"/>
          </p:nvPr>
        </p:nvSpPr>
        <p:spPr>
          <a:xfrm>
            <a:off x="457200" y="1600200"/>
            <a:ext cx="3910084" cy="4525963"/>
          </a:xfrm>
        </p:spPr>
        <p:txBody>
          <a:bodyPr anchor="ctr">
            <a:normAutofit/>
          </a:bodyPr>
          <a:lstStyle/>
          <a:p>
            <a:pPr marL="0" indent="0">
              <a:buNone/>
            </a:pPr>
            <a:r>
              <a:rPr lang="en-US" sz="1800" dirty="0" smtClean="0">
                <a:latin typeface="Calibri"/>
                <a:cs typeface="Calibri"/>
              </a:rPr>
              <a:t>What is the average rating for reviews for each food style?</a:t>
            </a:r>
          </a:p>
          <a:p>
            <a:pPr marL="0" indent="0">
              <a:buNone/>
            </a:pPr>
            <a:endParaRPr lang="en-US" sz="1800" dirty="0" smtClean="0">
              <a:latin typeface="Calibri"/>
              <a:cs typeface="Calibri"/>
            </a:endParaRPr>
          </a:p>
          <a:p>
            <a:pPr marL="0" indent="0">
              <a:buNone/>
            </a:pPr>
            <a:r>
              <a:rPr lang="en-US" sz="1400" dirty="0" smtClean="0">
                <a:latin typeface="Monaco"/>
                <a:cs typeface="Monaco"/>
              </a:rPr>
              <a:t>SELECT 	</a:t>
            </a:r>
            <a:r>
              <a:rPr lang="en-US" sz="1400" dirty="0" err="1" smtClean="0">
                <a:latin typeface="Monaco"/>
                <a:cs typeface="Monaco"/>
              </a:rPr>
              <a:t>R.food_style</a:t>
            </a:r>
            <a:r>
              <a:rPr lang="en-US" sz="1400" dirty="0" smtClean="0">
                <a:latin typeface="Monaco"/>
                <a:cs typeface="Monaco"/>
              </a:rPr>
              <a:t> as style,</a:t>
            </a:r>
          </a:p>
          <a:p>
            <a:pPr marL="0" indent="0">
              <a:buNone/>
            </a:pPr>
            <a:r>
              <a:rPr lang="en-US" sz="1400" dirty="0" smtClean="0">
                <a:latin typeface="Monaco"/>
                <a:cs typeface="Monaco"/>
              </a:rPr>
              <a:t>	 	</a:t>
            </a:r>
            <a:r>
              <a:rPr lang="en-US" sz="1400" dirty="0" err="1" smtClean="0">
                <a:latin typeface="Monaco"/>
                <a:cs typeface="Monaco"/>
              </a:rPr>
              <a:t>avg</a:t>
            </a:r>
            <a:r>
              <a:rPr lang="en-US" sz="1400" dirty="0" smtClean="0">
                <a:latin typeface="Monaco"/>
                <a:cs typeface="Monaco"/>
              </a:rPr>
              <a:t>(</a:t>
            </a:r>
            <a:r>
              <a:rPr lang="en-US" sz="1400" dirty="0" err="1" smtClean="0">
                <a:latin typeface="Monaco"/>
                <a:cs typeface="Monaco"/>
              </a:rPr>
              <a:t>R.rating</a:t>
            </a:r>
            <a:r>
              <a:rPr lang="en-US" sz="1400" dirty="0" smtClean="0">
                <a:latin typeface="Monaco"/>
                <a:cs typeface="Monaco"/>
              </a:rPr>
              <a:t>) AS rating</a:t>
            </a:r>
          </a:p>
          <a:p>
            <a:pPr marL="0" indent="0">
              <a:buNone/>
            </a:pPr>
            <a:r>
              <a:rPr lang="en-US" sz="1400" dirty="0" smtClean="0">
                <a:latin typeface="Monaco"/>
                <a:cs typeface="Monaco"/>
              </a:rPr>
              <a:t>FROM 	</a:t>
            </a:r>
            <a:r>
              <a:rPr lang="en-US" sz="1400" dirty="0" err="1" smtClean="0">
                <a:latin typeface="Monaco"/>
                <a:cs typeface="Monaco"/>
              </a:rPr>
              <a:t>AsterixDB.Reviews</a:t>
            </a:r>
            <a:r>
              <a:rPr lang="en-US" sz="1400" dirty="0" smtClean="0">
                <a:latin typeface="Monaco"/>
                <a:cs typeface="Monaco"/>
              </a:rPr>
              <a:t> AS R</a:t>
            </a:r>
          </a:p>
          <a:p>
            <a:pPr marL="0" indent="0">
              <a:buNone/>
            </a:pPr>
            <a:r>
              <a:rPr lang="en-US" sz="1400" dirty="0" smtClean="0">
                <a:latin typeface="Monaco"/>
                <a:cs typeface="Monaco"/>
              </a:rPr>
              <a:t>GROUP BY </a:t>
            </a:r>
            <a:r>
              <a:rPr lang="en-US" sz="1400" dirty="0" err="1" smtClean="0">
                <a:latin typeface="Monaco"/>
                <a:cs typeface="Monaco"/>
              </a:rPr>
              <a:t>R.food_style</a:t>
            </a:r>
            <a:endParaRPr lang="en-US" sz="1400" dirty="0" smtClean="0">
              <a:latin typeface="Monaco"/>
              <a:cs typeface="Monaco"/>
            </a:endParaRPr>
          </a:p>
        </p:txBody>
      </p:sp>
      <p:pic>
        <p:nvPicPr>
          <p:cNvPr id="4" name="Picture 3" descr="case 1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019" y="2805527"/>
            <a:ext cx="4787486" cy="2608464"/>
          </a:xfrm>
          <a:prstGeom prst="rect">
            <a:avLst/>
          </a:prstGeom>
        </p:spPr>
      </p:pic>
      <p:sp>
        <p:nvSpPr>
          <p:cNvPr id="5" name="TextBox 4"/>
          <p:cNvSpPr txBox="1"/>
          <p:nvPr/>
        </p:nvSpPr>
        <p:spPr>
          <a:xfrm>
            <a:off x="5525951" y="2239120"/>
            <a:ext cx="1935746" cy="369332"/>
          </a:xfrm>
          <a:prstGeom prst="rect">
            <a:avLst/>
          </a:prstGeom>
          <a:noFill/>
        </p:spPr>
        <p:txBody>
          <a:bodyPr wrap="none" rtlCol="0">
            <a:spAutoFit/>
          </a:bodyPr>
          <a:lstStyle/>
          <a:p>
            <a:r>
              <a:rPr lang="en-US" dirty="0" smtClean="0"/>
              <a:t>Query Plan Case 1</a:t>
            </a:r>
            <a:endParaRPr lang="en-US" dirty="0"/>
          </a:p>
        </p:txBody>
      </p:sp>
    </p:spTree>
    <p:extLst>
      <p:ext uri="{BB962C8B-B14F-4D97-AF65-F5344CB8AC3E}">
        <p14:creationId xmlns:p14="http://schemas.microsoft.com/office/powerpoint/2010/main" val="2258920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Case 2 : Query cannot be answered by </a:t>
            </a:r>
            <a:r>
              <a:rPr lang="en-US" sz="3100" b="1" dirty="0" err="1" smtClean="0"/>
              <a:t>AsterixDB</a:t>
            </a:r>
            <a:r>
              <a:rPr lang="en-US" sz="3100" b="1" dirty="0" smtClean="0"/>
              <a:t> alone</a:t>
            </a:r>
            <a:endParaRPr lang="en-US" sz="3100" dirty="0"/>
          </a:p>
        </p:txBody>
      </p:sp>
      <p:sp>
        <p:nvSpPr>
          <p:cNvPr id="3" name="Content Placeholder 2"/>
          <p:cNvSpPr>
            <a:spLocks noGrp="1"/>
          </p:cNvSpPr>
          <p:nvPr>
            <p:ph sz="half" idx="1"/>
          </p:nvPr>
        </p:nvSpPr>
        <p:spPr>
          <a:xfrm>
            <a:off x="457200" y="1600200"/>
            <a:ext cx="4823648" cy="4525963"/>
          </a:xfrm>
        </p:spPr>
        <p:txBody>
          <a:bodyPr>
            <a:normAutofit fontScale="77500" lnSpcReduction="20000"/>
          </a:bodyPr>
          <a:lstStyle/>
          <a:p>
            <a:pPr marL="0" indent="0">
              <a:buNone/>
            </a:pPr>
            <a:r>
              <a:rPr lang="en-US" b="1" dirty="0" smtClean="0">
                <a:cs typeface="Calibri"/>
              </a:rPr>
              <a:t>2.a : </a:t>
            </a:r>
            <a:r>
              <a:rPr lang="en-US" dirty="0" smtClean="0">
                <a:cs typeface="Calibri"/>
              </a:rPr>
              <a:t>We want to match users with similar tastes. As a first approach, we want the average age of users that share exactly the same venue type interests :</a:t>
            </a:r>
          </a:p>
          <a:p>
            <a:pPr marL="0" indent="0">
              <a:buNone/>
            </a:pPr>
            <a:endParaRPr lang="en-US" sz="2000" dirty="0">
              <a:cs typeface="Calibri"/>
            </a:endParaRPr>
          </a:p>
          <a:p>
            <a:pPr marL="0" indent="0">
              <a:buNone/>
            </a:pPr>
            <a:r>
              <a:rPr lang="en-US" sz="2000" dirty="0" smtClean="0">
                <a:latin typeface="Monaco"/>
                <a:cs typeface="Monaco"/>
              </a:rPr>
              <a:t>SELECT 	</a:t>
            </a:r>
            <a:r>
              <a:rPr lang="en-US" sz="2000" dirty="0" err="1" smtClean="0">
                <a:latin typeface="Monaco"/>
                <a:cs typeface="Monaco"/>
              </a:rPr>
              <a:t>U.user_info.interests.venue_type</a:t>
            </a:r>
            <a:r>
              <a:rPr lang="en-US" sz="2000" dirty="0" smtClean="0">
                <a:latin typeface="Monaco"/>
                <a:cs typeface="Monaco"/>
              </a:rPr>
              <a:t> 	AS </a:t>
            </a:r>
            <a:r>
              <a:rPr lang="en-US" sz="2000" dirty="0" err="1" smtClean="0">
                <a:latin typeface="Monaco"/>
                <a:cs typeface="Monaco"/>
              </a:rPr>
              <a:t>vt</a:t>
            </a:r>
            <a:r>
              <a:rPr lang="en-US" sz="2000" dirty="0" smtClean="0">
                <a:latin typeface="Monaco"/>
                <a:cs typeface="Monaco"/>
              </a:rPr>
              <a:t>, </a:t>
            </a:r>
            <a:r>
              <a:rPr lang="en-US" sz="2000" dirty="0" err="1" smtClean="0">
                <a:latin typeface="Monaco"/>
                <a:cs typeface="Monaco"/>
              </a:rPr>
              <a:t>avg</a:t>
            </a:r>
            <a:r>
              <a:rPr lang="en-US" sz="2000" dirty="0" smtClean="0">
                <a:latin typeface="Monaco"/>
                <a:cs typeface="Monaco"/>
              </a:rPr>
              <a:t>(</a:t>
            </a:r>
            <a:r>
              <a:rPr lang="en-US" sz="2000" dirty="0" err="1" smtClean="0">
                <a:latin typeface="Monaco"/>
                <a:cs typeface="Monaco"/>
              </a:rPr>
              <a:t>U.user_info.age</a:t>
            </a:r>
            <a:r>
              <a:rPr lang="en-US" sz="2000" dirty="0" smtClean="0">
                <a:latin typeface="Monaco"/>
                <a:cs typeface="Monaco"/>
              </a:rPr>
              <a:t>) AS 	</a:t>
            </a:r>
            <a:r>
              <a:rPr lang="en-US" sz="2000" dirty="0" err="1" smtClean="0">
                <a:latin typeface="Monaco"/>
                <a:cs typeface="Monaco"/>
              </a:rPr>
              <a:t>avg_age</a:t>
            </a:r>
            <a:endParaRPr lang="en-US" sz="2000" dirty="0" smtClean="0">
              <a:latin typeface="Monaco"/>
              <a:cs typeface="Monaco"/>
            </a:endParaRPr>
          </a:p>
          <a:p>
            <a:pPr marL="0" indent="0">
              <a:buNone/>
            </a:pPr>
            <a:r>
              <a:rPr lang="en-US" sz="2000" dirty="0" smtClean="0">
                <a:latin typeface="Monaco"/>
                <a:cs typeface="Monaco"/>
              </a:rPr>
              <a:t>FROM</a:t>
            </a:r>
          </a:p>
          <a:p>
            <a:pPr marL="0" indent="0">
              <a:buNone/>
            </a:pPr>
            <a:r>
              <a:rPr lang="en-US" sz="2000" dirty="0">
                <a:latin typeface="Monaco"/>
                <a:cs typeface="Monaco"/>
              </a:rPr>
              <a:t>	</a:t>
            </a:r>
            <a:r>
              <a:rPr lang="en-US" sz="2000" dirty="0" err="1" smtClean="0">
                <a:latin typeface="Monaco"/>
                <a:cs typeface="Monaco"/>
              </a:rPr>
              <a:t>AsterixDB.Users</a:t>
            </a:r>
            <a:r>
              <a:rPr lang="en-US" sz="2000" dirty="0" smtClean="0">
                <a:latin typeface="Monaco"/>
                <a:cs typeface="Monaco"/>
              </a:rPr>
              <a:t> AS U</a:t>
            </a:r>
          </a:p>
          <a:p>
            <a:pPr marL="0" indent="0">
              <a:buNone/>
            </a:pPr>
            <a:r>
              <a:rPr lang="en-US" sz="2000" dirty="0" smtClean="0">
                <a:latin typeface="Monaco"/>
                <a:cs typeface="Monaco"/>
              </a:rPr>
              <a:t>GROUP BY 	</a:t>
            </a:r>
            <a:r>
              <a:rPr lang="en-US" sz="2000" dirty="0" err="1" smtClean="0">
                <a:latin typeface="Monaco"/>
                <a:cs typeface="Monaco"/>
              </a:rPr>
              <a:t>U.user_info.interests.venue_type</a:t>
            </a:r>
            <a:endParaRPr lang="en-US" sz="2000" dirty="0" smtClean="0">
              <a:latin typeface="Monaco"/>
              <a:cs typeface="Monaco"/>
            </a:endParaRPr>
          </a:p>
          <a:p>
            <a:pPr marL="0" indent="0">
              <a:buNone/>
            </a:pPr>
            <a:endParaRPr lang="en-US" sz="2000" dirty="0" smtClean="0">
              <a:latin typeface="Monaco"/>
              <a:cs typeface="Monaco"/>
            </a:endParaRPr>
          </a:p>
          <a:p>
            <a:pPr marL="0" indent="0">
              <a:buNone/>
            </a:pPr>
            <a:r>
              <a:rPr lang="en-US" dirty="0" smtClean="0">
                <a:cs typeface="Calibri"/>
              </a:rPr>
              <a:t>However, </a:t>
            </a:r>
            <a:r>
              <a:rPr lang="en-US" dirty="0" err="1" smtClean="0">
                <a:cs typeface="Calibri"/>
              </a:rPr>
              <a:t>AsterixDB</a:t>
            </a:r>
            <a:r>
              <a:rPr lang="en-US" dirty="0" smtClean="0">
                <a:cs typeface="Calibri"/>
              </a:rPr>
              <a:t> does not support complex grouping or complex equality.</a:t>
            </a:r>
            <a:endParaRPr lang="en-US" dirty="0">
              <a:cs typeface="Calibri"/>
            </a:endParaRPr>
          </a:p>
        </p:txBody>
      </p:sp>
      <p:pic>
        <p:nvPicPr>
          <p:cNvPr id="5" name="Picture 4" descr="case 2.a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590" y="2539730"/>
            <a:ext cx="3996410" cy="2829702"/>
          </a:xfrm>
          <a:prstGeom prst="rect">
            <a:avLst/>
          </a:prstGeom>
        </p:spPr>
      </p:pic>
      <p:sp>
        <p:nvSpPr>
          <p:cNvPr id="7" name="TextBox 6"/>
          <p:cNvSpPr txBox="1"/>
          <p:nvPr/>
        </p:nvSpPr>
        <p:spPr>
          <a:xfrm>
            <a:off x="5648502" y="1971763"/>
            <a:ext cx="2046316" cy="369332"/>
          </a:xfrm>
          <a:prstGeom prst="rect">
            <a:avLst/>
          </a:prstGeom>
          <a:noFill/>
        </p:spPr>
        <p:txBody>
          <a:bodyPr wrap="none" rtlCol="0">
            <a:spAutoFit/>
          </a:bodyPr>
          <a:lstStyle/>
          <a:p>
            <a:r>
              <a:rPr lang="en-US" dirty="0" smtClean="0"/>
              <a:t>Query Plan Case 2.a</a:t>
            </a:r>
            <a:endParaRPr lang="en-US" dirty="0"/>
          </a:p>
        </p:txBody>
      </p:sp>
    </p:spTree>
    <p:extLst>
      <p:ext uri="{BB962C8B-B14F-4D97-AF65-F5344CB8AC3E}">
        <p14:creationId xmlns:p14="http://schemas.microsoft.com/office/powerpoint/2010/main" val="8891918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Case 2 : Query cannot be answered by </a:t>
            </a:r>
            <a:r>
              <a:rPr lang="en-US" sz="3100" b="1" dirty="0" err="1" smtClean="0"/>
              <a:t>AsterixDB</a:t>
            </a:r>
            <a:r>
              <a:rPr lang="en-US" sz="3100" b="1" dirty="0" smtClean="0"/>
              <a:t> alone</a:t>
            </a:r>
            <a:endParaRPr lang="en-US" sz="3100" dirty="0"/>
          </a:p>
        </p:txBody>
      </p:sp>
      <p:sp>
        <p:nvSpPr>
          <p:cNvPr id="3" name="Content Placeholder 2"/>
          <p:cNvSpPr>
            <a:spLocks noGrp="1"/>
          </p:cNvSpPr>
          <p:nvPr>
            <p:ph sz="half" idx="1"/>
          </p:nvPr>
        </p:nvSpPr>
        <p:spPr>
          <a:xfrm>
            <a:off x="457200" y="1600200"/>
            <a:ext cx="4578546" cy="4525963"/>
          </a:xfrm>
        </p:spPr>
        <p:txBody>
          <a:bodyPr>
            <a:normAutofit fontScale="85000" lnSpcReduction="10000"/>
          </a:bodyPr>
          <a:lstStyle/>
          <a:p>
            <a:pPr marL="0" indent="0">
              <a:buNone/>
            </a:pPr>
            <a:r>
              <a:rPr lang="en-US" b="1" dirty="0" smtClean="0">
                <a:cs typeface="Calibri"/>
              </a:rPr>
              <a:t>2.b : </a:t>
            </a:r>
            <a:r>
              <a:rPr lang="en-US" dirty="0" smtClean="0">
                <a:cs typeface="Calibri"/>
              </a:rPr>
              <a:t>We want to rank users by how much information they are willing to give us about their interests :</a:t>
            </a:r>
          </a:p>
          <a:p>
            <a:pPr marL="0" indent="0">
              <a:buNone/>
            </a:pPr>
            <a:endParaRPr lang="en-US" sz="2000" dirty="0" smtClean="0">
              <a:cs typeface="Calibri"/>
            </a:endParaRPr>
          </a:p>
          <a:p>
            <a:pPr marL="0" indent="0">
              <a:buNone/>
            </a:pPr>
            <a:r>
              <a:rPr lang="en-US" sz="2000" dirty="0" smtClean="0">
                <a:latin typeface="Monaco"/>
                <a:cs typeface="Monaco"/>
              </a:rPr>
              <a:t>SELECT 	</a:t>
            </a:r>
            <a:r>
              <a:rPr lang="en-US" sz="2000" dirty="0" err="1" smtClean="0">
                <a:latin typeface="Monaco"/>
                <a:cs typeface="Monaco"/>
              </a:rPr>
              <a:t>U.user_info.interests</a:t>
            </a:r>
            <a:r>
              <a:rPr lang="en-US" sz="2000" dirty="0" smtClean="0">
                <a:latin typeface="Monaco"/>
                <a:cs typeface="Monaco"/>
              </a:rPr>
              <a:t> as interests,</a:t>
            </a:r>
          </a:p>
          <a:p>
            <a:pPr marL="0" indent="0">
              <a:buNone/>
            </a:pPr>
            <a:r>
              <a:rPr lang="en-US" sz="2000" dirty="0">
                <a:latin typeface="Monaco"/>
                <a:cs typeface="Monaco"/>
              </a:rPr>
              <a:t>	</a:t>
            </a:r>
            <a:r>
              <a:rPr lang="en-US" sz="2000" dirty="0" smtClean="0">
                <a:latin typeface="Monaco"/>
                <a:cs typeface="Monaco"/>
              </a:rPr>
              <a:t>		</a:t>
            </a:r>
            <a:r>
              <a:rPr lang="en-US" sz="2000" dirty="0" err="1" smtClean="0">
                <a:latin typeface="Monaco"/>
                <a:cs typeface="Monaco"/>
              </a:rPr>
              <a:t>U.user_info_name</a:t>
            </a:r>
            <a:r>
              <a:rPr lang="en-US" sz="2000" dirty="0" smtClean="0">
                <a:latin typeface="Monaco"/>
                <a:cs typeface="Monaco"/>
              </a:rPr>
              <a:t> as name</a:t>
            </a:r>
          </a:p>
          <a:p>
            <a:pPr marL="0" indent="0">
              <a:buNone/>
            </a:pPr>
            <a:r>
              <a:rPr lang="en-US" sz="2000" dirty="0" smtClean="0">
                <a:latin typeface="Monaco"/>
                <a:cs typeface="Monaco"/>
              </a:rPr>
              <a:t>FROM 		</a:t>
            </a:r>
            <a:r>
              <a:rPr lang="en-US" sz="2000" dirty="0" err="1" smtClean="0">
                <a:latin typeface="Monaco"/>
                <a:cs typeface="Monaco"/>
              </a:rPr>
              <a:t>AsterixDB.Users</a:t>
            </a:r>
            <a:r>
              <a:rPr lang="en-US" sz="2000" dirty="0" smtClean="0">
                <a:latin typeface="Monaco"/>
                <a:cs typeface="Monaco"/>
              </a:rPr>
              <a:t> AS U</a:t>
            </a:r>
          </a:p>
          <a:p>
            <a:pPr marL="0" indent="0">
              <a:buNone/>
            </a:pPr>
            <a:r>
              <a:rPr lang="en-US" sz="2000" dirty="0" smtClean="0">
                <a:latin typeface="Monaco"/>
                <a:cs typeface="Monaco"/>
              </a:rPr>
              <a:t>ORDER BY </a:t>
            </a:r>
            <a:r>
              <a:rPr lang="en-US" sz="2000" dirty="0" err="1" smtClean="0">
                <a:latin typeface="Monaco"/>
                <a:cs typeface="Monaco"/>
              </a:rPr>
              <a:t>U.user_info.interests</a:t>
            </a:r>
            <a:endParaRPr lang="en-US" sz="2000" dirty="0" smtClean="0">
              <a:latin typeface="Monaco"/>
              <a:cs typeface="Monaco"/>
            </a:endParaRPr>
          </a:p>
          <a:p>
            <a:pPr marL="0" indent="0">
              <a:buNone/>
            </a:pPr>
            <a:endParaRPr lang="en-US" sz="2000" dirty="0" smtClean="0">
              <a:latin typeface="Monaco"/>
              <a:cs typeface="Monaco"/>
            </a:endParaRPr>
          </a:p>
          <a:p>
            <a:pPr marL="0" indent="0">
              <a:buNone/>
            </a:pPr>
            <a:r>
              <a:rPr lang="en-US" dirty="0" smtClean="0">
                <a:cs typeface="Calibri"/>
              </a:rPr>
              <a:t>However, </a:t>
            </a:r>
            <a:r>
              <a:rPr lang="en-US" dirty="0" err="1" smtClean="0">
                <a:cs typeface="Calibri"/>
              </a:rPr>
              <a:t>AsterixDB</a:t>
            </a:r>
            <a:r>
              <a:rPr lang="en-US" dirty="0" smtClean="0">
                <a:cs typeface="Calibri"/>
              </a:rPr>
              <a:t> does not support complex ordering or less than comparison.</a:t>
            </a:r>
          </a:p>
          <a:p>
            <a:pPr marL="0" indent="0">
              <a:buNone/>
            </a:pPr>
            <a:endParaRPr lang="en-US" dirty="0"/>
          </a:p>
        </p:txBody>
      </p:sp>
      <p:sp>
        <p:nvSpPr>
          <p:cNvPr id="5" name="TextBox 4"/>
          <p:cNvSpPr txBox="1"/>
          <p:nvPr/>
        </p:nvSpPr>
        <p:spPr>
          <a:xfrm>
            <a:off x="5436822" y="1838083"/>
            <a:ext cx="2057023" cy="369332"/>
          </a:xfrm>
          <a:prstGeom prst="rect">
            <a:avLst/>
          </a:prstGeom>
          <a:noFill/>
        </p:spPr>
        <p:txBody>
          <a:bodyPr wrap="none" rtlCol="0">
            <a:spAutoFit/>
          </a:bodyPr>
          <a:lstStyle/>
          <a:p>
            <a:r>
              <a:rPr lang="en-US" dirty="0" smtClean="0"/>
              <a:t>Query Plan Case 2.b</a:t>
            </a:r>
            <a:endParaRPr lang="en-US" dirty="0"/>
          </a:p>
        </p:txBody>
      </p:sp>
      <p:pic>
        <p:nvPicPr>
          <p:cNvPr id="6" name="Picture 5" descr="case 2.b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986" y="2428330"/>
            <a:ext cx="4363825" cy="3194241"/>
          </a:xfrm>
          <a:prstGeom prst="rect">
            <a:avLst/>
          </a:prstGeom>
        </p:spPr>
      </p:pic>
    </p:spTree>
    <p:extLst>
      <p:ext uri="{BB962C8B-B14F-4D97-AF65-F5344CB8AC3E}">
        <p14:creationId xmlns:p14="http://schemas.microsoft.com/office/powerpoint/2010/main" val="33795377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Case 2 : Query cannot be answered by </a:t>
            </a:r>
            <a:r>
              <a:rPr lang="en-US" sz="3100" b="1" dirty="0" err="1" smtClean="0"/>
              <a:t>AsterixDB</a:t>
            </a:r>
            <a:r>
              <a:rPr lang="en-US" sz="3100" b="1" dirty="0" smtClean="0"/>
              <a:t> alone</a:t>
            </a:r>
            <a:endParaRPr lang="en-US" sz="2700" dirty="0"/>
          </a:p>
        </p:txBody>
      </p:sp>
      <p:sp>
        <p:nvSpPr>
          <p:cNvPr id="3" name="Content Placeholder 2"/>
          <p:cNvSpPr>
            <a:spLocks noGrp="1"/>
          </p:cNvSpPr>
          <p:nvPr>
            <p:ph sz="half" idx="1"/>
          </p:nvPr>
        </p:nvSpPr>
        <p:spPr>
          <a:xfrm>
            <a:off x="457198" y="1600200"/>
            <a:ext cx="4879355" cy="4525963"/>
          </a:xfrm>
        </p:spPr>
        <p:txBody>
          <a:bodyPr anchor="ctr">
            <a:normAutofit/>
          </a:bodyPr>
          <a:lstStyle/>
          <a:p>
            <a:pPr marL="0" indent="0">
              <a:buNone/>
            </a:pPr>
            <a:r>
              <a:rPr lang="en-US" sz="1800" b="1" dirty="0" smtClean="0">
                <a:cs typeface="Calibri"/>
              </a:rPr>
              <a:t>2.c : </a:t>
            </a:r>
            <a:r>
              <a:rPr lang="en-US" sz="1800" dirty="0" smtClean="0">
                <a:cs typeface="Calibri"/>
              </a:rPr>
              <a:t>We want to know which restaurants have been reviewed by John and Angela (user keys 0 and 1).</a:t>
            </a:r>
            <a:endParaRPr lang="en-US" sz="1300" dirty="0" smtClean="0">
              <a:latin typeface="Calibri"/>
              <a:cs typeface="Calibri"/>
            </a:endParaRPr>
          </a:p>
          <a:p>
            <a:pPr marL="0" indent="0">
              <a:buNone/>
            </a:pPr>
            <a:endParaRPr lang="en-US" sz="1300" dirty="0" smtClean="0">
              <a:latin typeface="Monaco"/>
              <a:cs typeface="Monaco"/>
            </a:endParaRPr>
          </a:p>
          <a:p>
            <a:pPr marL="0" indent="0">
              <a:buNone/>
            </a:pPr>
            <a:r>
              <a:rPr lang="en-US" sz="1300" dirty="0" smtClean="0">
                <a:latin typeface="Monaco"/>
                <a:cs typeface="Monaco"/>
              </a:rPr>
              <a:t>SELECT </a:t>
            </a:r>
            <a:r>
              <a:rPr lang="en-US" sz="1300" dirty="0" err="1" smtClean="0">
                <a:latin typeface="Monaco"/>
                <a:cs typeface="Monaco"/>
              </a:rPr>
              <a:t>R.venue_name</a:t>
            </a:r>
            <a:endParaRPr lang="en-US" sz="1300" dirty="0" smtClean="0">
              <a:latin typeface="Monaco"/>
              <a:cs typeface="Monaco"/>
            </a:endParaRPr>
          </a:p>
          <a:p>
            <a:pPr marL="0" indent="0">
              <a:buNone/>
            </a:pPr>
            <a:r>
              <a:rPr lang="en-US" sz="1300" dirty="0" smtClean="0">
                <a:latin typeface="Monaco"/>
                <a:cs typeface="Monaco"/>
              </a:rPr>
              <a:t>FROM </a:t>
            </a:r>
            <a:r>
              <a:rPr lang="en-US" sz="1300" dirty="0" err="1" smtClean="0">
                <a:latin typeface="Monaco"/>
                <a:cs typeface="Monaco"/>
              </a:rPr>
              <a:t>AsterixDB</a:t>
            </a:r>
            <a:r>
              <a:rPr lang="en-US" sz="1300" dirty="0" err="1">
                <a:latin typeface="Monaco"/>
                <a:cs typeface="Monaco"/>
              </a:rPr>
              <a:t>.</a:t>
            </a:r>
            <a:r>
              <a:rPr lang="en-US" sz="1300" dirty="0" err="1" smtClean="0">
                <a:latin typeface="Monaco"/>
                <a:cs typeface="Monaco"/>
              </a:rPr>
              <a:t>Reviews</a:t>
            </a:r>
            <a:r>
              <a:rPr lang="en-US" sz="1300" dirty="0" smtClean="0">
                <a:latin typeface="Monaco"/>
                <a:cs typeface="Monaco"/>
              </a:rPr>
              <a:t> AS R</a:t>
            </a:r>
          </a:p>
          <a:p>
            <a:pPr marL="0" indent="0">
              <a:buNone/>
            </a:pPr>
            <a:r>
              <a:rPr lang="en-US" sz="1300" dirty="0" smtClean="0">
                <a:latin typeface="Monaco"/>
                <a:cs typeface="Monaco"/>
              </a:rPr>
              <a:t>WHERE </a:t>
            </a:r>
            <a:r>
              <a:rPr lang="en-US" sz="1300" dirty="0" err="1" smtClean="0">
                <a:latin typeface="Monaco"/>
                <a:cs typeface="Monaco"/>
              </a:rPr>
              <a:t>R.user_key</a:t>
            </a:r>
            <a:r>
              <a:rPr lang="en-US" sz="1300" dirty="0" smtClean="0">
                <a:latin typeface="Monaco"/>
                <a:cs typeface="Monaco"/>
              </a:rPr>
              <a:t> = 0</a:t>
            </a:r>
          </a:p>
          <a:p>
            <a:pPr marL="0" indent="0">
              <a:buNone/>
            </a:pPr>
            <a:r>
              <a:rPr lang="en-US" sz="1300" dirty="0" smtClean="0">
                <a:latin typeface="Monaco"/>
                <a:cs typeface="Monaco"/>
              </a:rPr>
              <a:t>INTERSECT</a:t>
            </a:r>
          </a:p>
          <a:p>
            <a:pPr marL="0" indent="0">
              <a:buNone/>
            </a:pPr>
            <a:r>
              <a:rPr lang="en-US" sz="1400" dirty="0">
                <a:latin typeface="Monaco"/>
                <a:cs typeface="Monaco"/>
              </a:rPr>
              <a:t>SELECT </a:t>
            </a:r>
            <a:r>
              <a:rPr lang="en-US" sz="1400" dirty="0" err="1">
                <a:latin typeface="Monaco"/>
                <a:cs typeface="Monaco"/>
              </a:rPr>
              <a:t>R.venue_name</a:t>
            </a:r>
            <a:endParaRPr lang="en-US" sz="1400" dirty="0">
              <a:latin typeface="Monaco"/>
              <a:cs typeface="Monaco"/>
            </a:endParaRPr>
          </a:p>
          <a:p>
            <a:pPr marL="0" indent="0">
              <a:buNone/>
            </a:pPr>
            <a:r>
              <a:rPr lang="en-US" sz="1400" dirty="0">
                <a:latin typeface="Monaco"/>
                <a:cs typeface="Monaco"/>
              </a:rPr>
              <a:t>FROM </a:t>
            </a:r>
            <a:r>
              <a:rPr lang="en-US" sz="1400" dirty="0" err="1">
                <a:latin typeface="Monaco"/>
                <a:cs typeface="Monaco"/>
              </a:rPr>
              <a:t>AsterixDB.Reviews</a:t>
            </a:r>
            <a:r>
              <a:rPr lang="en-US" sz="1400" dirty="0">
                <a:latin typeface="Monaco"/>
                <a:cs typeface="Monaco"/>
              </a:rPr>
              <a:t> AS R</a:t>
            </a:r>
          </a:p>
          <a:p>
            <a:pPr marL="0" indent="0">
              <a:buNone/>
            </a:pPr>
            <a:r>
              <a:rPr lang="en-US" sz="1400" dirty="0">
                <a:latin typeface="Monaco"/>
                <a:cs typeface="Monaco"/>
              </a:rPr>
              <a:t>WHERE </a:t>
            </a:r>
            <a:r>
              <a:rPr lang="en-US" sz="1400" dirty="0" err="1">
                <a:latin typeface="Monaco"/>
                <a:cs typeface="Monaco"/>
              </a:rPr>
              <a:t>R.user_key</a:t>
            </a:r>
            <a:r>
              <a:rPr lang="en-US" sz="1400" dirty="0">
                <a:latin typeface="Monaco"/>
                <a:cs typeface="Monaco"/>
              </a:rPr>
              <a:t> = </a:t>
            </a:r>
            <a:r>
              <a:rPr lang="en-US" sz="1400" dirty="0" smtClean="0">
                <a:latin typeface="Monaco"/>
                <a:cs typeface="Monaco"/>
              </a:rPr>
              <a:t>1</a:t>
            </a:r>
            <a:endParaRPr lang="en-US" sz="1400" dirty="0">
              <a:latin typeface="Monaco"/>
              <a:cs typeface="Monaco"/>
            </a:endParaRPr>
          </a:p>
          <a:p>
            <a:pPr marL="0" indent="0">
              <a:buNone/>
            </a:pPr>
            <a:endParaRPr lang="en-US" sz="1400" dirty="0">
              <a:latin typeface="Monaco"/>
              <a:cs typeface="Monaco"/>
            </a:endParaRPr>
          </a:p>
          <a:p>
            <a:pPr marL="0" indent="0">
              <a:buNone/>
            </a:pPr>
            <a:r>
              <a:rPr lang="en-US" sz="1800" dirty="0" err="1" smtClean="0">
                <a:latin typeface="Calibri"/>
                <a:cs typeface="Calibri"/>
              </a:rPr>
              <a:t>AsterixDB</a:t>
            </a:r>
            <a:r>
              <a:rPr lang="en-US" sz="1800" dirty="0" smtClean="0">
                <a:latin typeface="Calibri"/>
                <a:cs typeface="Calibri"/>
              </a:rPr>
              <a:t> does not support bag operators.</a:t>
            </a:r>
          </a:p>
        </p:txBody>
      </p:sp>
      <p:sp>
        <p:nvSpPr>
          <p:cNvPr id="7" name="TextBox 6"/>
          <p:cNvSpPr txBox="1"/>
          <p:nvPr/>
        </p:nvSpPr>
        <p:spPr>
          <a:xfrm>
            <a:off x="5759912" y="1807538"/>
            <a:ext cx="2033354" cy="369332"/>
          </a:xfrm>
          <a:prstGeom prst="rect">
            <a:avLst/>
          </a:prstGeom>
          <a:noFill/>
        </p:spPr>
        <p:txBody>
          <a:bodyPr wrap="none" rtlCol="0">
            <a:spAutoFit/>
          </a:bodyPr>
          <a:lstStyle/>
          <a:p>
            <a:r>
              <a:rPr lang="en-US" dirty="0" smtClean="0"/>
              <a:t>Query Plan Case 2.c</a:t>
            </a:r>
            <a:endParaRPr lang="en-US" dirty="0"/>
          </a:p>
        </p:txBody>
      </p:sp>
      <p:pic>
        <p:nvPicPr>
          <p:cNvPr id="5" name="Picture 4" descr="case 2.c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793" y="2417151"/>
            <a:ext cx="4161165" cy="3208703"/>
          </a:xfrm>
          <a:prstGeom prst="rect">
            <a:avLst/>
          </a:prstGeom>
        </p:spPr>
      </p:pic>
    </p:spTree>
    <p:extLst>
      <p:ext uri="{BB962C8B-B14F-4D97-AF65-F5344CB8AC3E}">
        <p14:creationId xmlns:p14="http://schemas.microsoft.com/office/powerpoint/2010/main" val="38215734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Case 2 : Query cannot be answered by </a:t>
            </a:r>
            <a:r>
              <a:rPr lang="en-US" sz="3100" b="1" dirty="0" err="1" smtClean="0"/>
              <a:t>AsterixDB</a:t>
            </a:r>
            <a:r>
              <a:rPr lang="en-US" sz="3100" b="1" dirty="0" smtClean="0"/>
              <a:t> alone</a:t>
            </a:r>
            <a:endParaRPr lang="en-US" sz="2700" dirty="0"/>
          </a:p>
        </p:txBody>
      </p:sp>
      <p:sp>
        <p:nvSpPr>
          <p:cNvPr id="3" name="Content Placeholder 2"/>
          <p:cNvSpPr>
            <a:spLocks noGrp="1"/>
          </p:cNvSpPr>
          <p:nvPr>
            <p:ph sz="half" idx="1"/>
          </p:nvPr>
        </p:nvSpPr>
        <p:spPr>
          <a:xfrm>
            <a:off x="457198" y="1600200"/>
            <a:ext cx="4333595" cy="4525963"/>
          </a:xfrm>
        </p:spPr>
        <p:txBody>
          <a:bodyPr anchor="ctr">
            <a:normAutofit/>
          </a:bodyPr>
          <a:lstStyle/>
          <a:p>
            <a:pPr marL="0" indent="0">
              <a:buNone/>
            </a:pPr>
            <a:r>
              <a:rPr lang="en-US" sz="1800" b="1" dirty="0" smtClean="0">
                <a:cs typeface="Calibri"/>
              </a:rPr>
              <a:t>2.d : </a:t>
            </a:r>
            <a:r>
              <a:rPr lang="en-US" sz="1800" dirty="0" smtClean="0">
                <a:cs typeface="Calibri"/>
              </a:rPr>
              <a:t>We want the second listed food style interest of each user.</a:t>
            </a:r>
            <a:endParaRPr lang="en-US" sz="1300" dirty="0" smtClean="0">
              <a:latin typeface="Calibri"/>
              <a:cs typeface="Calibri"/>
            </a:endParaRPr>
          </a:p>
          <a:p>
            <a:pPr marL="0" indent="0">
              <a:buNone/>
            </a:pPr>
            <a:endParaRPr lang="en-US" sz="1300" dirty="0" smtClean="0">
              <a:latin typeface="Monaco"/>
              <a:cs typeface="Monaco"/>
            </a:endParaRPr>
          </a:p>
          <a:p>
            <a:pPr marL="0" indent="0">
              <a:buNone/>
            </a:pPr>
            <a:r>
              <a:rPr lang="en-US" sz="1300" dirty="0" smtClean="0">
                <a:latin typeface="Monaco"/>
                <a:cs typeface="Monaco"/>
              </a:rPr>
              <a:t>SELECT </a:t>
            </a:r>
            <a:r>
              <a:rPr lang="en-US" sz="1300" dirty="0" err="1" smtClean="0">
                <a:latin typeface="Monaco"/>
                <a:cs typeface="Monaco"/>
              </a:rPr>
              <a:t>U.user_info.interests.food_style</a:t>
            </a:r>
            <a:r>
              <a:rPr lang="en-US" sz="1300" dirty="0" smtClean="0">
                <a:latin typeface="Monaco"/>
                <a:cs typeface="Monaco"/>
              </a:rPr>
              <a:t>[2] AS </a:t>
            </a:r>
            <a:r>
              <a:rPr lang="en-US" sz="1300" dirty="0" err="1" smtClean="0">
                <a:latin typeface="Monaco"/>
                <a:cs typeface="Monaco"/>
              </a:rPr>
              <a:t>food_style</a:t>
            </a:r>
            <a:endParaRPr lang="en-US" sz="1300" dirty="0" smtClean="0">
              <a:latin typeface="Monaco"/>
              <a:cs typeface="Monaco"/>
            </a:endParaRPr>
          </a:p>
          <a:p>
            <a:pPr marL="0" indent="0">
              <a:buNone/>
            </a:pPr>
            <a:r>
              <a:rPr lang="en-US" sz="1300" dirty="0" smtClean="0">
                <a:latin typeface="Monaco"/>
                <a:cs typeface="Monaco"/>
              </a:rPr>
              <a:t>FROM </a:t>
            </a:r>
            <a:r>
              <a:rPr lang="en-US" sz="1300" dirty="0" err="1" smtClean="0">
                <a:latin typeface="Monaco"/>
                <a:cs typeface="Monaco"/>
              </a:rPr>
              <a:t>AsterixDB.Users</a:t>
            </a:r>
            <a:r>
              <a:rPr lang="en-US" sz="1300" dirty="0" smtClean="0">
                <a:latin typeface="Monaco"/>
                <a:cs typeface="Monaco"/>
              </a:rPr>
              <a:t> AS U</a:t>
            </a:r>
          </a:p>
          <a:p>
            <a:pPr marL="0" indent="0">
              <a:buNone/>
            </a:pPr>
            <a:r>
              <a:rPr lang="en-US" sz="1800" dirty="0" smtClean="0">
                <a:latin typeface="Calibri"/>
                <a:cs typeface="Calibri"/>
              </a:rPr>
              <a:t>This query would result in an error in AQL (type mismatch). What should Forward do about it?</a:t>
            </a:r>
          </a:p>
          <a:p>
            <a:pPr marL="0" indent="0">
              <a:buNone/>
            </a:pPr>
            <a:endParaRPr lang="en-US" sz="1800" dirty="0" smtClean="0">
              <a:latin typeface="Calibri"/>
              <a:cs typeface="Calibri"/>
            </a:endParaRPr>
          </a:p>
          <a:p>
            <a:pPr marL="0" indent="0">
              <a:buNone/>
            </a:pPr>
            <a:r>
              <a:rPr lang="en-US" sz="1800" dirty="0" smtClean="0">
                <a:latin typeface="Calibri"/>
                <a:cs typeface="Calibri"/>
              </a:rPr>
              <a:t>Suggestion : let Forward handle navigation with its own navigation semantics.</a:t>
            </a:r>
          </a:p>
          <a:p>
            <a:pPr marL="0" indent="0">
              <a:buNone/>
            </a:pPr>
            <a:r>
              <a:rPr lang="en-US" sz="1800" dirty="0" smtClean="0">
                <a:latin typeface="Calibri"/>
                <a:cs typeface="Calibri"/>
              </a:rPr>
              <a:t>Alternative : return output from </a:t>
            </a:r>
            <a:r>
              <a:rPr lang="en-US" sz="1800" dirty="0" err="1" smtClean="0">
                <a:latin typeface="Calibri"/>
                <a:cs typeface="Calibri"/>
              </a:rPr>
              <a:t>Asterix</a:t>
            </a:r>
            <a:r>
              <a:rPr lang="en-US" sz="1800" dirty="0" smtClean="0">
                <a:latin typeface="Calibri"/>
                <a:cs typeface="Calibri"/>
              </a:rPr>
              <a:t>.</a:t>
            </a:r>
          </a:p>
        </p:txBody>
      </p:sp>
      <p:sp>
        <p:nvSpPr>
          <p:cNvPr id="7" name="TextBox 6"/>
          <p:cNvSpPr txBox="1"/>
          <p:nvPr/>
        </p:nvSpPr>
        <p:spPr>
          <a:xfrm>
            <a:off x="5759912" y="1807538"/>
            <a:ext cx="2057023" cy="369332"/>
          </a:xfrm>
          <a:prstGeom prst="rect">
            <a:avLst/>
          </a:prstGeom>
          <a:noFill/>
        </p:spPr>
        <p:txBody>
          <a:bodyPr wrap="none" rtlCol="0">
            <a:spAutoFit/>
          </a:bodyPr>
          <a:lstStyle/>
          <a:p>
            <a:r>
              <a:rPr lang="en-US" dirty="0" smtClean="0"/>
              <a:t>Query Plan Case 2.d</a:t>
            </a:r>
            <a:endParaRPr lang="en-US" dirty="0"/>
          </a:p>
        </p:txBody>
      </p:sp>
      <p:pic>
        <p:nvPicPr>
          <p:cNvPr id="6" name="Picture 5" descr="case 2.d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5" y="2308473"/>
            <a:ext cx="2650743" cy="2715621"/>
          </a:xfrm>
          <a:prstGeom prst="rect">
            <a:avLst/>
          </a:prstGeom>
        </p:spPr>
      </p:pic>
    </p:spTree>
    <p:extLst>
      <p:ext uri="{BB962C8B-B14F-4D97-AF65-F5344CB8AC3E}">
        <p14:creationId xmlns:p14="http://schemas.microsoft.com/office/powerpoint/2010/main" val="23947816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Case 2 : Query cannot be answered by </a:t>
            </a:r>
            <a:r>
              <a:rPr lang="en-US" sz="3100" b="1" dirty="0" err="1" smtClean="0"/>
              <a:t>AsterixDB</a:t>
            </a:r>
            <a:r>
              <a:rPr lang="en-US" sz="3100" b="1" dirty="0" smtClean="0"/>
              <a:t> alone</a:t>
            </a:r>
            <a:endParaRPr lang="en-US" sz="2700" dirty="0"/>
          </a:p>
        </p:txBody>
      </p:sp>
      <p:sp>
        <p:nvSpPr>
          <p:cNvPr id="3" name="Content Placeholder 2"/>
          <p:cNvSpPr>
            <a:spLocks noGrp="1"/>
          </p:cNvSpPr>
          <p:nvPr>
            <p:ph sz="half" idx="1"/>
          </p:nvPr>
        </p:nvSpPr>
        <p:spPr>
          <a:xfrm>
            <a:off x="457198" y="1600200"/>
            <a:ext cx="4879355" cy="4525963"/>
          </a:xfrm>
        </p:spPr>
        <p:txBody>
          <a:bodyPr anchor="ctr">
            <a:normAutofit fontScale="92500" lnSpcReduction="10000"/>
          </a:bodyPr>
          <a:lstStyle/>
          <a:p>
            <a:pPr marL="0" indent="0">
              <a:buNone/>
            </a:pPr>
            <a:r>
              <a:rPr lang="en-US" sz="1800" b="1" dirty="0" smtClean="0">
                <a:cs typeface="Calibri"/>
              </a:rPr>
              <a:t>2.e : </a:t>
            </a:r>
            <a:r>
              <a:rPr lang="en-US" sz="1800" dirty="0" smtClean="0">
                <a:cs typeface="Calibri"/>
              </a:rPr>
              <a:t>We </a:t>
            </a:r>
            <a:r>
              <a:rPr lang="en-US" sz="1800" dirty="0">
                <a:cs typeface="Calibri"/>
              </a:rPr>
              <a:t>want to know how well users indicate their interests. In particular, we want to know how many of the reviews they write correspond to their declared food interests. For each user's food interest, we count how many reviews that user wrote </a:t>
            </a:r>
            <a:r>
              <a:rPr lang="en-US" sz="1800" dirty="0" smtClean="0">
                <a:cs typeface="Calibri"/>
              </a:rPr>
              <a:t>which matched that user’s interest :</a:t>
            </a:r>
            <a:endParaRPr lang="en-US" sz="1800" dirty="0">
              <a:cs typeface="Calibri"/>
            </a:endParaRPr>
          </a:p>
          <a:p>
            <a:pPr marL="0" indent="0">
              <a:buNone/>
            </a:pPr>
            <a:endParaRPr lang="en-US" sz="1300" dirty="0" smtClean="0">
              <a:latin typeface="Calibri"/>
              <a:cs typeface="Calibri"/>
            </a:endParaRPr>
          </a:p>
          <a:p>
            <a:pPr marL="0" indent="0">
              <a:buNone/>
            </a:pPr>
            <a:r>
              <a:rPr lang="en-US" sz="1300" dirty="0" smtClean="0">
                <a:latin typeface="Monaco"/>
                <a:cs typeface="Monaco"/>
              </a:rPr>
              <a:t>SELECT </a:t>
            </a:r>
            <a:r>
              <a:rPr lang="en-US" sz="1300" dirty="0" err="1" smtClean="0">
                <a:latin typeface="Monaco"/>
                <a:cs typeface="Monaco"/>
              </a:rPr>
              <a:t>U.user_info.name,fs,COUNT</a:t>
            </a:r>
            <a:r>
              <a:rPr lang="en-US" sz="1300" dirty="0" smtClean="0">
                <a:latin typeface="Monaco"/>
                <a:cs typeface="Monaco"/>
              </a:rPr>
              <a:t>(</a:t>
            </a:r>
            <a:r>
              <a:rPr lang="en-US" sz="1300" dirty="0" err="1" smtClean="0">
                <a:latin typeface="Monaco"/>
                <a:cs typeface="Monaco"/>
              </a:rPr>
              <a:t>R.review_key</a:t>
            </a:r>
            <a:r>
              <a:rPr lang="en-US" sz="1300" dirty="0" smtClean="0">
                <a:latin typeface="Monaco"/>
                <a:cs typeface="Monaco"/>
              </a:rPr>
              <a:t>) AS C</a:t>
            </a:r>
          </a:p>
          <a:p>
            <a:pPr marL="0" indent="0">
              <a:buNone/>
            </a:pPr>
            <a:r>
              <a:rPr lang="en-US" sz="1300" dirty="0" smtClean="0">
                <a:latin typeface="Monaco"/>
                <a:cs typeface="Monaco"/>
              </a:rPr>
              <a:t>FROM </a:t>
            </a:r>
            <a:r>
              <a:rPr lang="en-US" sz="1300" dirty="0" err="1" smtClean="0">
                <a:latin typeface="Monaco"/>
                <a:cs typeface="Monaco"/>
              </a:rPr>
              <a:t>AsterixDB</a:t>
            </a:r>
            <a:r>
              <a:rPr lang="en-US" sz="1300" dirty="0" err="1">
                <a:latin typeface="Monaco"/>
                <a:cs typeface="Monaco"/>
              </a:rPr>
              <a:t>.</a:t>
            </a:r>
            <a:r>
              <a:rPr lang="en-US" sz="1300" dirty="0" err="1" smtClean="0">
                <a:latin typeface="Monaco"/>
                <a:cs typeface="Monaco"/>
              </a:rPr>
              <a:t>Reviews</a:t>
            </a:r>
            <a:r>
              <a:rPr lang="en-US" sz="1300" dirty="0" smtClean="0">
                <a:latin typeface="Monaco"/>
                <a:cs typeface="Monaco"/>
              </a:rPr>
              <a:t> AS R</a:t>
            </a:r>
          </a:p>
          <a:p>
            <a:pPr marL="0" indent="0">
              <a:buNone/>
            </a:pPr>
            <a:r>
              <a:rPr lang="en-US" sz="1300" dirty="0" smtClean="0">
                <a:latin typeface="Monaco"/>
                <a:cs typeface="Monaco"/>
              </a:rPr>
              <a:t>JOIN OUTER FLATTEN (</a:t>
            </a:r>
          </a:p>
          <a:p>
            <a:pPr marL="0" indent="0">
              <a:buNone/>
            </a:pPr>
            <a:r>
              <a:rPr lang="en-US" sz="1300" dirty="0" smtClean="0">
                <a:latin typeface="Monaco"/>
                <a:cs typeface="Monaco"/>
              </a:rPr>
              <a:t>	</a:t>
            </a:r>
            <a:r>
              <a:rPr lang="en-US" sz="1300" dirty="0" err="1" smtClean="0">
                <a:latin typeface="Monaco"/>
                <a:cs typeface="Monaco"/>
              </a:rPr>
              <a:t>AsterixDB.Users</a:t>
            </a:r>
            <a:r>
              <a:rPr lang="en-US" sz="1300" dirty="0" smtClean="0">
                <a:latin typeface="Monaco"/>
                <a:cs typeface="Monaco"/>
              </a:rPr>
              <a:t> AS U,</a:t>
            </a:r>
          </a:p>
          <a:p>
            <a:pPr marL="0" indent="0">
              <a:buNone/>
            </a:pPr>
            <a:r>
              <a:rPr lang="en-US" sz="1300" dirty="0" smtClean="0">
                <a:latin typeface="Monaco"/>
                <a:cs typeface="Monaco"/>
              </a:rPr>
              <a:t>	</a:t>
            </a:r>
            <a:r>
              <a:rPr lang="en-US" sz="1300" dirty="0" err="1" smtClean="0">
                <a:latin typeface="Monaco"/>
                <a:cs typeface="Monaco"/>
              </a:rPr>
              <a:t>U.user_info.interests.food_style</a:t>
            </a:r>
            <a:r>
              <a:rPr lang="en-US" sz="1300" dirty="0" smtClean="0">
                <a:latin typeface="Monaco"/>
                <a:cs typeface="Monaco"/>
              </a:rPr>
              <a:t> AS </a:t>
            </a:r>
            <a:r>
              <a:rPr lang="en-US" sz="1300" dirty="0" err="1" smtClean="0">
                <a:latin typeface="Monaco"/>
                <a:cs typeface="Monaco"/>
              </a:rPr>
              <a:t>fs</a:t>
            </a:r>
            <a:endParaRPr lang="en-US" sz="1300" dirty="0" smtClean="0">
              <a:latin typeface="Monaco"/>
              <a:cs typeface="Monaco"/>
            </a:endParaRPr>
          </a:p>
          <a:p>
            <a:pPr marL="0" indent="0">
              <a:buNone/>
            </a:pPr>
            <a:r>
              <a:rPr lang="en-US" sz="1300" dirty="0" smtClean="0">
                <a:latin typeface="Monaco"/>
                <a:cs typeface="Monaco"/>
              </a:rPr>
              <a:t>)</a:t>
            </a:r>
          </a:p>
          <a:p>
            <a:pPr marL="0" indent="0">
              <a:buNone/>
            </a:pPr>
            <a:r>
              <a:rPr lang="en-US" sz="1300" dirty="0" smtClean="0">
                <a:latin typeface="Monaco"/>
                <a:cs typeface="Monaco"/>
              </a:rPr>
              <a:t>ON </a:t>
            </a:r>
            <a:r>
              <a:rPr lang="en-US" sz="1300" dirty="0" err="1" smtClean="0">
                <a:latin typeface="Monaco"/>
                <a:cs typeface="Monaco"/>
              </a:rPr>
              <a:t>U.user_key</a:t>
            </a:r>
            <a:r>
              <a:rPr lang="en-US" sz="1300" dirty="0" smtClean="0">
                <a:latin typeface="Monaco"/>
                <a:cs typeface="Monaco"/>
              </a:rPr>
              <a:t> = </a:t>
            </a:r>
            <a:r>
              <a:rPr lang="en-US" sz="1300" dirty="0" err="1" smtClean="0">
                <a:latin typeface="Monaco"/>
                <a:cs typeface="Monaco"/>
              </a:rPr>
              <a:t>R.user_key</a:t>
            </a:r>
            <a:r>
              <a:rPr lang="en-US" sz="1300" dirty="0" smtClean="0">
                <a:latin typeface="Monaco"/>
                <a:cs typeface="Monaco"/>
              </a:rPr>
              <a:t> AND </a:t>
            </a:r>
            <a:r>
              <a:rPr lang="en-US" sz="1300" dirty="0" err="1" smtClean="0">
                <a:latin typeface="Monaco"/>
                <a:cs typeface="Monaco"/>
              </a:rPr>
              <a:t>fs</a:t>
            </a:r>
            <a:r>
              <a:rPr lang="en-US" sz="1300" dirty="0" smtClean="0">
                <a:latin typeface="Monaco"/>
                <a:cs typeface="Monaco"/>
              </a:rPr>
              <a:t> = </a:t>
            </a:r>
            <a:r>
              <a:rPr lang="en-US" sz="1300" dirty="0" err="1" smtClean="0">
                <a:latin typeface="Monaco"/>
                <a:cs typeface="Monaco"/>
              </a:rPr>
              <a:t>R.food_style</a:t>
            </a:r>
            <a:endParaRPr lang="en-US" sz="1300" dirty="0" smtClean="0">
              <a:latin typeface="Monaco"/>
              <a:cs typeface="Monaco"/>
            </a:endParaRPr>
          </a:p>
          <a:p>
            <a:pPr marL="0" indent="0">
              <a:buNone/>
            </a:pPr>
            <a:r>
              <a:rPr lang="en-US" sz="1300" dirty="0" smtClean="0">
                <a:latin typeface="Monaco"/>
                <a:cs typeface="Monaco"/>
              </a:rPr>
              <a:t>GROUP BY </a:t>
            </a:r>
            <a:r>
              <a:rPr lang="en-US" sz="1300" dirty="0" err="1" smtClean="0">
                <a:latin typeface="Monaco"/>
                <a:cs typeface="Monaco"/>
              </a:rPr>
              <a:t>U.user_info.name</a:t>
            </a:r>
            <a:r>
              <a:rPr lang="en-US" sz="1300" dirty="0" smtClean="0">
                <a:latin typeface="Monaco"/>
                <a:cs typeface="Monaco"/>
              </a:rPr>
              <a:t>, </a:t>
            </a:r>
            <a:r>
              <a:rPr lang="en-US" sz="1300" dirty="0" err="1" smtClean="0">
                <a:latin typeface="Monaco"/>
                <a:cs typeface="Monaco"/>
              </a:rPr>
              <a:t>fs</a:t>
            </a:r>
            <a:endParaRPr lang="en-US" sz="1300" dirty="0" smtClean="0">
              <a:latin typeface="Monaco"/>
              <a:cs typeface="Monaco"/>
            </a:endParaRPr>
          </a:p>
          <a:p>
            <a:pPr marL="0" indent="0">
              <a:buNone/>
            </a:pPr>
            <a:endParaRPr lang="en-US" sz="1400" dirty="0">
              <a:latin typeface="Monaco"/>
              <a:cs typeface="Monaco"/>
            </a:endParaRPr>
          </a:p>
          <a:p>
            <a:pPr marL="0" indent="0">
              <a:buNone/>
            </a:pPr>
            <a:r>
              <a:rPr lang="en-US" sz="1800" dirty="0" smtClean="0">
                <a:latin typeface="Calibri"/>
                <a:cs typeface="Calibri"/>
              </a:rPr>
              <a:t>Notice that if we used INNER FLATTEN, Angela would not show up in the records (she did not declare any food style interest). OUTER FLATTEN, on the other hand, is not supported by </a:t>
            </a:r>
            <a:r>
              <a:rPr lang="en-US" sz="1800" dirty="0" err="1" smtClean="0">
                <a:latin typeface="Calibri"/>
                <a:cs typeface="Calibri"/>
              </a:rPr>
              <a:t>AsterixDB</a:t>
            </a:r>
            <a:r>
              <a:rPr lang="en-US" sz="1800" dirty="0" smtClean="0">
                <a:latin typeface="Calibri"/>
                <a:cs typeface="Calibri"/>
              </a:rPr>
              <a:t>.</a:t>
            </a:r>
          </a:p>
        </p:txBody>
      </p:sp>
      <p:pic>
        <p:nvPicPr>
          <p:cNvPr id="6" name="Picture 5" descr="case 2.c ASTERIX DB Use C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639" y="2278002"/>
            <a:ext cx="3822011" cy="3737547"/>
          </a:xfrm>
          <a:prstGeom prst="rect">
            <a:avLst/>
          </a:prstGeom>
        </p:spPr>
      </p:pic>
      <p:sp>
        <p:nvSpPr>
          <p:cNvPr id="7" name="TextBox 6"/>
          <p:cNvSpPr txBox="1"/>
          <p:nvPr/>
        </p:nvSpPr>
        <p:spPr>
          <a:xfrm>
            <a:off x="5759912" y="1807538"/>
            <a:ext cx="2050599" cy="369332"/>
          </a:xfrm>
          <a:prstGeom prst="rect">
            <a:avLst/>
          </a:prstGeom>
          <a:noFill/>
        </p:spPr>
        <p:txBody>
          <a:bodyPr wrap="none" rtlCol="0">
            <a:spAutoFit/>
          </a:bodyPr>
          <a:lstStyle/>
          <a:p>
            <a:r>
              <a:rPr lang="en-US" dirty="0" smtClean="0"/>
              <a:t>Query Plan Case 2.e</a:t>
            </a:r>
            <a:endParaRPr lang="en-US" dirty="0"/>
          </a:p>
        </p:txBody>
      </p:sp>
      <p:sp>
        <p:nvSpPr>
          <p:cNvPr id="4" name="TextBox 3"/>
          <p:cNvSpPr txBox="1"/>
          <p:nvPr/>
        </p:nvSpPr>
        <p:spPr>
          <a:xfrm>
            <a:off x="3820751" y="6282903"/>
            <a:ext cx="5363405" cy="369332"/>
          </a:xfrm>
          <a:prstGeom prst="rect">
            <a:avLst/>
          </a:prstGeom>
          <a:noFill/>
        </p:spPr>
        <p:txBody>
          <a:bodyPr wrap="none" rtlCol="0">
            <a:spAutoFit/>
          </a:bodyPr>
          <a:lstStyle/>
          <a:p>
            <a:r>
              <a:rPr lang="en-US" dirty="0" err="1" smtClean="0">
                <a:solidFill>
                  <a:srgbClr val="FF0000"/>
                </a:solidFill>
              </a:rPr>
              <a:t>OuterFlatten</a:t>
            </a:r>
            <a:r>
              <a:rPr lang="en-US" dirty="0" smtClean="0">
                <a:solidFill>
                  <a:srgbClr val="FF0000"/>
                </a:solidFill>
              </a:rPr>
              <a:t> is not an operator yet in the specification</a:t>
            </a:r>
            <a:endParaRPr lang="en-US" dirty="0">
              <a:solidFill>
                <a:srgbClr val="FF0000"/>
              </a:solidFill>
            </a:endParaRPr>
          </a:p>
        </p:txBody>
      </p:sp>
    </p:spTree>
    <p:extLst>
      <p:ext uri="{BB962C8B-B14F-4D97-AF65-F5344CB8AC3E}">
        <p14:creationId xmlns:p14="http://schemas.microsoft.com/office/powerpoint/2010/main" val="42284825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1478</TotalTime>
  <Words>1032</Words>
  <Application>Microsoft Macintosh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SQL++ AsterixDB Wrapper Motivation</vt:lpstr>
      <vt:lpstr>PowerPoint Presentation</vt:lpstr>
      <vt:lpstr>PowerPoint Presentation</vt:lpstr>
      <vt:lpstr>Case 1 : Query can be answered by AsterixDB alone</vt:lpstr>
      <vt:lpstr>Case 2 : Query cannot be answered by AsterixDB alone</vt:lpstr>
      <vt:lpstr>Case 2 : Query cannot be answered by AsterixDB alone</vt:lpstr>
      <vt:lpstr>Case 2 : Query cannot be answered by AsterixDB alone</vt:lpstr>
      <vt:lpstr>Case 2 : Query cannot be answered by AsterixDB alone</vt:lpstr>
      <vt:lpstr>Case 2 : Query cannot be answered by AsterixDB alone</vt:lpstr>
      <vt:lpstr>PostrgeSQL Dataset : The company has decide to compensate reviewers who write good quality reviews. All reviews are given price tags. Reviewers get compensated the sum of their price tags by the end of the month. Reviews that haven't been analyzed or not been considered good enough are given a price tag of 0. </vt:lpstr>
      <vt:lpstr>Case 3 : Query uses data from AsterixDB and PostgreSQL</vt:lpstr>
      <vt:lpstr>Case 3 : Query uses data from AsterixDB and PostgreSQL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AsterixDB Use Cases</dc:title>
  <dc:creator>Jules Testard</dc:creator>
  <cp:lastModifiedBy>Jules Testard</cp:lastModifiedBy>
  <cp:revision>39</cp:revision>
  <dcterms:created xsi:type="dcterms:W3CDTF">2014-10-17T05:21:21Z</dcterms:created>
  <dcterms:modified xsi:type="dcterms:W3CDTF">2014-10-28T00:14:14Z</dcterms:modified>
</cp:coreProperties>
</file>