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8" r:id="rId5"/>
    <p:sldId id="259" r:id="rId6"/>
    <p:sldId id="264"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69190-62B7-CD40-9E1B-65FB81C160EB}" type="datetimeFigureOut">
              <a:rPr lang="en-US" smtClean="0"/>
              <a:t>17/02/2014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697DE-31D7-2441-91D9-58611B943EE1}" type="slidenum">
              <a:rPr lang="en-US" smtClean="0"/>
              <a:t>‹#›</a:t>
            </a:fld>
            <a:endParaRPr lang="en-US"/>
          </a:p>
        </p:txBody>
      </p:sp>
    </p:spTree>
    <p:extLst>
      <p:ext uri="{BB962C8B-B14F-4D97-AF65-F5344CB8AC3E}">
        <p14:creationId xmlns:p14="http://schemas.microsoft.com/office/powerpoint/2010/main" val="6756405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F697DE-31D7-2441-91D9-58611B943EE1}" type="slidenum">
              <a:rPr lang="en-US" smtClean="0"/>
              <a:t>5</a:t>
            </a:fld>
            <a:endParaRPr lang="en-US"/>
          </a:p>
        </p:txBody>
      </p:sp>
    </p:spTree>
    <p:extLst>
      <p:ext uri="{BB962C8B-B14F-4D97-AF65-F5344CB8AC3E}">
        <p14:creationId xmlns:p14="http://schemas.microsoft.com/office/powerpoint/2010/main" val="326395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37807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92879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1552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357824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D0F70-7648-7246-95E5-B352F7BBB3D6}"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8333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6D0F70-7648-7246-95E5-B352F7BBB3D6}"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82704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6D0F70-7648-7246-95E5-B352F7BBB3D6}" type="datetimeFigureOut">
              <a:rPr lang="en-US" smtClean="0"/>
              <a:t>17/02/2014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1357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6D0F70-7648-7246-95E5-B352F7BBB3D6}" type="datetimeFigureOut">
              <a:rPr lang="en-US" smtClean="0"/>
              <a:t>17/02/2014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00031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D0F70-7648-7246-95E5-B352F7BBB3D6}" type="datetimeFigureOut">
              <a:rPr lang="en-US" smtClean="0"/>
              <a:t>17/02/2014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96345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D0F70-7648-7246-95E5-B352F7BBB3D6}"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32187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D0F70-7648-7246-95E5-B352F7BBB3D6}"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783421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D0F70-7648-7246-95E5-B352F7BBB3D6}" type="datetimeFigureOut">
              <a:rPr lang="en-US" smtClean="0"/>
              <a:t>17/02/2014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90354-C7DF-384F-B780-4509CE48E1CA}" type="slidenum">
              <a:rPr lang="en-US" smtClean="0"/>
              <a:t>‹#›</a:t>
            </a:fld>
            <a:endParaRPr lang="en-US"/>
          </a:p>
        </p:txBody>
      </p:sp>
    </p:spTree>
    <p:extLst>
      <p:ext uri="{BB962C8B-B14F-4D97-AF65-F5344CB8AC3E}">
        <p14:creationId xmlns:p14="http://schemas.microsoft.com/office/powerpoint/2010/main" val="386879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smtClean="0"/>
              <a:t> Data Integration Survey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3102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Scalable Transactions across Heterogeneous </a:t>
            </a:r>
            <a:r>
              <a:rPr lang="en-US" sz="2800" dirty="0" err="1"/>
              <a:t>NoSQL</a:t>
            </a:r>
            <a:r>
              <a:rPr lang="en-US" sz="2800" dirty="0"/>
              <a:t> Key-Value Data </a:t>
            </a:r>
            <a:r>
              <a:rPr lang="en-US" sz="2800" dirty="0" smtClean="0"/>
              <a:t>Stores [</a:t>
            </a:r>
            <a:r>
              <a:rPr lang="en-US" sz="2800" dirty="0"/>
              <a:t>A. </a:t>
            </a:r>
            <a:r>
              <a:rPr lang="en-US" sz="2800" dirty="0" err="1"/>
              <a:t>Dey</a:t>
            </a:r>
            <a:r>
              <a:rPr lang="en-US" sz="2800" dirty="0"/>
              <a:t>, A. </a:t>
            </a:r>
            <a:r>
              <a:rPr lang="en-US" sz="2800" dirty="0" err="1"/>
              <a:t>Fekete</a:t>
            </a:r>
            <a:r>
              <a:rPr lang="en-US" sz="2800" dirty="0"/>
              <a:t>, U. </a:t>
            </a:r>
            <a:r>
              <a:rPr lang="en-US" sz="2800" dirty="0" smtClean="0"/>
              <a:t>Rohm (U </a:t>
            </a:r>
            <a:r>
              <a:rPr lang="en-US" sz="2800" dirty="0"/>
              <a:t>of </a:t>
            </a:r>
            <a:r>
              <a:rPr lang="en-US" sz="2800" dirty="0" smtClean="0"/>
              <a:t>Sydney</a:t>
            </a:r>
            <a:r>
              <a:rPr lang="en-US" sz="2800" dirty="0"/>
              <a:t>)</a:t>
            </a:r>
            <a:r>
              <a:rPr lang="en-US" sz="2800" dirty="0" smtClean="0"/>
              <a:t>]</a:t>
            </a:r>
            <a:endParaRPr lang="en-US" sz="28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605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Papers surveyed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Materializing SQL Queries in Key-Value Stores [Unknown]. SIGMOD 2014 </a:t>
            </a:r>
            <a:endParaRPr lang="en-US" dirty="0" smtClean="0"/>
          </a:p>
          <a:p>
            <a:r>
              <a:rPr lang="en-US" dirty="0" smtClean="0"/>
              <a:t>A</a:t>
            </a:r>
            <a:r>
              <a:rPr lang="en-US" dirty="0"/>
              <a:t>. </a:t>
            </a:r>
            <a:r>
              <a:rPr lang="en-US" dirty="0" err="1"/>
              <a:t>Dey</a:t>
            </a:r>
            <a:r>
              <a:rPr lang="en-US" dirty="0"/>
              <a:t>, A. </a:t>
            </a:r>
            <a:r>
              <a:rPr lang="en-US" dirty="0" err="1"/>
              <a:t>Fekete</a:t>
            </a:r>
            <a:r>
              <a:rPr lang="en-US" dirty="0"/>
              <a:t>, U. Rohm [U of Sydney]. </a:t>
            </a:r>
            <a:r>
              <a:rPr lang="en-US" dirty="0" smtClean="0"/>
              <a:t>Scalable </a:t>
            </a:r>
            <a:r>
              <a:rPr lang="en-US" dirty="0"/>
              <a:t>Transactions across Heterogeneous </a:t>
            </a:r>
            <a:r>
              <a:rPr lang="en-US" dirty="0" err="1"/>
              <a:t>NoSQL</a:t>
            </a:r>
            <a:r>
              <a:rPr lang="en-US" dirty="0"/>
              <a:t> Key-Value Data Stores : VLDB </a:t>
            </a:r>
            <a:r>
              <a:rPr lang="en-US" dirty="0" smtClean="0"/>
              <a:t>2013 </a:t>
            </a:r>
            <a:endParaRPr lang="en-US" dirty="0"/>
          </a:p>
          <a:p>
            <a:r>
              <a:rPr lang="en-US" dirty="0" err="1" smtClean="0"/>
              <a:t>Karthik</a:t>
            </a:r>
            <a:r>
              <a:rPr lang="en-US" dirty="0" smtClean="0"/>
              <a:t> </a:t>
            </a:r>
            <a:r>
              <a:rPr lang="en-US" dirty="0" err="1"/>
              <a:t>Ramachandra</a:t>
            </a:r>
            <a:r>
              <a:rPr lang="en-US" dirty="0"/>
              <a:t>, S. </a:t>
            </a:r>
            <a:r>
              <a:rPr lang="en-US" dirty="0" err="1"/>
              <a:t>Sudarshan</a:t>
            </a:r>
            <a:r>
              <a:rPr lang="en-US" dirty="0"/>
              <a:t> [IIT </a:t>
            </a:r>
            <a:r>
              <a:rPr lang="en-US" dirty="0" smtClean="0"/>
              <a:t>Mumbai</a:t>
            </a:r>
            <a:r>
              <a:rPr lang="en-US" dirty="0"/>
              <a:t>]. Holistic Optimization by Prefetching </a:t>
            </a:r>
            <a:r>
              <a:rPr lang="en-US" dirty="0" smtClean="0"/>
              <a:t>results</a:t>
            </a:r>
            <a:r>
              <a:rPr lang="en-US" dirty="0"/>
              <a:t>: SIGMOD 2012 </a:t>
            </a:r>
          </a:p>
          <a:p>
            <a:r>
              <a:rPr lang="en-US" dirty="0" smtClean="0"/>
              <a:t>V</a:t>
            </a:r>
            <a:r>
              <a:rPr lang="en-US" dirty="0"/>
              <a:t>. </a:t>
            </a:r>
            <a:r>
              <a:rPr lang="en-US" dirty="0" err="1"/>
              <a:t>Srinivasan</a:t>
            </a:r>
            <a:r>
              <a:rPr lang="en-US" dirty="0"/>
              <a:t>, Brian </a:t>
            </a:r>
            <a:r>
              <a:rPr lang="en-US" dirty="0" err="1"/>
              <a:t>Bulkowski</a:t>
            </a:r>
            <a:r>
              <a:rPr lang="en-US" dirty="0"/>
              <a:t> [</a:t>
            </a:r>
            <a:r>
              <a:rPr lang="en-US" dirty="0" err="1"/>
              <a:t>CitrusLeaf</a:t>
            </a:r>
            <a:r>
              <a:rPr lang="en-US" dirty="0"/>
              <a:t> Inc.]. </a:t>
            </a:r>
            <a:r>
              <a:rPr lang="en-US" dirty="0" err="1"/>
              <a:t>Citrusleaf</a:t>
            </a:r>
            <a:r>
              <a:rPr lang="en-US" dirty="0"/>
              <a:t> : Real-time </a:t>
            </a:r>
            <a:r>
              <a:rPr lang="en-US" dirty="0" err="1"/>
              <a:t>NoSQL</a:t>
            </a:r>
            <a:r>
              <a:rPr lang="en-US" dirty="0"/>
              <a:t> DB which pre- serves ACID : VLDB 2011 </a:t>
            </a:r>
          </a:p>
          <a:p>
            <a:r>
              <a:rPr lang="en-US" dirty="0" err="1"/>
              <a:t>Tilmann</a:t>
            </a:r>
            <a:r>
              <a:rPr lang="en-US" dirty="0"/>
              <a:t> </a:t>
            </a:r>
            <a:r>
              <a:rPr lang="en-US" dirty="0" err="1"/>
              <a:t>Rabl</a:t>
            </a:r>
            <a:r>
              <a:rPr lang="en-US" dirty="0"/>
              <a:t>, Mohammad </a:t>
            </a:r>
            <a:r>
              <a:rPr lang="en-US" dirty="0" err="1"/>
              <a:t>Sadoghi</a:t>
            </a:r>
            <a:r>
              <a:rPr lang="en-US" dirty="0"/>
              <a:t>, Hans- Arno Jacobsen, Sergio-Gomez </a:t>
            </a:r>
            <a:r>
              <a:rPr lang="en-US" dirty="0" err="1"/>
              <a:t>Villamor</a:t>
            </a:r>
            <a:r>
              <a:rPr lang="en-US" dirty="0"/>
              <a:t>, Victor </a:t>
            </a:r>
            <a:r>
              <a:rPr lang="en-US" dirty="0" err="1"/>
              <a:t>Muntes-Mulero</a:t>
            </a:r>
            <a:r>
              <a:rPr lang="en-US" dirty="0"/>
              <a:t>, Serge </a:t>
            </a:r>
            <a:r>
              <a:rPr lang="en-US" dirty="0" err="1"/>
              <a:t>Mankovskii</a:t>
            </a:r>
            <a:r>
              <a:rPr lang="en-US" dirty="0"/>
              <a:t> [University Of Toronto, CA Labs]. Solving Big Data </a:t>
            </a:r>
            <a:r>
              <a:rPr lang="en-US" dirty="0" err="1"/>
              <a:t>Chal</a:t>
            </a:r>
            <a:r>
              <a:rPr lang="en-US" dirty="0"/>
              <a:t>- </a:t>
            </a:r>
            <a:r>
              <a:rPr lang="en-US" dirty="0" err="1"/>
              <a:t>lenges</a:t>
            </a:r>
            <a:r>
              <a:rPr lang="en-US" dirty="0"/>
              <a:t> for Enterprise Application Performance Management. VLDB 2012 </a:t>
            </a:r>
          </a:p>
          <a:p>
            <a:r>
              <a:rPr lang="en-US" dirty="0" err="1"/>
              <a:t>Avrilia</a:t>
            </a:r>
            <a:r>
              <a:rPr lang="en-US" dirty="0"/>
              <a:t> </a:t>
            </a:r>
            <a:r>
              <a:rPr lang="en-US" dirty="0" err="1"/>
              <a:t>Floratou</a:t>
            </a:r>
            <a:r>
              <a:rPr lang="en-US" dirty="0"/>
              <a:t>, Nikhil </a:t>
            </a:r>
            <a:r>
              <a:rPr lang="en-US" dirty="0" err="1"/>
              <a:t>Teletia</a:t>
            </a:r>
            <a:r>
              <a:rPr lang="en-US" dirty="0"/>
              <a:t>, David J. De- Witt, </a:t>
            </a:r>
            <a:r>
              <a:rPr lang="en-US" dirty="0" err="1"/>
              <a:t>Jignesh</a:t>
            </a:r>
            <a:r>
              <a:rPr lang="en-US" dirty="0"/>
              <a:t> M. Patel, </a:t>
            </a:r>
            <a:r>
              <a:rPr lang="en-US" dirty="0" err="1"/>
              <a:t>Donghui</a:t>
            </a:r>
            <a:r>
              <a:rPr lang="en-US" dirty="0"/>
              <a:t> Zhang [</a:t>
            </a:r>
            <a:r>
              <a:rPr lang="en-US" dirty="0" err="1"/>
              <a:t>Mi</a:t>
            </a:r>
            <a:r>
              <a:rPr lang="en-US" dirty="0"/>
              <a:t>- </a:t>
            </a:r>
            <a:r>
              <a:rPr lang="en-US" dirty="0" err="1"/>
              <a:t>crosoft</a:t>
            </a:r>
            <a:r>
              <a:rPr lang="en-US" dirty="0"/>
              <a:t>, U. of Wisconsin, Madison]. Can the </a:t>
            </a:r>
            <a:r>
              <a:rPr lang="en-US" dirty="0" smtClean="0"/>
              <a:t>Elephants </a:t>
            </a:r>
            <a:r>
              <a:rPr lang="en-US" dirty="0"/>
              <a:t>Handle the </a:t>
            </a:r>
            <a:r>
              <a:rPr lang="en-US" dirty="0" err="1"/>
              <a:t>NosQL</a:t>
            </a:r>
            <a:r>
              <a:rPr lang="en-US" dirty="0"/>
              <a:t> Onslaught. VLDB 2012 </a:t>
            </a:r>
          </a:p>
          <a:p>
            <a:endParaRPr lang="en-US" dirty="0"/>
          </a:p>
        </p:txBody>
      </p:sp>
    </p:spTree>
    <p:extLst>
      <p:ext uri="{BB962C8B-B14F-4D97-AF65-F5344CB8AC3E}">
        <p14:creationId xmlns:p14="http://schemas.microsoft.com/office/powerpoint/2010/main" val="155825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Survey Methodology</a:t>
            </a:r>
            <a:endParaRPr lang="en-US" dirty="0"/>
          </a:p>
        </p:txBody>
      </p:sp>
      <p:sp>
        <p:nvSpPr>
          <p:cNvPr id="3" name="Content Placeholder 2"/>
          <p:cNvSpPr>
            <a:spLocks noGrp="1"/>
          </p:cNvSpPr>
          <p:nvPr>
            <p:ph idx="1"/>
          </p:nvPr>
        </p:nvSpPr>
        <p:spPr/>
        <p:txBody>
          <a:bodyPr/>
          <a:lstStyle/>
          <a:p>
            <a:r>
              <a:rPr lang="en-US" dirty="0" smtClean="0"/>
              <a:t>Describe the paper’s content.</a:t>
            </a:r>
          </a:p>
          <a:p>
            <a:r>
              <a:rPr lang="en-US" dirty="0" smtClean="0"/>
              <a:t>Go over relevant characteristics of papers in the context of </a:t>
            </a:r>
            <a:r>
              <a:rPr lang="en-US" dirty="0" err="1" smtClean="0"/>
              <a:t>NoSQL</a:t>
            </a:r>
            <a:r>
              <a:rPr lang="en-US" dirty="0" smtClean="0"/>
              <a:t> Data Integration</a:t>
            </a:r>
          </a:p>
          <a:p>
            <a:r>
              <a:rPr lang="en-US" dirty="0" smtClean="0"/>
              <a:t>Solutions describes by the article differ substantially, making it hard to </a:t>
            </a:r>
            <a:r>
              <a:rPr lang="en-US" smtClean="0"/>
              <a:t>compare them.</a:t>
            </a:r>
            <a:endParaRPr lang="en-US" dirty="0"/>
          </a:p>
        </p:txBody>
      </p:sp>
    </p:spTree>
    <p:extLst>
      <p:ext uri="{BB962C8B-B14F-4D97-AF65-F5344CB8AC3E}">
        <p14:creationId xmlns:p14="http://schemas.microsoft.com/office/powerpoint/2010/main" val="26866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normAutofit lnSpcReduction="10000"/>
          </a:bodyPr>
          <a:lstStyle/>
          <a:p>
            <a:r>
              <a:rPr lang="en-US" dirty="0" smtClean="0"/>
              <a:t>Key-Value stores are tailored for key-based reads/writes.</a:t>
            </a:r>
          </a:p>
          <a:p>
            <a:pPr lvl="1"/>
            <a:r>
              <a:rPr lang="en-US" dirty="0" smtClean="0"/>
              <a:t>Not very practical if we want a global view of the system.</a:t>
            </a:r>
          </a:p>
          <a:p>
            <a:r>
              <a:rPr lang="en-US" dirty="0" smtClean="0"/>
              <a:t>How to get an online (up to date) view of the entire data </a:t>
            </a:r>
            <a:r>
              <a:rPr lang="en-US" dirty="0" smtClean="0"/>
              <a:t>efficiently (not just for a few keys)? </a:t>
            </a:r>
            <a:endParaRPr lang="en-US" dirty="0" smtClean="0"/>
          </a:p>
          <a:p>
            <a:r>
              <a:rPr lang="en-US" dirty="0" smtClean="0"/>
              <a:t>How do we do complex query processing in key-value stores?</a:t>
            </a:r>
            <a:endParaRPr lang="en-US" dirty="0"/>
          </a:p>
        </p:txBody>
      </p:sp>
    </p:spTree>
    <p:extLst>
      <p:ext uri="{BB962C8B-B14F-4D97-AF65-F5344CB8AC3E}">
        <p14:creationId xmlns:p14="http://schemas.microsoft.com/office/powerpoint/2010/main" val="935899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lstStyle/>
          <a:p>
            <a:r>
              <a:rPr lang="en-US" dirty="0" smtClean="0"/>
              <a:t>Solution :</a:t>
            </a:r>
          </a:p>
          <a:p>
            <a:pPr lvl="1"/>
            <a:r>
              <a:rPr lang="en-US" dirty="0" smtClean="0"/>
              <a:t> implement SQL-like materialized views in key-value stores and maintain them efficiently.</a:t>
            </a:r>
          </a:p>
          <a:p>
            <a:pPr lvl="1"/>
            <a:r>
              <a:rPr lang="en-US" dirty="0" smtClean="0"/>
              <a:t>Extend the Cassandra Store to support materialized views. Provide multiple implementation and compare their performance.</a:t>
            </a:r>
          </a:p>
          <a:p>
            <a:pPr lvl="1"/>
            <a:r>
              <a:rPr lang="en-US" dirty="0" smtClean="0"/>
              <a:t>Provide overview of consistency guarantees (of the views, not the store).</a:t>
            </a:r>
          </a:p>
        </p:txBody>
      </p:sp>
    </p:spTree>
    <p:extLst>
      <p:ext uri="{BB962C8B-B14F-4D97-AF65-F5344CB8AC3E}">
        <p14:creationId xmlns:p14="http://schemas.microsoft.com/office/powerpoint/2010/main" val="36423739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lstStyle/>
          <a:p>
            <a:r>
              <a:rPr lang="en-US" dirty="0" smtClean="0"/>
              <a:t>What is the required functionality (class of queries) for a key-value store to be compatible with the solution?</a:t>
            </a:r>
          </a:p>
          <a:p>
            <a:r>
              <a:rPr lang="en-US" dirty="0" smtClean="0"/>
              <a:t>How does this solution differ from </a:t>
            </a:r>
            <a:r>
              <a:rPr lang="en-US" dirty="0"/>
              <a:t>existing </a:t>
            </a:r>
            <a:r>
              <a:rPr lang="en-US" dirty="0" smtClean="0"/>
              <a:t>view implementations in key-value stores?</a:t>
            </a:r>
            <a:endParaRPr lang="en-US" dirty="0"/>
          </a:p>
        </p:txBody>
      </p:sp>
    </p:spTree>
    <p:extLst>
      <p:ext uri="{BB962C8B-B14F-4D97-AF65-F5344CB8AC3E}">
        <p14:creationId xmlns:p14="http://schemas.microsoft.com/office/powerpoint/2010/main" val="282235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normAutofit fontScale="77500" lnSpcReduction="20000"/>
          </a:bodyPr>
          <a:lstStyle/>
          <a:p>
            <a:r>
              <a:rPr lang="en-US" dirty="0" smtClean="0"/>
              <a:t>Materialized Views are analogous to SQL operators :</a:t>
            </a:r>
          </a:p>
          <a:p>
            <a:pPr lvl="1"/>
            <a:r>
              <a:rPr lang="en-US" dirty="0" smtClean="0"/>
              <a:t>Projection View</a:t>
            </a:r>
          </a:p>
          <a:p>
            <a:pPr lvl="1"/>
            <a:r>
              <a:rPr lang="en-US" dirty="0" smtClean="0"/>
              <a:t>Index View</a:t>
            </a:r>
          </a:p>
          <a:p>
            <a:pPr lvl="1"/>
            <a:r>
              <a:rPr lang="en-US" dirty="0" smtClean="0"/>
              <a:t>Selection View</a:t>
            </a:r>
          </a:p>
          <a:p>
            <a:pPr lvl="1"/>
            <a:r>
              <a:rPr lang="en-US" dirty="0" smtClean="0"/>
              <a:t>Aggregation View</a:t>
            </a:r>
          </a:p>
          <a:p>
            <a:pPr lvl="1"/>
            <a:r>
              <a:rPr lang="en-US" dirty="0" smtClean="0"/>
              <a:t>Join View</a:t>
            </a:r>
          </a:p>
          <a:p>
            <a:pPr lvl="1"/>
            <a:r>
              <a:rPr lang="en-US" dirty="0" smtClean="0"/>
              <a:t>Hierarchical View : this type of view allows to compose the previous views. </a:t>
            </a:r>
          </a:p>
          <a:p>
            <a:r>
              <a:rPr lang="en-US" dirty="0" smtClean="0"/>
              <a:t>Whenever a change is made to an original table in the key-value store, it is reflected on the views. Views cannot be updated directly (only through the base tables). The changes are propagated across views in the case of the hierarchical view.</a:t>
            </a:r>
          </a:p>
        </p:txBody>
      </p:sp>
    </p:spTree>
    <p:extLst>
      <p:ext uri="{BB962C8B-B14F-4D97-AF65-F5344CB8AC3E}">
        <p14:creationId xmlns:p14="http://schemas.microsoft.com/office/powerpoint/2010/main" val="36431153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8" name="Content Placeholder 7"/>
          <p:cNvSpPr>
            <a:spLocks noGrp="1"/>
          </p:cNvSpPr>
          <p:nvPr>
            <p:ph sz="half" idx="1"/>
          </p:nvPr>
        </p:nvSpPr>
        <p:spPr/>
        <p:txBody>
          <a:bodyPr/>
          <a:lstStyle/>
          <a:p>
            <a:r>
              <a:rPr lang="en-US" dirty="0" smtClean="0"/>
              <a:t>Architecture could be either client-side or server-side.</a:t>
            </a:r>
          </a:p>
          <a:p>
            <a:r>
              <a:rPr lang="en-US" dirty="0" smtClean="0"/>
              <a:t>Current architecture is server-side.</a:t>
            </a:r>
          </a:p>
          <a:p>
            <a:r>
              <a:rPr lang="en-US" dirty="0" smtClean="0"/>
              <a:t>Article does not specify on which server node view managers are implemented</a:t>
            </a:r>
            <a:endParaRPr lang="en-US" dirty="0"/>
          </a:p>
        </p:txBody>
      </p:sp>
      <p:pic>
        <p:nvPicPr>
          <p:cNvPr id="10" name="Content Placeholder 9" descr="MaterializedSQLViews.jpg"/>
          <p:cNvPicPr>
            <a:picLocks noGrp="1" noChangeAspect="1"/>
          </p:cNvPicPr>
          <p:nvPr>
            <p:ph sz="half" idx="2"/>
          </p:nvPr>
        </p:nvPicPr>
        <p:blipFill>
          <a:blip r:embed="rId2">
            <a:extLst>
              <a:ext uri="{28A0092B-C50C-407E-A947-70E740481C1C}">
                <a14:useLocalDpi xmlns:a14="http://schemas.microsoft.com/office/drawing/2010/main" val="0"/>
              </a:ext>
            </a:extLst>
          </a:blip>
          <a:srcRect l="3096" r="3096"/>
          <a:stretch>
            <a:fillRect/>
          </a:stretch>
        </p:blipFill>
        <p:spPr/>
      </p:pic>
    </p:spTree>
    <p:extLst>
      <p:ext uri="{BB962C8B-B14F-4D97-AF65-F5344CB8AC3E}">
        <p14:creationId xmlns:p14="http://schemas.microsoft.com/office/powerpoint/2010/main" val="16853186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5" name="Content Placeholder 4"/>
          <p:cNvSpPr>
            <a:spLocks noGrp="1"/>
          </p:cNvSpPr>
          <p:nvPr>
            <p:ph idx="1"/>
          </p:nvPr>
        </p:nvSpPr>
        <p:spPr/>
        <p:txBody>
          <a:bodyPr>
            <a:normAutofit fontScale="92500" lnSpcReduction="10000"/>
          </a:bodyPr>
          <a:lstStyle/>
          <a:p>
            <a:r>
              <a:rPr lang="en-US" i="1" dirty="0" smtClean="0"/>
              <a:t>Weak</a:t>
            </a:r>
            <a:r>
              <a:rPr lang="en-US" dirty="0" smtClean="0"/>
              <a:t> Consistency : state of view and base table converge eventually. </a:t>
            </a:r>
          </a:p>
          <a:p>
            <a:pPr lvl="1"/>
            <a:r>
              <a:rPr lang="en-US" dirty="0" smtClean="0"/>
              <a:t>Hierarchical Views</a:t>
            </a:r>
          </a:p>
          <a:p>
            <a:r>
              <a:rPr lang="en-US" i="1" dirty="0" smtClean="0"/>
              <a:t>Strong </a:t>
            </a:r>
            <a:r>
              <a:rPr lang="en-US" dirty="0" smtClean="0"/>
              <a:t>Consistency : on top of weak consistency ordering of the base table </a:t>
            </a:r>
            <a:r>
              <a:rPr lang="en-US" b="1" dirty="0" smtClean="0"/>
              <a:t>states</a:t>
            </a:r>
            <a:r>
              <a:rPr lang="en-US" dirty="0" smtClean="0"/>
              <a:t> is preserved in the view.</a:t>
            </a:r>
          </a:p>
          <a:p>
            <a:pPr lvl="1"/>
            <a:r>
              <a:rPr lang="en-US" dirty="0" smtClean="0"/>
              <a:t>All other views</a:t>
            </a:r>
          </a:p>
          <a:p>
            <a:r>
              <a:rPr lang="en-US" i="1" dirty="0" smtClean="0"/>
              <a:t>Complete</a:t>
            </a:r>
            <a:r>
              <a:rPr lang="en-US" dirty="0" smtClean="0"/>
              <a:t> Consistency : on top of strong consistency, all base table states are reflected in view table states.</a:t>
            </a:r>
            <a:endParaRPr lang="en-US" dirty="0"/>
          </a:p>
        </p:txBody>
      </p:sp>
    </p:spTree>
    <p:extLst>
      <p:ext uri="{BB962C8B-B14F-4D97-AF65-F5344CB8AC3E}">
        <p14:creationId xmlns:p14="http://schemas.microsoft.com/office/powerpoint/2010/main" val="112039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1734</TotalTime>
  <Words>621</Words>
  <Application>Microsoft Macintosh PowerPoint</Application>
  <PresentationFormat>On-screen Show (4:3)</PresentationFormat>
  <Paragraphs>46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NoSQL Data Integration Survey</vt:lpstr>
      <vt:lpstr>Papers surveyed</vt:lpstr>
      <vt:lpstr>Survey Methodology</vt:lpstr>
      <vt:lpstr>Materializing SQL Queries in Key-Value Stores</vt:lpstr>
      <vt:lpstr>Materializing SQL Queries in Key-Value Stores</vt:lpstr>
      <vt:lpstr>Materializing SQL Queries in Key-Value Stores</vt:lpstr>
      <vt:lpstr>Materializing SQL Queries in Key-Value Stores</vt:lpstr>
      <vt:lpstr>Materializing SQL Queries in Key-Value Stores</vt:lpstr>
      <vt:lpstr>Materializing SQL Queries in Key-Value Stores</vt:lpstr>
      <vt:lpstr>Scalable Transactions across Heterogeneous NoSQL Key-Value Data Stores [A. Dey, A. Fekete, U. Rohm (U of Sydney)]</vt:lpstr>
    </vt:vector>
  </TitlesOfParts>
  <Company>UCSD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Jules Testard</dc:creator>
  <cp:lastModifiedBy>Jules Testard</cp:lastModifiedBy>
  <cp:revision>13</cp:revision>
  <dcterms:created xsi:type="dcterms:W3CDTF">2014-02-14T21:28:33Z</dcterms:created>
  <dcterms:modified xsi:type="dcterms:W3CDTF">2014-02-17T21:22:48Z</dcterms:modified>
</cp:coreProperties>
</file>