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7" r:id="rId18"/>
    <p:sldId id="281" r:id="rId19"/>
    <p:sldId id="276" r:id="rId20"/>
    <p:sldId id="278" r:id="rId21"/>
    <p:sldId id="279" r:id="rId22"/>
    <p:sldId id="280" r:id="rId23"/>
    <p:sldId id="282" r:id="rId24"/>
    <p:sldId id="283" r:id="rId25"/>
    <p:sldId id="284" r:id="rId26"/>
    <p:sldId id="285" r:id="rId27"/>
    <p:sldId id="286" r:id="rId28"/>
    <p:sldId id="287" r:id="rId29"/>
    <p:sldId id="288" r:id="rId30"/>
    <p:sldId id="289" r:id="rId31"/>
    <p:sldId id="294" r:id="rId32"/>
    <p:sldId id="290" r:id="rId33"/>
    <p:sldId id="291" r:id="rId34"/>
    <p:sldId id="293" r:id="rId35"/>
    <p:sldId id="292"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26" d="100"/>
          <a:sy n="126" d="100"/>
        </p:scale>
        <p:origin x="269"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98A80AD-F35A-44B6-8B3A-09EF94299BE4}" type="datetimeFigureOut">
              <a:rPr lang="zh-CN" altLang="en-US" smtClean="0"/>
              <a:t>2018/6/25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163BCD-96C0-4E84-B760-6689D5C54E4C}" type="slidenum">
              <a:rPr lang="zh-CN" altLang="en-US" smtClean="0"/>
              <a:t>‹#›</a:t>
            </a:fld>
            <a:endParaRPr lang="zh-CN" altLang="en-US"/>
          </a:p>
        </p:txBody>
      </p:sp>
    </p:spTree>
    <p:extLst>
      <p:ext uri="{BB962C8B-B14F-4D97-AF65-F5344CB8AC3E}">
        <p14:creationId xmlns:p14="http://schemas.microsoft.com/office/powerpoint/2010/main" val="1505980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98A80AD-F35A-44B6-8B3A-09EF94299BE4}" type="datetimeFigureOut">
              <a:rPr lang="zh-CN" altLang="en-US" smtClean="0"/>
              <a:t>2018/6/25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163BCD-96C0-4E84-B760-6689D5C54E4C}" type="slidenum">
              <a:rPr lang="zh-CN" altLang="en-US" smtClean="0"/>
              <a:t>‹#›</a:t>
            </a:fld>
            <a:endParaRPr lang="zh-CN" altLang="en-US"/>
          </a:p>
        </p:txBody>
      </p:sp>
    </p:spTree>
    <p:extLst>
      <p:ext uri="{BB962C8B-B14F-4D97-AF65-F5344CB8AC3E}">
        <p14:creationId xmlns:p14="http://schemas.microsoft.com/office/powerpoint/2010/main" val="3327900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98A80AD-F35A-44B6-8B3A-09EF94299BE4}" type="datetimeFigureOut">
              <a:rPr lang="zh-CN" altLang="en-US" smtClean="0"/>
              <a:t>2018/6/25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163BCD-96C0-4E84-B760-6689D5C54E4C}" type="slidenum">
              <a:rPr lang="zh-CN" altLang="en-US" smtClean="0"/>
              <a:t>‹#›</a:t>
            </a:fld>
            <a:endParaRPr lang="zh-CN" altLang="en-US"/>
          </a:p>
        </p:txBody>
      </p:sp>
    </p:spTree>
    <p:extLst>
      <p:ext uri="{BB962C8B-B14F-4D97-AF65-F5344CB8AC3E}">
        <p14:creationId xmlns:p14="http://schemas.microsoft.com/office/powerpoint/2010/main" val="149709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98A80AD-F35A-44B6-8B3A-09EF94299BE4}" type="datetimeFigureOut">
              <a:rPr lang="zh-CN" altLang="en-US" smtClean="0"/>
              <a:t>2018/6/25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163BCD-96C0-4E84-B760-6689D5C54E4C}" type="slidenum">
              <a:rPr lang="zh-CN" altLang="en-US" smtClean="0"/>
              <a:t>‹#›</a:t>
            </a:fld>
            <a:endParaRPr lang="zh-CN" altLang="en-US"/>
          </a:p>
        </p:txBody>
      </p:sp>
    </p:spTree>
    <p:extLst>
      <p:ext uri="{BB962C8B-B14F-4D97-AF65-F5344CB8AC3E}">
        <p14:creationId xmlns:p14="http://schemas.microsoft.com/office/powerpoint/2010/main" val="4098865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98A80AD-F35A-44B6-8B3A-09EF94299BE4}" type="datetimeFigureOut">
              <a:rPr lang="zh-CN" altLang="en-US" smtClean="0"/>
              <a:t>2018/6/25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163BCD-96C0-4E84-B760-6689D5C54E4C}" type="slidenum">
              <a:rPr lang="zh-CN" altLang="en-US" smtClean="0"/>
              <a:t>‹#›</a:t>
            </a:fld>
            <a:endParaRPr lang="zh-CN" altLang="en-US"/>
          </a:p>
        </p:txBody>
      </p:sp>
    </p:spTree>
    <p:extLst>
      <p:ext uri="{BB962C8B-B14F-4D97-AF65-F5344CB8AC3E}">
        <p14:creationId xmlns:p14="http://schemas.microsoft.com/office/powerpoint/2010/main" val="3228172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98A80AD-F35A-44B6-8B3A-09EF94299BE4}" type="datetimeFigureOut">
              <a:rPr lang="zh-CN" altLang="en-US" smtClean="0"/>
              <a:t>2018/6/25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163BCD-96C0-4E84-B760-6689D5C54E4C}" type="slidenum">
              <a:rPr lang="zh-CN" altLang="en-US" smtClean="0"/>
              <a:t>‹#›</a:t>
            </a:fld>
            <a:endParaRPr lang="zh-CN" altLang="en-US"/>
          </a:p>
        </p:txBody>
      </p:sp>
    </p:spTree>
    <p:extLst>
      <p:ext uri="{BB962C8B-B14F-4D97-AF65-F5344CB8AC3E}">
        <p14:creationId xmlns:p14="http://schemas.microsoft.com/office/powerpoint/2010/main" val="2841438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98A80AD-F35A-44B6-8B3A-09EF94299BE4}" type="datetimeFigureOut">
              <a:rPr lang="zh-CN" altLang="en-US" smtClean="0"/>
              <a:t>2018/6/25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163BCD-96C0-4E84-B760-6689D5C54E4C}" type="slidenum">
              <a:rPr lang="zh-CN" altLang="en-US" smtClean="0"/>
              <a:t>‹#›</a:t>
            </a:fld>
            <a:endParaRPr lang="zh-CN" altLang="en-US"/>
          </a:p>
        </p:txBody>
      </p:sp>
    </p:spTree>
    <p:extLst>
      <p:ext uri="{BB962C8B-B14F-4D97-AF65-F5344CB8AC3E}">
        <p14:creationId xmlns:p14="http://schemas.microsoft.com/office/powerpoint/2010/main" val="3348939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98A80AD-F35A-44B6-8B3A-09EF94299BE4}" type="datetimeFigureOut">
              <a:rPr lang="zh-CN" altLang="en-US" smtClean="0"/>
              <a:t>2018/6/25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163BCD-96C0-4E84-B760-6689D5C54E4C}" type="slidenum">
              <a:rPr lang="zh-CN" altLang="en-US" smtClean="0"/>
              <a:t>‹#›</a:t>
            </a:fld>
            <a:endParaRPr lang="zh-CN" altLang="en-US"/>
          </a:p>
        </p:txBody>
      </p:sp>
    </p:spTree>
    <p:extLst>
      <p:ext uri="{BB962C8B-B14F-4D97-AF65-F5344CB8AC3E}">
        <p14:creationId xmlns:p14="http://schemas.microsoft.com/office/powerpoint/2010/main" val="1874291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8A80AD-F35A-44B6-8B3A-09EF94299BE4}" type="datetimeFigureOut">
              <a:rPr lang="zh-CN" altLang="en-US" smtClean="0"/>
              <a:t>2018/6/25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163BCD-96C0-4E84-B760-6689D5C54E4C}" type="slidenum">
              <a:rPr lang="zh-CN" altLang="en-US" smtClean="0"/>
              <a:t>‹#›</a:t>
            </a:fld>
            <a:endParaRPr lang="zh-CN" altLang="en-US"/>
          </a:p>
        </p:txBody>
      </p:sp>
    </p:spTree>
    <p:extLst>
      <p:ext uri="{BB962C8B-B14F-4D97-AF65-F5344CB8AC3E}">
        <p14:creationId xmlns:p14="http://schemas.microsoft.com/office/powerpoint/2010/main" val="2834854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98A80AD-F35A-44B6-8B3A-09EF94299BE4}" type="datetimeFigureOut">
              <a:rPr lang="zh-CN" altLang="en-US" smtClean="0"/>
              <a:t>2018/6/25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163BCD-96C0-4E84-B760-6689D5C54E4C}" type="slidenum">
              <a:rPr lang="zh-CN" altLang="en-US" smtClean="0"/>
              <a:t>‹#›</a:t>
            </a:fld>
            <a:endParaRPr lang="zh-CN" altLang="en-US"/>
          </a:p>
        </p:txBody>
      </p:sp>
    </p:spTree>
    <p:extLst>
      <p:ext uri="{BB962C8B-B14F-4D97-AF65-F5344CB8AC3E}">
        <p14:creationId xmlns:p14="http://schemas.microsoft.com/office/powerpoint/2010/main" val="2866123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98A80AD-F35A-44B6-8B3A-09EF94299BE4}" type="datetimeFigureOut">
              <a:rPr lang="zh-CN" altLang="en-US" smtClean="0"/>
              <a:t>2018/6/25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163BCD-96C0-4E84-B760-6689D5C54E4C}" type="slidenum">
              <a:rPr lang="zh-CN" altLang="en-US" smtClean="0"/>
              <a:t>‹#›</a:t>
            </a:fld>
            <a:endParaRPr lang="zh-CN" altLang="en-US"/>
          </a:p>
        </p:txBody>
      </p:sp>
    </p:spTree>
    <p:extLst>
      <p:ext uri="{BB962C8B-B14F-4D97-AF65-F5344CB8AC3E}">
        <p14:creationId xmlns:p14="http://schemas.microsoft.com/office/powerpoint/2010/main" val="1279385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8A80AD-F35A-44B6-8B3A-09EF94299BE4}" type="datetimeFigureOut">
              <a:rPr lang="zh-CN" altLang="en-US" smtClean="0"/>
              <a:t>2018/6/25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63BCD-96C0-4E84-B760-6689D5C54E4C}" type="slidenum">
              <a:rPr lang="zh-CN" altLang="en-US" smtClean="0"/>
              <a:t>‹#›</a:t>
            </a:fld>
            <a:endParaRPr lang="zh-CN" altLang="en-US"/>
          </a:p>
        </p:txBody>
      </p:sp>
    </p:spTree>
    <p:extLst>
      <p:ext uri="{BB962C8B-B14F-4D97-AF65-F5344CB8AC3E}">
        <p14:creationId xmlns:p14="http://schemas.microsoft.com/office/powerpoint/2010/main" val="143095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CFET </a:t>
            </a:r>
            <a:br>
              <a:rPr lang="en-US" altLang="zh-CN" dirty="0" smtClean="0"/>
            </a:br>
            <a:r>
              <a:rPr lang="en-US" altLang="zh-CN" sz="4400" dirty="0" smtClean="0"/>
              <a:t>defines the future of control system</a:t>
            </a:r>
            <a:endParaRPr lang="zh-CN" altLang="en-US" dirty="0"/>
          </a:p>
        </p:txBody>
      </p:sp>
      <p:sp>
        <p:nvSpPr>
          <p:cNvPr id="3" name="副标题 2"/>
          <p:cNvSpPr>
            <a:spLocks noGrp="1"/>
          </p:cNvSpPr>
          <p:nvPr>
            <p:ph type="subTitle" idx="1"/>
          </p:nvPr>
        </p:nvSpPr>
        <p:spPr/>
        <p:txBody>
          <a:bodyPr/>
          <a:lstStyle/>
          <a:p>
            <a:r>
              <a:rPr lang="en-US" altLang="zh-CN" dirty="0" smtClean="0"/>
              <a:t>Control system Framework Experimental Toolkit</a:t>
            </a:r>
          </a:p>
          <a:p>
            <a:r>
              <a:rPr lang="en-US" altLang="zh-CN" dirty="0" smtClean="0"/>
              <a:t>Control system For </a:t>
            </a:r>
            <a:r>
              <a:rPr lang="en-US" altLang="zh-CN" dirty="0" err="1" smtClean="0"/>
              <a:t>EveryThing</a:t>
            </a:r>
            <a:endParaRPr lang="zh-CN" altLang="en-US" dirty="0"/>
          </a:p>
        </p:txBody>
      </p:sp>
    </p:spTree>
    <p:extLst>
      <p:ext uri="{BB962C8B-B14F-4D97-AF65-F5344CB8AC3E}">
        <p14:creationId xmlns:p14="http://schemas.microsoft.com/office/powerpoint/2010/main" val="1497264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Dumb and Smart Things</a:t>
            </a:r>
            <a:endParaRPr lang="zh-CN" altLang="en-US" dirty="0"/>
          </a:p>
        </p:txBody>
      </p:sp>
      <p:sp>
        <p:nvSpPr>
          <p:cNvPr id="3" name="内容占位符 2"/>
          <p:cNvSpPr>
            <a:spLocks noGrp="1"/>
          </p:cNvSpPr>
          <p:nvPr>
            <p:ph idx="1"/>
          </p:nvPr>
        </p:nvSpPr>
        <p:spPr>
          <a:xfrm>
            <a:off x="838200" y="6449245"/>
            <a:ext cx="10515600" cy="54722"/>
          </a:xfrm>
        </p:spPr>
        <p:txBody>
          <a:bodyPr>
            <a:normAutofit fontScale="25000" lnSpcReduction="20000"/>
          </a:bodyPr>
          <a:lstStyle/>
          <a:p>
            <a:endParaRPr lang="zh-CN" altLang="en-US"/>
          </a:p>
        </p:txBody>
      </p:sp>
      <p:pic>
        <p:nvPicPr>
          <p:cNvPr id="4" name="图片 3"/>
          <p:cNvPicPr>
            <a:picLocks noChangeAspect="1"/>
          </p:cNvPicPr>
          <p:nvPr/>
        </p:nvPicPr>
        <p:blipFill>
          <a:blip r:embed="rId2"/>
          <a:stretch>
            <a:fillRect/>
          </a:stretch>
        </p:blipFill>
        <p:spPr>
          <a:xfrm>
            <a:off x="1735464" y="1690688"/>
            <a:ext cx="8441282" cy="4691655"/>
          </a:xfrm>
          <a:prstGeom prst="rect">
            <a:avLst/>
          </a:prstGeom>
        </p:spPr>
      </p:pic>
    </p:spTree>
    <p:extLst>
      <p:ext uri="{BB962C8B-B14F-4D97-AF65-F5344CB8AC3E}">
        <p14:creationId xmlns:p14="http://schemas.microsoft.com/office/powerpoint/2010/main" val="2665937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Dumb </a:t>
            </a:r>
            <a:r>
              <a:rPr lang="en-US" altLang="zh-CN" dirty="0" smtClean="0"/>
              <a:t>Protocol Pattern</a:t>
            </a:r>
            <a:endParaRPr lang="zh-CN" altLang="en-US" dirty="0"/>
          </a:p>
        </p:txBody>
      </p:sp>
      <p:sp>
        <p:nvSpPr>
          <p:cNvPr id="3" name="内容占位符 2"/>
          <p:cNvSpPr>
            <a:spLocks noGrp="1"/>
          </p:cNvSpPr>
          <p:nvPr>
            <p:ph idx="1"/>
          </p:nvPr>
        </p:nvSpPr>
        <p:spPr/>
        <p:txBody>
          <a:bodyPr/>
          <a:lstStyle/>
          <a:p>
            <a:r>
              <a:rPr lang="en-US" altLang="zh-CN" b="1" dirty="0" smtClean="0"/>
              <a:t>Language</a:t>
            </a:r>
          </a:p>
          <a:p>
            <a:r>
              <a:rPr lang="en-US" altLang="zh-CN" b="1" dirty="0" smtClean="0"/>
              <a:t>Identity</a:t>
            </a:r>
          </a:p>
          <a:p>
            <a:r>
              <a:rPr lang="en-US" altLang="zh-CN" b="1" dirty="0" smtClean="0"/>
              <a:t>Knowledge</a:t>
            </a:r>
            <a:endParaRPr lang="zh-CN" altLang="zh-CN" dirty="0"/>
          </a:p>
          <a:p>
            <a:r>
              <a:rPr lang="en-US" altLang="zh-CN" dirty="0" smtClean="0"/>
              <a:t>Existing protocol can be parsed in the above way</a:t>
            </a:r>
          </a:p>
          <a:p>
            <a:endParaRPr lang="en-US" altLang="zh-CN" dirty="0" smtClean="0"/>
          </a:p>
          <a:p>
            <a:pPr lvl="1"/>
            <a:endParaRPr lang="zh-CN" altLang="en-US" dirty="0"/>
          </a:p>
        </p:txBody>
      </p:sp>
    </p:spTree>
    <p:extLst>
      <p:ext uri="{BB962C8B-B14F-4D97-AF65-F5344CB8AC3E}">
        <p14:creationId xmlns:p14="http://schemas.microsoft.com/office/powerpoint/2010/main" val="587992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Dumb Protocol Pattern</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Bindings:</a:t>
            </a:r>
          </a:p>
          <a:p>
            <a:pPr lvl="1"/>
            <a:r>
              <a:rPr lang="en-US" altLang="zh-CN" dirty="0" smtClean="0"/>
              <a:t>Static:</a:t>
            </a:r>
          </a:p>
          <a:p>
            <a:pPr lvl="2"/>
            <a:r>
              <a:rPr lang="en-US" altLang="zh-CN" dirty="0"/>
              <a:t>The avatar it preconfigure and knows the identity of the dumb things, and have the knowledge of the resource on the dumb things</a:t>
            </a:r>
            <a:r>
              <a:rPr lang="en-US" altLang="zh-CN" dirty="0" smtClean="0"/>
              <a:t>.</a:t>
            </a:r>
          </a:p>
          <a:p>
            <a:pPr lvl="1"/>
            <a:r>
              <a:rPr lang="en-US" altLang="zh-CN" dirty="0" smtClean="0"/>
              <a:t>Interactive</a:t>
            </a:r>
          </a:p>
          <a:p>
            <a:pPr lvl="2"/>
            <a:r>
              <a:rPr lang="en-US" altLang="zh-CN" dirty="0"/>
              <a:t>The avatar is not preconfigured. But when the dumb thing request a bind the avatar is created and the smart device can be recognized the dumb device and then establish the knowledge from pre-configurations or looking up a knowledge base but not from the dumb thing</a:t>
            </a:r>
            <a:r>
              <a:rPr lang="en-US" altLang="zh-CN" dirty="0" smtClean="0"/>
              <a:t>.</a:t>
            </a:r>
          </a:p>
          <a:p>
            <a:pPr lvl="1"/>
            <a:r>
              <a:rPr lang="en-US" altLang="zh-CN" dirty="0" smtClean="0"/>
              <a:t>Dynamic</a:t>
            </a:r>
          </a:p>
          <a:p>
            <a:pPr lvl="2"/>
            <a:r>
              <a:rPr lang="en-US" altLang="zh-CN" dirty="0"/>
              <a:t>The avatar is not preconfigured. When the dumb thing request a bind the avatar the avatar is created and the smart device cannot be recognized. The smart thing cannot establish the knowledge base. It then negotiate with the dumb thing to establish the knowledge.</a:t>
            </a:r>
            <a:endParaRPr lang="zh-CN" altLang="zh-CN" dirty="0"/>
          </a:p>
          <a:p>
            <a:pPr lvl="1"/>
            <a:endParaRPr lang="zh-CN" altLang="en-US" dirty="0"/>
          </a:p>
        </p:txBody>
      </p:sp>
    </p:spTree>
    <p:extLst>
      <p:ext uri="{BB962C8B-B14F-4D97-AF65-F5344CB8AC3E}">
        <p14:creationId xmlns:p14="http://schemas.microsoft.com/office/powerpoint/2010/main" val="2997705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 of things</a:t>
            </a:r>
            <a:endParaRPr lang="zh-CN" altLang="en-US" dirty="0"/>
          </a:p>
        </p:txBody>
      </p:sp>
      <p:sp>
        <p:nvSpPr>
          <p:cNvPr id="3" name="内容占位符 2"/>
          <p:cNvSpPr>
            <a:spLocks noGrp="1"/>
          </p:cNvSpPr>
          <p:nvPr>
            <p:ph idx="1"/>
          </p:nvPr>
        </p:nvSpPr>
        <p:spPr/>
        <p:txBody>
          <a:bodyPr/>
          <a:lstStyle/>
          <a:p>
            <a:r>
              <a:rPr lang="en-US" altLang="zh-CN" dirty="0" smtClean="0"/>
              <a:t>Already </a:t>
            </a:r>
            <a:r>
              <a:rPr lang="en-US" altLang="zh-CN" dirty="0"/>
              <a:t>lots of things connected to the internet but </a:t>
            </a:r>
            <a:r>
              <a:rPr lang="en-US" altLang="zh-CN" dirty="0" smtClean="0"/>
              <a:t>interoperability </a:t>
            </a:r>
            <a:r>
              <a:rPr lang="en-US" altLang="zh-CN" dirty="0"/>
              <a:t>is not </a:t>
            </a:r>
            <a:r>
              <a:rPr lang="en-US" altLang="zh-CN" dirty="0" smtClean="0"/>
              <a:t>achieved</a:t>
            </a:r>
          </a:p>
          <a:p>
            <a:r>
              <a:rPr lang="en-US" altLang="zh-CN" dirty="0"/>
              <a:t>But the web is an </a:t>
            </a:r>
            <a:r>
              <a:rPr lang="en-US" altLang="zh-CN" dirty="0" smtClean="0"/>
              <a:t>exception</a:t>
            </a:r>
          </a:p>
          <a:p>
            <a:r>
              <a:rPr lang="en-US" altLang="zh-CN" dirty="0"/>
              <a:t>The fundamental of web is HTTP and HTML. We will leverage on these.</a:t>
            </a:r>
            <a:endParaRPr lang="zh-CN" altLang="zh-CN" dirty="0"/>
          </a:p>
          <a:p>
            <a:r>
              <a:rPr lang="en-US" altLang="zh-CN" dirty="0" smtClean="0"/>
              <a:t>Web is also in massive scale</a:t>
            </a:r>
            <a:endParaRPr lang="zh-CN" altLang="en-US" dirty="0"/>
          </a:p>
        </p:txBody>
      </p:sp>
    </p:spTree>
    <p:extLst>
      <p:ext uri="{BB962C8B-B14F-4D97-AF65-F5344CB8AC3E}">
        <p14:creationId xmlns:p14="http://schemas.microsoft.com/office/powerpoint/2010/main" val="1258287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Web of </a:t>
            </a:r>
            <a:r>
              <a:rPr lang="en-US" altLang="zh-CN" b="1" dirty="0" smtClean="0"/>
              <a:t>things</a:t>
            </a:r>
            <a:endParaRPr lang="zh-CN" altLang="en-US" dirty="0"/>
          </a:p>
        </p:txBody>
      </p:sp>
      <p:sp>
        <p:nvSpPr>
          <p:cNvPr id="3" name="内容占位符 2"/>
          <p:cNvSpPr>
            <a:spLocks noGrp="1"/>
          </p:cNvSpPr>
          <p:nvPr>
            <p:ph idx="1"/>
          </p:nvPr>
        </p:nvSpPr>
        <p:spPr/>
        <p:txBody>
          <a:bodyPr/>
          <a:lstStyle/>
          <a:p>
            <a:r>
              <a:rPr lang="en-US" altLang="zh-CN" dirty="0" smtClean="0"/>
              <a:t>RESTful</a:t>
            </a:r>
          </a:p>
          <a:p>
            <a:pPr lvl="1"/>
            <a:r>
              <a:rPr lang="en-US" altLang="zh-CN" dirty="0"/>
              <a:t>Resource located by URI.</a:t>
            </a:r>
            <a:endParaRPr lang="zh-CN" altLang="zh-CN" dirty="0"/>
          </a:p>
          <a:p>
            <a:pPr lvl="1"/>
            <a:r>
              <a:rPr lang="en-US" altLang="zh-CN" dirty="0" smtClean="0"/>
              <a:t>Access  indicated by verb</a:t>
            </a:r>
          </a:p>
          <a:p>
            <a:pPr lvl="1"/>
            <a:r>
              <a:rPr lang="en-US" altLang="zh-CN" dirty="0" smtClean="0"/>
              <a:t>Hypermedia!!!</a:t>
            </a:r>
          </a:p>
          <a:p>
            <a:pPr lvl="2"/>
            <a:r>
              <a:rPr lang="en-US" altLang="zh-CN" dirty="0" smtClean="0"/>
              <a:t>Using JSON-LD</a:t>
            </a:r>
          </a:p>
          <a:p>
            <a:pPr lvl="2"/>
            <a:r>
              <a:rPr lang="en-US" altLang="zh-CN" dirty="0" smtClean="0"/>
              <a:t>Embrace the semantic web</a:t>
            </a:r>
          </a:p>
          <a:p>
            <a:r>
              <a:rPr lang="en-US" altLang="zh-CN" dirty="0" smtClean="0"/>
              <a:t>HTML JS</a:t>
            </a:r>
          </a:p>
          <a:p>
            <a:pPr lvl="1"/>
            <a:r>
              <a:rPr lang="en-US" altLang="zh-CN" dirty="0" smtClean="0"/>
              <a:t>HMI</a:t>
            </a:r>
            <a:r>
              <a:rPr lang="zh-CN" altLang="en-US" dirty="0" smtClean="0"/>
              <a:t> </a:t>
            </a:r>
            <a:r>
              <a:rPr lang="en-US" altLang="zh-CN" dirty="0" smtClean="0"/>
              <a:t>auto generation</a:t>
            </a:r>
          </a:p>
        </p:txBody>
      </p:sp>
    </p:spTree>
    <p:extLst>
      <p:ext uri="{BB962C8B-B14F-4D97-AF65-F5344CB8AC3E}">
        <p14:creationId xmlns:p14="http://schemas.microsoft.com/office/powerpoint/2010/main" val="3958487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Implementation</a:t>
            </a:r>
            <a:endParaRPr lang="zh-CN" altLang="en-US" dirty="0"/>
          </a:p>
        </p:txBody>
      </p:sp>
      <p:sp>
        <p:nvSpPr>
          <p:cNvPr id="3" name="内容占位符 2"/>
          <p:cNvSpPr>
            <a:spLocks noGrp="1"/>
          </p:cNvSpPr>
          <p:nvPr>
            <p:ph idx="1"/>
          </p:nvPr>
        </p:nvSpPr>
        <p:spPr/>
        <p:txBody>
          <a:bodyPr/>
          <a:lstStyle/>
          <a:p>
            <a:r>
              <a:rPr lang="en-US" altLang="zh-CN" dirty="0"/>
              <a:t>Smart </a:t>
            </a:r>
            <a:r>
              <a:rPr lang="en-US" altLang="zh-CN" dirty="0" smtClean="0"/>
              <a:t>things</a:t>
            </a:r>
          </a:p>
        </p:txBody>
      </p:sp>
      <p:pic>
        <p:nvPicPr>
          <p:cNvPr id="5" name="图片 4"/>
          <p:cNvPicPr>
            <a:picLocks noChangeAspect="1"/>
          </p:cNvPicPr>
          <p:nvPr/>
        </p:nvPicPr>
        <p:blipFill>
          <a:blip r:embed="rId2"/>
          <a:stretch>
            <a:fillRect/>
          </a:stretch>
        </p:blipFill>
        <p:spPr>
          <a:xfrm>
            <a:off x="1054994" y="1690688"/>
            <a:ext cx="9246334" cy="4906026"/>
          </a:xfrm>
          <a:prstGeom prst="rect">
            <a:avLst/>
          </a:prstGeom>
        </p:spPr>
      </p:pic>
    </p:spTree>
    <p:extLst>
      <p:ext uri="{BB962C8B-B14F-4D97-AF65-F5344CB8AC3E}">
        <p14:creationId xmlns:p14="http://schemas.microsoft.com/office/powerpoint/2010/main" val="3344424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CFET is a mediator</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871189" y="1221774"/>
            <a:ext cx="7996631" cy="5126819"/>
          </a:xfrm>
          <a:prstGeom prst="rect">
            <a:avLst/>
          </a:prstGeom>
        </p:spPr>
      </p:pic>
    </p:spTree>
    <p:extLst>
      <p:ext uri="{BB962C8B-B14F-4D97-AF65-F5344CB8AC3E}">
        <p14:creationId xmlns:p14="http://schemas.microsoft.com/office/powerpoint/2010/main" val="248923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5532" y="2799487"/>
            <a:ext cx="10515600" cy="1325563"/>
          </a:xfrm>
        </p:spPr>
        <p:txBody>
          <a:bodyPr>
            <a:normAutofit/>
          </a:bodyPr>
          <a:lstStyle/>
          <a:p>
            <a:pPr algn="ctr"/>
            <a:r>
              <a:rPr lang="en-US" altLang="zh-CN" sz="8000" dirty="0" smtClean="0"/>
              <a:t>Let’s dig deeper</a:t>
            </a:r>
            <a:endParaRPr lang="zh-CN" altLang="en-US" sz="8000" dirty="0"/>
          </a:p>
        </p:txBody>
      </p:sp>
    </p:spTree>
    <p:extLst>
      <p:ext uri="{BB962C8B-B14F-4D97-AF65-F5344CB8AC3E}">
        <p14:creationId xmlns:p14="http://schemas.microsoft.com/office/powerpoint/2010/main" val="77396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Overall view of CFET2 internals</a:t>
            </a:r>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8869" y="115747"/>
            <a:ext cx="9059644" cy="6609144"/>
          </a:xfrm>
          <a:prstGeom prst="rect">
            <a:avLst/>
          </a:prstGeom>
        </p:spPr>
      </p:pic>
      <p:sp>
        <p:nvSpPr>
          <p:cNvPr id="10" name="椭圆 9"/>
          <p:cNvSpPr/>
          <p:nvPr/>
        </p:nvSpPr>
        <p:spPr>
          <a:xfrm>
            <a:off x="6649081" y="3420319"/>
            <a:ext cx="1919634" cy="174402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p:nvPr/>
        </p:nvCxnSpPr>
        <p:spPr>
          <a:xfrm flipH="1" flipV="1">
            <a:off x="4456943" y="2488864"/>
            <a:ext cx="1907523" cy="15199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231705" y="2467233"/>
            <a:ext cx="1417376" cy="369332"/>
          </a:xfrm>
          <a:prstGeom prst="rect">
            <a:avLst/>
          </a:prstGeom>
          <a:noFill/>
        </p:spPr>
        <p:txBody>
          <a:bodyPr wrap="none" rtlCol="0">
            <a:spAutoFit/>
          </a:bodyPr>
          <a:lstStyle/>
          <a:p>
            <a:r>
              <a:rPr lang="en-US" altLang="zh-CN" dirty="0" smtClean="0"/>
              <a:t>Agent/Proxy</a:t>
            </a:r>
            <a:endParaRPr lang="zh-CN" altLang="en-US" dirty="0"/>
          </a:p>
        </p:txBody>
      </p:sp>
    </p:spTree>
    <p:extLst>
      <p:ext uri="{BB962C8B-B14F-4D97-AF65-F5344CB8AC3E}">
        <p14:creationId xmlns:p14="http://schemas.microsoft.com/office/powerpoint/2010/main" val="79294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smtClean="0">
                <a:solidFill>
                  <a:schemeClr val="accent6">
                    <a:lumMod val="75000"/>
                  </a:schemeClr>
                </a:solidFill>
              </a:rPr>
              <a:t>CFET2Module</a:t>
            </a:r>
            <a:endParaRPr lang="zh-CN" altLang="en-US" dirty="0"/>
          </a:p>
        </p:txBody>
      </p:sp>
      <p:sp>
        <p:nvSpPr>
          <p:cNvPr id="3" name="内容占位符 2"/>
          <p:cNvSpPr>
            <a:spLocks noGrp="1"/>
          </p:cNvSpPr>
          <p:nvPr>
            <p:ph idx="1"/>
          </p:nvPr>
        </p:nvSpPr>
        <p:spPr>
          <a:xfrm>
            <a:off x="838200" y="1750219"/>
            <a:ext cx="10515600" cy="4426744"/>
          </a:xfrm>
        </p:spPr>
        <p:txBody>
          <a:bodyPr>
            <a:normAutofit fontScale="85000" lnSpcReduction="20000"/>
          </a:bodyPr>
          <a:lstStyle/>
          <a:p>
            <a:r>
              <a:rPr lang="en-US" altLang="zh-CN" dirty="0" smtClean="0"/>
              <a:t>Objects that consume CFET2 services</a:t>
            </a:r>
          </a:p>
          <a:p>
            <a:r>
              <a:rPr lang="en-US" altLang="zh-CN" dirty="0" smtClean="0"/>
              <a:t>They access the CFET2 service from </a:t>
            </a:r>
            <a:r>
              <a:rPr lang="en-US" altLang="zh-CN" i="1" dirty="0" smtClean="0">
                <a:solidFill>
                  <a:schemeClr val="accent6">
                    <a:lumMod val="75000"/>
                  </a:schemeClr>
                </a:solidFill>
              </a:rPr>
              <a:t>Hub</a:t>
            </a:r>
          </a:p>
          <a:p>
            <a:r>
              <a:rPr lang="en-US" altLang="zh-CN" i="1" dirty="0" smtClean="0">
                <a:solidFill>
                  <a:schemeClr val="accent6">
                    <a:lumMod val="75000"/>
                  </a:schemeClr>
                </a:solidFill>
              </a:rPr>
              <a:t>Thing</a:t>
            </a:r>
          </a:p>
          <a:p>
            <a:pPr lvl="1"/>
            <a:r>
              <a:rPr lang="en-US" altLang="zh-CN" dirty="0" smtClean="0"/>
              <a:t>User implemented functions</a:t>
            </a:r>
          </a:p>
          <a:p>
            <a:pPr lvl="1"/>
            <a:r>
              <a:rPr lang="en-US" altLang="zh-CN" dirty="0" smtClean="0"/>
              <a:t>Expose methods and properties resources</a:t>
            </a:r>
          </a:p>
          <a:p>
            <a:r>
              <a:rPr lang="en-US" altLang="zh-CN" i="1" dirty="0" smtClean="0">
                <a:solidFill>
                  <a:schemeClr val="accent6">
                    <a:lumMod val="75000"/>
                  </a:schemeClr>
                </a:solidFill>
              </a:rPr>
              <a:t>CFET2Host</a:t>
            </a:r>
          </a:p>
          <a:p>
            <a:pPr lvl="1"/>
            <a:r>
              <a:rPr lang="en-US" altLang="zh-CN" dirty="0" smtClean="0"/>
              <a:t>The CFET2Module with highest privilege</a:t>
            </a:r>
          </a:p>
          <a:p>
            <a:pPr lvl="1"/>
            <a:r>
              <a:rPr lang="en-US" altLang="zh-CN" dirty="0" smtClean="0"/>
              <a:t>Add things to the </a:t>
            </a:r>
            <a:r>
              <a:rPr lang="en-US" altLang="zh-CN" sz="2800" i="1" dirty="0" smtClean="0">
                <a:solidFill>
                  <a:schemeClr val="accent6">
                    <a:lumMod val="75000"/>
                  </a:schemeClr>
                </a:solidFill>
              </a:rPr>
              <a:t>Hub</a:t>
            </a:r>
          </a:p>
          <a:p>
            <a:r>
              <a:rPr lang="en-US" altLang="zh-CN" sz="3200" i="1" dirty="0" smtClean="0">
                <a:solidFill>
                  <a:schemeClr val="accent6">
                    <a:lumMod val="75000"/>
                  </a:schemeClr>
                </a:solidFill>
              </a:rPr>
              <a:t>Communication Module</a:t>
            </a:r>
          </a:p>
          <a:p>
            <a:pPr lvl="1"/>
            <a:r>
              <a:rPr lang="en-US" altLang="zh-CN" sz="2800" dirty="0" smtClean="0"/>
              <a:t>Like Hub for remote access</a:t>
            </a:r>
          </a:p>
          <a:p>
            <a:pPr>
              <a:lnSpc>
                <a:spcPct val="100000"/>
              </a:lnSpc>
            </a:pPr>
            <a:r>
              <a:rPr lang="en-US" altLang="zh-CN" sz="3200" i="1" dirty="0" smtClean="0">
                <a:solidFill>
                  <a:schemeClr val="accent6">
                    <a:lumMod val="75000"/>
                  </a:schemeClr>
                </a:solidFill>
              </a:rPr>
              <a:t>Pipeline</a:t>
            </a:r>
          </a:p>
          <a:p>
            <a:pPr lvl="1"/>
            <a:r>
              <a:rPr lang="en-US" altLang="zh-CN" sz="2800" dirty="0"/>
              <a:t>Process the sample returned by resources before t get to the requester</a:t>
            </a:r>
          </a:p>
          <a:p>
            <a:endParaRPr lang="en-US" altLang="zh-CN" sz="3200" i="1" dirty="0" smtClean="0">
              <a:solidFill>
                <a:schemeClr val="accent6">
                  <a:lumMod val="75000"/>
                </a:schemeClr>
              </a:solidFill>
            </a:endParaRPr>
          </a:p>
          <a:p>
            <a:pPr lvl="1"/>
            <a:endParaRPr lang="en-US" altLang="zh-CN" sz="3200" i="1" dirty="0">
              <a:solidFill>
                <a:schemeClr val="accent6">
                  <a:lumMod val="75000"/>
                </a:schemeClr>
              </a:solidFill>
            </a:endParaRPr>
          </a:p>
          <a:p>
            <a:pPr lvl="1"/>
            <a:endParaRPr lang="zh-CN" altLang="en-US" i="1" dirty="0">
              <a:solidFill>
                <a:schemeClr val="accent6">
                  <a:lumMod val="75000"/>
                </a:schemeClr>
              </a:solidFill>
            </a:endParaRPr>
          </a:p>
        </p:txBody>
      </p:sp>
    </p:spTree>
    <p:extLst>
      <p:ext uri="{BB962C8B-B14F-4D97-AF65-F5344CB8AC3E}">
        <p14:creationId xmlns:p14="http://schemas.microsoft.com/office/powerpoint/2010/main" val="2849076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7365" y="2569374"/>
            <a:ext cx="10515600" cy="1325563"/>
          </a:xfrm>
        </p:spPr>
        <p:txBody>
          <a:bodyPr>
            <a:normAutofit/>
          </a:bodyPr>
          <a:lstStyle/>
          <a:p>
            <a:pPr algn="ctr"/>
            <a:r>
              <a:rPr lang="en-US" altLang="zh-CN" sz="8000" dirty="0" smtClean="0"/>
              <a:t>Re Cap</a:t>
            </a:r>
            <a:endParaRPr lang="zh-CN" altLang="en-US" sz="8000" dirty="0"/>
          </a:p>
        </p:txBody>
      </p:sp>
    </p:spTree>
    <p:extLst>
      <p:ext uri="{BB962C8B-B14F-4D97-AF65-F5344CB8AC3E}">
        <p14:creationId xmlns:p14="http://schemas.microsoft.com/office/powerpoint/2010/main" val="1517646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Resource</a:t>
            </a:r>
            <a:endParaRPr lang="zh-CN" altLang="en-US" dirty="0"/>
          </a:p>
        </p:txBody>
      </p:sp>
      <p:sp>
        <p:nvSpPr>
          <p:cNvPr id="3" name="内容占位符 2"/>
          <p:cNvSpPr>
            <a:spLocks noGrp="1"/>
          </p:cNvSpPr>
          <p:nvPr>
            <p:ph idx="1"/>
          </p:nvPr>
        </p:nvSpPr>
        <p:spPr/>
        <p:txBody>
          <a:bodyPr/>
          <a:lstStyle/>
          <a:p>
            <a:r>
              <a:rPr lang="en-US" altLang="zh-CN" dirty="0" smtClean="0"/>
              <a:t>What is a resource?</a:t>
            </a:r>
          </a:p>
          <a:p>
            <a:pPr lvl="1"/>
            <a:r>
              <a:rPr lang="en-US" altLang="zh-CN" dirty="0" smtClean="0"/>
              <a:t>It is a internal agent object that CFET2 used to manage access to the real properties and methods in the Things.</a:t>
            </a:r>
          </a:p>
          <a:p>
            <a:r>
              <a:rPr lang="en-US" altLang="zh-CN" dirty="0" err="1" smtClean="0"/>
              <a:t>ResourceBase</a:t>
            </a:r>
            <a:endParaRPr lang="en-US" altLang="zh-CN" dirty="0" smtClean="0"/>
          </a:p>
          <a:p>
            <a:r>
              <a:rPr lang="en-US" altLang="zh-CN" dirty="0" err="1"/>
              <a:t>ResourceThing</a:t>
            </a:r>
            <a:endParaRPr lang="en-US" altLang="zh-CN" dirty="0" smtClean="0"/>
          </a:p>
          <a:p>
            <a:r>
              <a:rPr lang="en-US" altLang="zh-CN" dirty="0" err="1"/>
              <a:t>ResourceConfig</a:t>
            </a:r>
            <a:endParaRPr lang="en-US" altLang="zh-CN" dirty="0" smtClean="0"/>
          </a:p>
          <a:p>
            <a:r>
              <a:rPr lang="en-US" altLang="zh-CN" dirty="0" err="1"/>
              <a:t>ResourceStatus</a:t>
            </a:r>
            <a:endParaRPr lang="en-US" altLang="zh-CN" dirty="0" smtClean="0"/>
          </a:p>
          <a:p>
            <a:r>
              <a:rPr lang="en-US" altLang="zh-CN" dirty="0" err="1"/>
              <a:t>Resource</a:t>
            </a:r>
            <a:r>
              <a:rPr lang="en-US" altLang="zh-CN" dirty="0" err="1" smtClean="0"/>
              <a:t>Method</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4428883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ResourceBase</a:t>
            </a:r>
            <a:endParaRPr lang="zh-CN" altLang="en-US" dirty="0"/>
          </a:p>
        </p:txBody>
      </p:sp>
      <p:sp>
        <p:nvSpPr>
          <p:cNvPr id="3" name="内容占位符 2"/>
          <p:cNvSpPr>
            <a:spLocks noGrp="1"/>
          </p:cNvSpPr>
          <p:nvPr>
            <p:ph idx="1"/>
          </p:nvPr>
        </p:nvSpPr>
        <p:spPr/>
        <p:txBody>
          <a:bodyPr>
            <a:normAutofit/>
          </a:bodyPr>
          <a:lstStyle/>
          <a:p>
            <a:r>
              <a:rPr lang="en-US" altLang="zh-CN" dirty="0" smtClean="0"/>
              <a:t>Name</a:t>
            </a:r>
          </a:p>
          <a:p>
            <a:r>
              <a:rPr lang="en-US" altLang="zh-CN" dirty="0" smtClean="0"/>
              <a:t>Path</a:t>
            </a:r>
          </a:p>
          <a:p>
            <a:pPr lvl="1"/>
            <a:r>
              <a:rPr lang="en-US" altLang="zh-CN" dirty="0" smtClean="0"/>
              <a:t>The mount point + the name</a:t>
            </a:r>
          </a:p>
          <a:p>
            <a:r>
              <a:rPr lang="en-US" altLang="zh-CN" dirty="0" err="1" smtClean="0"/>
              <a:t>IsOriginal</a:t>
            </a:r>
            <a:endParaRPr lang="en-US" altLang="zh-CN" dirty="0" smtClean="0"/>
          </a:p>
          <a:p>
            <a:pPr lvl="1"/>
            <a:r>
              <a:rPr lang="en-US" altLang="zh-CN" dirty="0" smtClean="0"/>
              <a:t>Reserved for future</a:t>
            </a:r>
          </a:p>
          <a:p>
            <a:r>
              <a:rPr lang="en-US" altLang="zh-CN" dirty="0" err="1" smtClean="0"/>
              <a:t>ResourceType</a:t>
            </a:r>
            <a:endParaRPr lang="en-US" altLang="zh-CN" dirty="0" smtClean="0"/>
          </a:p>
          <a:p>
            <a:pPr lvl="1"/>
            <a:r>
              <a:rPr lang="en-US" altLang="zh-CN" dirty="0"/>
              <a:t> </a:t>
            </a:r>
            <a:r>
              <a:rPr lang="en-US" altLang="zh-CN" dirty="0" smtClean="0"/>
              <a:t>Abstract, Thing, Status, </a:t>
            </a:r>
            <a:r>
              <a:rPr lang="en-US" altLang="zh-CN" dirty="0"/>
              <a:t>Config</a:t>
            </a:r>
            <a:r>
              <a:rPr lang="en-US" altLang="zh-CN" dirty="0" smtClean="0"/>
              <a:t>, </a:t>
            </a:r>
            <a:r>
              <a:rPr lang="en-US" altLang="zh-CN" dirty="0"/>
              <a:t>Method</a:t>
            </a:r>
            <a:endParaRPr lang="en-US" altLang="zh-CN" dirty="0" smtClean="0"/>
          </a:p>
          <a:p>
            <a:r>
              <a:rPr lang="en-US" altLang="zh-CN" dirty="0" smtClean="0"/>
              <a:t>Get</a:t>
            </a:r>
          </a:p>
          <a:p>
            <a:pPr lvl="1"/>
            <a:r>
              <a:rPr lang="en-US" altLang="zh-CN" dirty="0" smtClean="0"/>
              <a:t>All types of resources support get</a:t>
            </a:r>
            <a:endParaRPr lang="zh-CN" altLang="en-US" dirty="0"/>
          </a:p>
        </p:txBody>
      </p:sp>
      <p:pic>
        <p:nvPicPr>
          <p:cNvPr id="4" name="图片 3"/>
          <p:cNvPicPr>
            <a:picLocks noChangeAspect="1"/>
          </p:cNvPicPr>
          <p:nvPr/>
        </p:nvPicPr>
        <p:blipFill>
          <a:blip r:embed="rId2"/>
          <a:stretch>
            <a:fillRect/>
          </a:stretch>
        </p:blipFill>
        <p:spPr>
          <a:xfrm>
            <a:off x="8617131" y="1226549"/>
            <a:ext cx="2628044" cy="1670581"/>
          </a:xfrm>
          <a:prstGeom prst="rect">
            <a:avLst/>
          </a:prstGeom>
        </p:spPr>
      </p:pic>
    </p:spTree>
    <p:extLst>
      <p:ext uri="{BB962C8B-B14F-4D97-AF65-F5344CB8AC3E}">
        <p14:creationId xmlns:p14="http://schemas.microsoft.com/office/powerpoint/2010/main" val="39106254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ResourceStatus</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The single most important resource</a:t>
            </a:r>
          </a:p>
          <a:p>
            <a:r>
              <a:rPr lang="en-US" altLang="zh-CN" dirty="0" err="1" smtClean="0"/>
              <a:t>PropertyGet</a:t>
            </a:r>
            <a:endParaRPr lang="en-US" altLang="zh-CN" dirty="0" smtClean="0"/>
          </a:p>
          <a:p>
            <a:pPr lvl="1"/>
            <a:r>
              <a:rPr lang="en-US" altLang="zh-CN" dirty="0"/>
              <a:t>implementations</a:t>
            </a:r>
            <a:endParaRPr lang="en-US" altLang="zh-CN" dirty="0" smtClean="0"/>
          </a:p>
          <a:p>
            <a:r>
              <a:rPr lang="en-US" altLang="zh-CN" dirty="0" err="1" smtClean="0"/>
              <a:t>MethodGet</a:t>
            </a:r>
            <a:endParaRPr lang="en-US" altLang="zh-CN" dirty="0" smtClean="0"/>
          </a:p>
          <a:p>
            <a:pPr lvl="1"/>
            <a:r>
              <a:rPr lang="en-US" altLang="zh-CN" dirty="0" smtClean="0"/>
              <a:t>implementations</a:t>
            </a:r>
          </a:p>
          <a:p>
            <a:r>
              <a:rPr lang="en-US" altLang="zh-CN" dirty="0" err="1" smtClean="0"/>
              <a:t>ParentResource</a:t>
            </a:r>
            <a:endParaRPr lang="en-US" altLang="zh-CN" dirty="0" smtClean="0"/>
          </a:p>
          <a:p>
            <a:pPr lvl="1"/>
            <a:r>
              <a:rPr lang="en-US" altLang="zh-CN" dirty="0" smtClean="0"/>
              <a:t>This is point to a </a:t>
            </a:r>
            <a:r>
              <a:rPr lang="en-US" altLang="zh-CN" dirty="0" err="1" smtClean="0"/>
              <a:t>ResourceThing</a:t>
            </a:r>
            <a:endParaRPr lang="en-US" altLang="zh-CN" dirty="0" smtClean="0"/>
          </a:p>
          <a:p>
            <a:r>
              <a:rPr lang="en-US" altLang="zh-CN" dirty="0" err="1" smtClean="0"/>
              <a:t>AddImplementation</a:t>
            </a:r>
            <a:endParaRPr lang="en-US" altLang="zh-CN" dirty="0" smtClean="0"/>
          </a:p>
          <a:p>
            <a:pPr lvl="1"/>
            <a:r>
              <a:rPr lang="en-US" altLang="zh-CN" dirty="0" smtClean="0"/>
              <a:t>Get: Property, Method with return value</a:t>
            </a:r>
          </a:p>
          <a:p>
            <a:r>
              <a:rPr lang="en-US" altLang="zh-CN" dirty="0" smtClean="0"/>
              <a:t>Get</a:t>
            </a:r>
          </a:p>
          <a:p>
            <a:pPr lvl="1"/>
            <a:r>
              <a:rPr lang="en-US" altLang="zh-CN" dirty="0" smtClean="0"/>
              <a:t>Array input</a:t>
            </a:r>
          </a:p>
          <a:p>
            <a:pPr lvl="1"/>
            <a:r>
              <a:rPr lang="en-US" altLang="zh-CN" dirty="0" smtClean="0"/>
              <a:t>Dictionary input</a:t>
            </a:r>
          </a:p>
        </p:txBody>
      </p:sp>
    </p:spTree>
    <p:extLst>
      <p:ext uri="{BB962C8B-B14F-4D97-AF65-F5344CB8AC3E}">
        <p14:creationId xmlns:p14="http://schemas.microsoft.com/office/powerpoint/2010/main" val="2516244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ResourceConfig:ResourceStatus</a:t>
            </a:r>
            <a:endParaRPr lang="zh-CN" altLang="en-US" dirty="0"/>
          </a:p>
        </p:txBody>
      </p:sp>
      <p:sp>
        <p:nvSpPr>
          <p:cNvPr id="3" name="内容占位符 2"/>
          <p:cNvSpPr>
            <a:spLocks noGrp="1"/>
          </p:cNvSpPr>
          <p:nvPr>
            <p:ph idx="1"/>
          </p:nvPr>
        </p:nvSpPr>
        <p:spPr/>
        <p:txBody>
          <a:bodyPr/>
          <a:lstStyle/>
          <a:p>
            <a:r>
              <a:rPr lang="en-US" altLang="zh-CN" dirty="0" err="1" smtClean="0"/>
              <a:t>PropertySet</a:t>
            </a:r>
            <a:r>
              <a:rPr lang="en-US" altLang="zh-CN" dirty="0" smtClean="0"/>
              <a:t>, </a:t>
            </a:r>
            <a:r>
              <a:rPr lang="en-US" altLang="zh-CN" dirty="0" err="1" smtClean="0"/>
              <a:t>MethodSet</a:t>
            </a:r>
            <a:endParaRPr lang="en-US" altLang="zh-CN" dirty="0" smtClean="0"/>
          </a:p>
          <a:p>
            <a:r>
              <a:rPr lang="en-US" altLang="zh-CN" dirty="0" smtClean="0"/>
              <a:t>Config Will also support insert, delete,</a:t>
            </a:r>
          </a:p>
          <a:p>
            <a:r>
              <a:rPr lang="en-US" altLang="zh-CN" dirty="0" err="1" smtClean="0"/>
              <a:t>AddImplementation</a:t>
            </a:r>
            <a:r>
              <a:rPr lang="en-US" altLang="zh-CN" dirty="0" smtClean="0"/>
              <a:t>:</a:t>
            </a:r>
          </a:p>
          <a:p>
            <a:pPr lvl="1"/>
            <a:r>
              <a:rPr lang="en-US" altLang="zh-CN" dirty="0" smtClean="0"/>
              <a:t>Set: Property with setter, method with at least one input parameter</a:t>
            </a:r>
          </a:p>
          <a:p>
            <a:pPr lvl="1"/>
            <a:r>
              <a:rPr lang="en-US" altLang="zh-CN" dirty="0" smtClean="0"/>
              <a:t>Get: </a:t>
            </a:r>
            <a:r>
              <a:rPr lang="en-US" altLang="zh-CN" dirty="0"/>
              <a:t>Property with </a:t>
            </a:r>
            <a:r>
              <a:rPr lang="en-US" altLang="zh-CN" dirty="0" smtClean="0"/>
              <a:t>getter, </a:t>
            </a:r>
            <a:r>
              <a:rPr lang="en-US" altLang="zh-CN" dirty="0"/>
              <a:t>method with </a:t>
            </a:r>
            <a:r>
              <a:rPr lang="en-US" altLang="zh-CN" dirty="0" smtClean="0"/>
              <a:t>return value</a:t>
            </a:r>
          </a:p>
          <a:p>
            <a:pPr lvl="1"/>
            <a:r>
              <a:rPr lang="en-US" altLang="zh-CN" dirty="0" err="1" smtClean="0"/>
              <a:t>GetSet</a:t>
            </a:r>
            <a:r>
              <a:rPr lang="en-US" altLang="zh-CN" dirty="0" smtClean="0"/>
              <a:t>(default): Property with getter and getter</a:t>
            </a:r>
            <a:endParaRPr lang="en-US" altLang="zh-CN" dirty="0"/>
          </a:p>
          <a:p>
            <a:pPr lvl="1"/>
            <a:endParaRPr lang="en-US" altLang="zh-CN" dirty="0" smtClean="0"/>
          </a:p>
          <a:p>
            <a:pPr lvl="1"/>
            <a:endParaRPr lang="zh-CN" altLang="en-US" dirty="0"/>
          </a:p>
        </p:txBody>
      </p:sp>
    </p:spTree>
    <p:extLst>
      <p:ext uri="{BB962C8B-B14F-4D97-AF65-F5344CB8AC3E}">
        <p14:creationId xmlns:p14="http://schemas.microsoft.com/office/powerpoint/2010/main" val="19268109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ResourceMethod</a:t>
            </a:r>
            <a:r>
              <a:rPr lang="en-US" altLang="zh-CN" dirty="0"/>
              <a:t> : </a:t>
            </a:r>
            <a:r>
              <a:rPr lang="en-US" altLang="zh-CN" dirty="0" err="1"/>
              <a:t>ResourceStatus</a:t>
            </a:r>
            <a:endParaRPr lang="zh-CN" altLang="en-US" dirty="0"/>
          </a:p>
        </p:txBody>
      </p:sp>
      <p:sp>
        <p:nvSpPr>
          <p:cNvPr id="3" name="内容占位符 2"/>
          <p:cNvSpPr>
            <a:spLocks noGrp="1"/>
          </p:cNvSpPr>
          <p:nvPr>
            <p:ph idx="1"/>
          </p:nvPr>
        </p:nvSpPr>
        <p:spPr/>
        <p:txBody>
          <a:bodyPr/>
          <a:lstStyle/>
          <a:p>
            <a:r>
              <a:rPr lang="en-US" altLang="zh-CN" dirty="0" err="1"/>
              <a:t>AddImplementation</a:t>
            </a:r>
            <a:r>
              <a:rPr lang="en-US" altLang="zh-CN" dirty="0"/>
              <a:t>:</a:t>
            </a:r>
          </a:p>
          <a:p>
            <a:pPr lvl="1"/>
            <a:r>
              <a:rPr lang="en-US" altLang="zh-CN" dirty="0" smtClean="0"/>
              <a:t>Get: return invalid sample, this will be replace by a method info object</a:t>
            </a:r>
          </a:p>
          <a:p>
            <a:pPr lvl="1"/>
            <a:r>
              <a:rPr lang="en-US" altLang="zh-CN" dirty="0" smtClean="0"/>
              <a:t>Invoke: any method</a:t>
            </a:r>
            <a:endParaRPr lang="zh-CN" altLang="en-US" dirty="0"/>
          </a:p>
        </p:txBody>
      </p:sp>
    </p:spTree>
    <p:extLst>
      <p:ext uri="{BB962C8B-B14F-4D97-AF65-F5344CB8AC3E}">
        <p14:creationId xmlns:p14="http://schemas.microsoft.com/office/powerpoint/2010/main" val="26814816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ResourceThing:ResourceBase</a:t>
            </a:r>
            <a:endParaRPr lang="zh-CN" altLang="en-US" dirty="0"/>
          </a:p>
        </p:txBody>
      </p:sp>
      <p:sp>
        <p:nvSpPr>
          <p:cNvPr id="3" name="内容占位符 2"/>
          <p:cNvSpPr>
            <a:spLocks noGrp="1"/>
          </p:cNvSpPr>
          <p:nvPr>
            <p:ph idx="1"/>
          </p:nvPr>
        </p:nvSpPr>
        <p:spPr/>
        <p:txBody>
          <a:bodyPr/>
          <a:lstStyle/>
          <a:p>
            <a:r>
              <a:rPr lang="en-US" altLang="zh-CN" dirty="0" err="1" smtClean="0"/>
              <a:t>TheThing</a:t>
            </a:r>
            <a:endParaRPr lang="en-US" altLang="zh-CN" dirty="0" smtClean="0"/>
          </a:p>
          <a:p>
            <a:pPr lvl="1"/>
            <a:r>
              <a:rPr lang="en-US" altLang="zh-CN" dirty="0" smtClean="0"/>
              <a:t>Keeps a ref for the Thing it represents</a:t>
            </a:r>
          </a:p>
          <a:p>
            <a:r>
              <a:rPr lang="en-US" altLang="zh-CN" dirty="0" smtClean="0"/>
              <a:t>Dictionary&lt;string</a:t>
            </a:r>
            <a:r>
              <a:rPr lang="en-US" altLang="zh-CN" dirty="0"/>
              <a:t>, </a:t>
            </a:r>
            <a:r>
              <a:rPr lang="en-US" altLang="zh-CN" dirty="0" err="1"/>
              <a:t>ResourceBase</a:t>
            </a:r>
            <a:r>
              <a:rPr lang="en-US" altLang="zh-CN" dirty="0"/>
              <a:t>&gt; </a:t>
            </a:r>
            <a:r>
              <a:rPr lang="en-US" altLang="zh-CN" dirty="0" smtClean="0"/>
              <a:t>Resources</a:t>
            </a:r>
          </a:p>
          <a:p>
            <a:pPr lvl="1"/>
            <a:r>
              <a:rPr lang="en-US" altLang="zh-CN" dirty="0" smtClean="0"/>
              <a:t>Contains all resources</a:t>
            </a:r>
          </a:p>
          <a:p>
            <a:r>
              <a:rPr lang="en-US" altLang="zh-CN" dirty="0" err="1" smtClean="0"/>
              <a:t>ProbeTheThing</a:t>
            </a:r>
            <a:endParaRPr lang="en-US" altLang="zh-CN" dirty="0" smtClean="0"/>
          </a:p>
          <a:p>
            <a:r>
              <a:rPr lang="en-US" altLang="zh-CN" dirty="0" smtClean="0"/>
              <a:t>Get: returns invalid, but will return the thing detail</a:t>
            </a:r>
            <a:endParaRPr lang="zh-CN" altLang="en-US" dirty="0"/>
          </a:p>
        </p:txBody>
      </p:sp>
    </p:spTree>
    <p:extLst>
      <p:ext uri="{BB962C8B-B14F-4D97-AF65-F5344CB8AC3E}">
        <p14:creationId xmlns:p14="http://schemas.microsoft.com/office/powerpoint/2010/main" val="41297099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Sample</a:t>
            </a:r>
            <a:endParaRPr lang="zh-CN" altLang="en-US" dirty="0"/>
          </a:p>
        </p:txBody>
      </p:sp>
      <p:sp>
        <p:nvSpPr>
          <p:cNvPr id="3" name="内容占位符 2"/>
          <p:cNvSpPr>
            <a:spLocks noGrp="1"/>
          </p:cNvSpPr>
          <p:nvPr>
            <p:ph idx="1"/>
          </p:nvPr>
        </p:nvSpPr>
        <p:spPr/>
        <p:txBody>
          <a:bodyPr/>
          <a:lstStyle/>
          <a:p>
            <a:r>
              <a:rPr lang="en-US" altLang="zh-CN" dirty="0" smtClean="0"/>
              <a:t>Sample are the response when you access a resource!</a:t>
            </a:r>
          </a:p>
          <a:p>
            <a:r>
              <a:rPr lang="en-US" altLang="zh-CN" dirty="0" smtClean="0"/>
              <a:t>Why sample?</a:t>
            </a:r>
          </a:p>
          <a:p>
            <a:pPr lvl="1"/>
            <a:r>
              <a:rPr lang="en-US" altLang="zh-CN" dirty="0" smtClean="0"/>
              <a:t>Return more then the resource value such as metadata, hypermedia etc</a:t>
            </a:r>
            <a:r>
              <a:rPr lang="en-US" altLang="zh-CN" dirty="0"/>
              <a:t>.</a:t>
            </a:r>
            <a:endParaRPr lang="en-US" altLang="zh-CN" dirty="0" smtClean="0"/>
          </a:p>
          <a:p>
            <a:pPr lvl="1"/>
            <a:r>
              <a:rPr lang="en-US" altLang="zh-CN" dirty="0" smtClean="0"/>
              <a:t>Pipeline can modify the sample add more info</a:t>
            </a:r>
          </a:p>
          <a:p>
            <a:r>
              <a:rPr lang="en-US" altLang="zh-CN" dirty="0" err="1" smtClean="0"/>
              <a:t>ISample</a:t>
            </a:r>
            <a:endParaRPr lang="en-US" altLang="zh-CN" dirty="0" smtClean="0"/>
          </a:p>
          <a:p>
            <a:r>
              <a:rPr lang="en-US" altLang="zh-CN" dirty="0" err="1" smtClean="0"/>
              <a:t>SampleBase</a:t>
            </a:r>
            <a:endParaRPr lang="en-US" altLang="zh-CN" dirty="0" smtClean="0"/>
          </a:p>
          <a:p>
            <a:r>
              <a:rPr lang="en-US" altLang="zh-CN" dirty="0" smtClean="0"/>
              <a:t>Config</a:t>
            </a:r>
          </a:p>
          <a:p>
            <a:r>
              <a:rPr lang="en-US" altLang="zh-CN" dirty="0" smtClean="0"/>
              <a:t>Status</a:t>
            </a:r>
          </a:p>
          <a:p>
            <a:r>
              <a:rPr lang="en-US" altLang="zh-CN" dirty="0" smtClean="0"/>
              <a:t>Method</a:t>
            </a:r>
            <a:endParaRPr lang="zh-CN" altLang="en-US" dirty="0"/>
          </a:p>
        </p:txBody>
      </p:sp>
    </p:spTree>
    <p:extLst>
      <p:ext uri="{BB962C8B-B14F-4D97-AF65-F5344CB8AC3E}">
        <p14:creationId xmlns:p14="http://schemas.microsoft.com/office/powerpoint/2010/main" val="30056398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ISample</a:t>
            </a:r>
            <a:r>
              <a:rPr lang="en-US" altLang="zh-CN" dirty="0"/>
              <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object </a:t>
            </a:r>
            <a:r>
              <a:rPr lang="en-US" altLang="zh-CN" dirty="0" err="1"/>
              <a:t>ObjectVal</a:t>
            </a:r>
            <a:r>
              <a:rPr lang="en-US" altLang="zh-CN" dirty="0"/>
              <a:t> { get; </a:t>
            </a:r>
            <a:r>
              <a:rPr lang="en-US" altLang="zh-CN" dirty="0" smtClean="0"/>
              <a:t>}</a:t>
            </a:r>
          </a:p>
          <a:p>
            <a:r>
              <a:rPr lang="en-US" altLang="zh-CN" dirty="0" err="1"/>
              <a:t>TVal</a:t>
            </a:r>
            <a:r>
              <a:rPr lang="en-US" altLang="zh-CN" dirty="0"/>
              <a:t> </a:t>
            </a:r>
            <a:r>
              <a:rPr lang="en-US" altLang="zh-CN" dirty="0" err="1"/>
              <a:t>GetVal</a:t>
            </a:r>
            <a:r>
              <a:rPr lang="en-US" altLang="zh-CN" dirty="0"/>
              <a:t>&lt;</a:t>
            </a:r>
            <a:r>
              <a:rPr lang="en-US" altLang="zh-CN" dirty="0" err="1"/>
              <a:t>TVal</a:t>
            </a:r>
            <a:r>
              <a:rPr lang="en-US" altLang="zh-CN" dirty="0" smtClean="0"/>
              <a:t>&gt;();</a:t>
            </a:r>
          </a:p>
          <a:p>
            <a:r>
              <a:rPr lang="en-US" altLang="zh-CN" dirty="0"/>
              <a:t>bool </a:t>
            </a:r>
            <a:r>
              <a:rPr lang="en-US" altLang="zh-CN" dirty="0" err="1"/>
              <a:t>IsValid</a:t>
            </a:r>
            <a:r>
              <a:rPr lang="en-US" altLang="zh-CN" dirty="0"/>
              <a:t>{get; }</a:t>
            </a:r>
            <a:endParaRPr lang="en-US" altLang="zh-CN" dirty="0" smtClean="0"/>
          </a:p>
          <a:p>
            <a:r>
              <a:rPr lang="en-US" altLang="zh-CN" dirty="0"/>
              <a:t>Dictionary&lt;string, object&gt; Context { get; </a:t>
            </a:r>
            <a:r>
              <a:rPr lang="en-US" altLang="zh-CN" dirty="0" smtClean="0"/>
              <a:t>} //Very </a:t>
            </a:r>
            <a:r>
              <a:rPr lang="en-US" altLang="zh-CN" dirty="0" err="1" smtClean="0"/>
              <a:t>importnat</a:t>
            </a:r>
            <a:r>
              <a:rPr lang="en-US" altLang="zh-CN" dirty="0" smtClean="0"/>
              <a:t>!!!</a:t>
            </a:r>
          </a:p>
          <a:p>
            <a:r>
              <a:rPr lang="en-US" altLang="zh-CN" dirty="0"/>
              <a:t> </a:t>
            </a:r>
            <a:r>
              <a:rPr lang="en-US" altLang="zh-CN" dirty="0" err="1"/>
              <a:t>ISample</a:t>
            </a:r>
            <a:r>
              <a:rPr lang="en-US" altLang="zh-CN" dirty="0"/>
              <a:t> </a:t>
            </a:r>
            <a:r>
              <a:rPr lang="en-US" altLang="zh-CN" dirty="0" err="1"/>
              <a:t>AddErrorMessage</a:t>
            </a:r>
            <a:r>
              <a:rPr lang="en-US" altLang="zh-CN" dirty="0"/>
              <a:t>(string </a:t>
            </a:r>
            <a:r>
              <a:rPr lang="en-US" altLang="zh-CN" dirty="0" err="1"/>
              <a:t>msg</a:t>
            </a:r>
            <a:r>
              <a:rPr lang="en-US" altLang="zh-CN" dirty="0" smtClean="0"/>
              <a:t>);</a:t>
            </a:r>
          </a:p>
          <a:p>
            <a:r>
              <a:rPr lang="en-US" altLang="zh-CN" dirty="0" smtClean="0"/>
              <a:t>string </a:t>
            </a:r>
            <a:r>
              <a:rPr lang="en-US" altLang="zh-CN" dirty="0"/>
              <a:t>Path { get; </a:t>
            </a:r>
            <a:r>
              <a:rPr lang="en-US" altLang="zh-CN" dirty="0" smtClean="0"/>
              <a:t>}</a:t>
            </a:r>
          </a:p>
          <a:p>
            <a:r>
              <a:rPr lang="en-US" altLang="zh-CN" dirty="0" err="1"/>
              <a:t>ISample</a:t>
            </a:r>
            <a:r>
              <a:rPr lang="en-US" altLang="zh-CN" dirty="0"/>
              <a:t> </a:t>
            </a:r>
            <a:r>
              <a:rPr lang="en-US" altLang="zh-CN" dirty="0" err="1"/>
              <a:t>SetPath</a:t>
            </a:r>
            <a:r>
              <a:rPr lang="en-US" altLang="zh-CN" dirty="0"/>
              <a:t>(string </a:t>
            </a:r>
            <a:r>
              <a:rPr lang="en-US" altLang="zh-CN"/>
              <a:t>path</a:t>
            </a:r>
            <a:r>
              <a:rPr lang="en-US" altLang="zh-CN" smtClean="0"/>
              <a:t>);</a:t>
            </a:r>
            <a:endParaRPr lang="en-US" altLang="zh-CN" dirty="0" smtClean="0"/>
          </a:p>
        </p:txBody>
      </p:sp>
    </p:spTree>
    <p:extLst>
      <p:ext uri="{BB962C8B-B14F-4D97-AF65-F5344CB8AC3E}">
        <p14:creationId xmlns:p14="http://schemas.microsoft.com/office/powerpoint/2010/main" val="29230537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Hub</a:t>
            </a:r>
            <a:endParaRPr lang="zh-CN" altLang="en-US" dirty="0"/>
          </a:p>
        </p:txBody>
      </p:sp>
      <p:sp>
        <p:nvSpPr>
          <p:cNvPr id="3" name="内容占位符 2"/>
          <p:cNvSpPr>
            <a:spLocks noGrp="1"/>
          </p:cNvSpPr>
          <p:nvPr>
            <p:ph idx="1"/>
          </p:nvPr>
        </p:nvSpPr>
        <p:spPr/>
        <p:txBody>
          <a:bodyPr/>
          <a:lstStyle/>
          <a:p>
            <a:r>
              <a:rPr lang="en-US" altLang="zh-CN" dirty="0" smtClean="0"/>
              <a:t>Hub</a:t>
            </a:r>
          </a:p>
          <a:p>
            <a:pPr lvl="1"/>
            <a:r>
              <a:rPr lang="en-US" altLang="zh-CN" dirty="0" smtClean="0"/>
              <a:t>It is a avatar of a </a:t>
            </a:r>
            <a:r>
              <a:rPr lang="en-US" altLang="zh-CN" dirty="0" err="1" smtClean="0"/>
              <a:t>HubMaster</a:t>
            </a:r>
            <a:endParaRPr lang="en-US" altLang="zh-CN" dirty="0" smtClean="0"/>
          </a:p>
          <a:p>
            <a:pPr lvl="1"/>
            <a:r>
              <a:rPr lang="en-US" altLang="zh-CN" dirty="0" smtClean="0"/>
              <a:t>For security reason</a:t>
            </a:r>
          </a:p>
          <a:p>
            <a:r>
              <a:rPr lang="en-US" altLang="zh-CN" dirty="0" err="1" smtClean="0"/>
              <a:t>HubMaster</a:t>
            </a:r>
            <a:endParaRPr lang="en-US" altLang="zh-CN" dirty="0" smtClean="0"/>
          </a:p>
          <a:p>
            <a:pPr lvl="1"/>
            <a:r>
              <a:rPr lang="en-US" altLang="zh-CN" dirty="0" smtClean="0"/>
              <a:t>Singleton!</a:t>
            </a:r>
          </a:p>
        </p:txBody>
      </p:sp>
    </p:spTree>
    <p:extLst>
      <p:ext uri="{BB962C8B-B14F-4D97-AF65-F5344CB8AC3E}">
        <p14:creationId xmlns:p14="http://schemas.microsoft.com/office/powerpoint/2010/main" val="1828774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Hub</a:t>
            </a:r>
            <a:endParaRPr lang="zh-CN" altLang="en-US" dirty="0"/>
          </a:p>
        </p:txBody>
      </p:sp>
      <p:sp>
        <p:nvSpPr>
          <p:cNvPr id="3" name="内容占位符 2"/>
          <p:cNvSpPr>
            <a:spLocks noGrp="1"/>
          </p:cNvSpPr>
          <p:nvPr>
            <p:ph idx="1"/>
          </p:nvPr>
        </p:nvSpPr>
        <p:spPr/>
        <p:txBody>
          <a:bodyPr/>
          <a:lstStyle/>
          <a:p>
            <a:r>
              <a:rPr lang="en-US" altLang="zh-CN" dirty="0" smtClean="0"/>
              <a:t>You can not new a Hub, it is injected to by inherit from CFET2Module</a:t>
            </a:r>
          </a:p>
          <a:p>
            <a:r>
              <a:rPr lang="en-US" altLang="zh-CN" dirty="0" smtClean="0"/>
              <a:t>Pipeline, not correctly implemented by Chen Ming</a:t>
            </a:r>
          </a:p>
          <a:p>
            <a:r>
              <a:rPr lang="en-US" altLang="zh-CN" dirty="0" err="1" smtClean="0"/>
              <a:t>EventHub</a:t>
            </a:r>
            <a:r>
              <a:rPr lang="en-US" altLang="zh-CN" dirty="0" smtClean="0"/>
              <a:t>, a hub for event, more on it later</a:t>
            </a:r>
          </a:p>
          <a:p>
            <a:r>
              <a:rPr lang="en-US" altLang="zh-CN" dirty="0" err="1"/>
              <a:t>TryAddThing</a:t>
            </a:r>
            <a:endParaRPr lang="en-US" altLang="zh-CN" dirty="0" smtClean="0"/>
          </a:p>
          <a:p>
            <a:r>
              <a:rPr lang="en-US" altLang="zh-CN" dirty="0" err="1" smtClean="0"/>
              <a:t>TryAddCommunicationModule</a:t>
            </a:r>
            <a:endParaRPr lang="en-US" altLang="zh-CN" dirty="0" smtClean="0"/>
          </a:p>
          <a:p>
            <a:r>
              <a:rPr lang="en-US" altLang="zh-CN" dirty="0" err="1"/>
              <a:t>StartThings</a:t>
            </a:r>
            <a:endParaRPr lang="en-US" altLang="zh-CN" dirty="0" smtClean="0"/>
          </a:p>
          <a:p>
            <a:r>
              <a:rPr lang="en-US" altLang="zh-CN" dirty="0" err="1" smtClean="0"/>
              <a:t>StartCommunication</a:t>
            </a:r>
            <a:endParaRPr lang="zh-CN" altLang="en-US" dirty="0"/>
          </a:p>
        </p:txBody>
      </p:sp>
    </p:spTree>
    <p:extLst>
      <p:ext uri="{BB962C8B-B14F-4D97-AF65-F5344CB8AC3E}">
        <p14:creationId xmlns:p14="http://schemas.microsoft.com/office/powerpoint/2010/main" val="2481732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a:t>
            </a:r>
            <a:r>
              <a:rPr lang="en-US" altLang="zh-CN" dirty="0" smtClean="0"/>
              <a:t>Most Important Aspect</a:t>
            </a:r>
            <a:r>
              <a:rPr lang="en-US" altLang="zh-CN" dirty="0"/>
              <a:t>: </a:t>
            </a:r>
            <a:r>
              <a:rPr lang="en-US" altLang="zh-CN" dirty="0" smtClean="0"/>
              <a:t>Interoperability</a:t>
            </a:r>
            <a:endParaRPr lang="zh-CN" altLang="en-US" dirty="0"/>
          </a:p>
        </p:txBody>
      </p:sp>
      <p:sp>
        <p:nvSpPr>
          <p:cNvPr id="3" name="内容占位符 2"/>
          <p:cNvSpPr>
            <a:spLocks noGrp="1"/>
          </p:cNvSpPr>
          <p:nvPr>
            <p:ph idx="1"/>
          </p:nvPr>
        </p:nvSpPr>
        <p:spPr>
          <a:xfrm>
            <a:off x="838200" y="1825625"/>
            <a:ext cx="10515600" cy="1698751"/>
          </a:xfrm>
        </p:spPr>
        <p:txBody>
          <a:bodyPr>
            <a:normAutofit fontScale="92500" lnSpcReduction="10000"/>
          </a:bodyPr>
          <a:lstStyle/>
          <a:p>
            <a:pPr>
              <a:lnSpc>
                <a:spcPct val="120000"/>
              </a:lnSpc>
            </a:pPr>
            <a:r>
              <a:rPr lang="en-US" altLang="zh-CN" dirty="0"/>
              <a:t>Many effort seems been put into it. But little have been achieved. </a:t>
            </a:r>
            <a:endParaRPr lang="en-US" altLang="zh-CN" dirty="0" smtClean="0"/>
          </a:p>
          <a:p>
            <a:pPr>
              <a:lnSpc>
                <a:spcPct val="120000"/>
              </a:lnSpc>
            </a:pPr>
            <a:r>
              <a:rPr lang="en-US" altLang="zh-CN" dirty="0" smtClean="0"/>
              <a:t>Everybody wants to dominate.</a:t>
            </a:r>
          </a:p>
          <a:p>
            <a:pPr>
              <a:lnSpc>
                <a:spcPct val="120000"/>
              </a:lnSpc>
            </a:pPr>
            <a:r>
              <a:rPr lang="en-US" altLang="zh-CN" dirty="0" smtClean="0"/>
              <a:t>Does not means using the same protocol.</a:t>
            </a:r>
          </a:p>
        </p:txBody>
      </p:sp>
      <p:pic>
        <p:nvPicPr>
          <p:cNvPr id="1026" name="Picture 2" descr="Image result for xiaomi i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710" y="3924047"/>
            <a:ext cx="2810791" cy="28107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encent i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2961" y="4001294"/>
            <a:ext cx="3803965" cy="2508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7823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Hub</a:t>
            </a:r>
            <a:endParaRPr lang="zh-CN" altLang="en-US" dirty="0"/>
          </a:p>
        </p:txBody>
      </p:sp>
      <p:sp>
        <p:nvSpPr>
          <p:cNvPr id="3" name="内容占位符 2"/>
          <p:cNvSpPr>
            <a:spLocks noGrp="1"/>
          </p:cNvSpPr>
          <p:nvPr>
            <p:ph idx="1"/>
          </p:nvPr>
        </p:nvSpPr>
        <p:spPr/>
        <p:txBody>
          <a:bodyPr/>
          <a:lstStyle/>
          <a:p>
            <a:r>
              <a:rPr lang="en-US" altLang="zh-CN" dirty="0" err="1"/>
              <a:t>TryAccessResourceSampleWithUri</a:t>
            </a:r>
            <a:r>
              <a:rPr lang="en-US" altLang="zh-CN" dirty="0"/>
              <a:t>(</a:t>
            </a:r>
            <a:r>
              <a:rPr lang="en-US" altLang="zh-CN" dirty="0" err="1"/>
              <a:t>ResourceRequest</a:t>
            </a:r>
            <a:r>
              <a:rPr lang="en-US" altLang="zh-CN" dirty="0"/>
              <a:t> request</a:t>
            </a:r>
            <a:r>
              <a:rPr lang="en-US" altLang="zh-CN" dirty="0" smtClean="0"/>
              <a:t>)</a:t>
            </a:r>
          </a:p>
          <a:p>
            <a:r>
              <a:rPr lang="en-US" altLang="zh-CN" dirty="0" err="1"/>
              <a:t>ResourceRequest</a:t>
            </a:r>
            <a:r>
              <a:rPr lang="en-US" altLang="zh-CN" dirty="0"/>
              <a:t>(Hub </a:t>
            </a:r>
            <a:r>
              <a:rPr lang="en-US" altLang="zh-CN" dirty="0" err="1"/>
              <a:t>hub</a:t>
            </a:r>
            <a:r>
              <a:rPr lang="en-US" altLang="zh-CN" dirty="0"/>
              <a:t>, string </a:t>
            </a:r>
            <a:r>
              <a:rPr lang="en-US" altLang="zh-CN" dirty="0" err="1"/>
              <a:t>uri,AccessAction</a:t>
            </a:r>
            <a:r>
              <a:rPr lang="en-US" altLang="zh-CN" dirty="0"/>
              <a:t> action, object[] </a:t>
            </a:r>
            <a:r>
              <a:rPr lang="en-US" altLang="zh-CN" dirty="0" err="1"/>
              <a:t>inputarray</a:t>
            </a:r>
            <a:r>
              <a:rPr lang="en-US" altLang="zh-CN" dirty="0"/>
              <a:t>, Dictionary&lt;string, object&gt; </a:t>
            </a:r>
            <a:r>
              <a:rPr lang="en-US" altLang="zh-CN" dirty="0" err="1"/>
              <a:t>inputdict</a:t>
            </a:r>
            <a:r>
              <a:rPr lang="en-US" altLang="zh-CN" dirty="0"/>
              <a:t>, Dictionary&lt;string, string&gt; </a:t>
            </a:r>
            <a:r>
              <a:rPr lang="en-US" altLang="zh-CN" dirty="0" err="1"/>
              <a:t>extraRequest</a:t>
            </a:r>
            <a:r>
              <a:rPr lang="en-US" altLang="zh-CN" dirty="0"/>
              <a:t>, bool </a:t>
            </a:r>
            <a:r>
              <a:rPr lang="en-US" altLang="zh-CN" dirty="0" err="1"/>
              <a:t>usingdict</a:t>
            </a:r>
            <a:r>
              <a:rPr lang="en-US" altLang="zh-CN" dirty="0"/>
              <a:t> = false</a:t>
            </a:r>
            <a:r>
              <a:rPr lang="en-US" altLang="zh-CN" dirty="0" smtClean="0"/>
              <a:t>)</a:t>
            </a:r>
          </a:p>
          <a:p>
            <a:r>
              <a:rPr lang="en-US" altLang="zh-CN" dirty="0" err="1"/>
              <a:t>TryGetResourceSampleWithUri</a:t>
            </a:r>
            <a:r>
              <a:rPr lang="en-US" altLang="zh-CN" dirty="0"/>
              <a:t>(string </a:t>
            </a:r>
            <a:r>
              <a:rPr lang="en-US" altLang="zh-CN" dirty="0" err="1"/>
              <a:t>requestUri</a:t>
            </a:r>
            <a:r>
              <a:rPr lang="en-US" altLang="zh-CN" dirty="0"/>
              <a:t>, </a:t>
            </a:r>
            <a:r>
              <a:rPr lang="en-US" altLang="zh-CN" dirty="0" err="1"/>
              <a:t>params</a:t>
            </a:r>
            <a:r>
              <a:rPr lang="en-US" altLang="zh-CN" dirty="0"/>
              <a:t> object[] inputs</a:t>
            </a:r>
            <a:r>
              <a:rPr lang="en-US" altLang="zh-CN" dirty="0" smtClean="0"/>
              <a:t>)</a:t>
            </a:r>
          </a:p>
          <a:p>
            <a:r>
              <a:rPr lang="en-US" altLang="zh-CN" dirty="0" err="1"/>
              <a:t>TryGetResourceSampleWithUri</a:t>
            </a:r>
            <a:r>
              <a:rPr lang="en-US" altLang="zh-CN" dirty="0"/>
              <a:t>(string </a:t>
            </a:r>
            <a:r>
              <a:rPr lang="en-US" altLang="zh-CN" dirty="0" err="1"/>
              <a:t>requestUri</a:t>
            </a:r>
            <a:r>
              <a:rPr lang="en-US" altLang="zh-CN" dirty="0"/>
              <a:t>, Dictionary&lt;</a:t>
            </a:r>
            <a:r>
              <a:rPr lang="en-US" altLang="zh-CN" dirty="0" err="1"/>
              <a:t>string,object</a:t>
            </a:r>
            <a:r>
              <a:rPr lang="en-US" altLang="zh-CN" dirty="0"/>
              <a:t>&gt; </a:t>
            </a:r>
            <a:r>
              <a:rPr lang="en-US" altLang="zh-CN" dirty="0" err="1"/>
              <a:t>inputDict</a:t>
            </a:r>
            <a:r>
              <a:rPr lang="en-US" altLang="zh-CN" dirty="0"/>
              <a:t>)</a:t>
            </a:r>
            <a:endParaRPr lang="en-US" altLang="zh-CN" dirty="0" smtClean="0"/>
          </a:p>
          <a:p>
            <a:endParaRPr lang="en-US" altLang="zh-CN" dirty="0"/>
          </a:p>
          <a:p>
            <a:pPr marL="0" indent="0">
              <a:buNone/>
            </a:pPr>
            <a:endParaRPr lang="zh-CN" altLang="en-US" dirty="0"/>
          </a:p>
        </p:txBody>
      </p:sp>
    </p:spTree>
    <p:extLst>
      <p:ext uri="{BB962C8B-B14F-4D97-AF65-F5344CB8AC3E}">
        <p14:creationId xmlns:p14="http://schemas.microsoft.com/office/powerpoint/2010/main" val="3425634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URI</a:t>
            </a:r>
            <a:endParaRPr lang="zh-CN" altLang="en-US" dirty="0"/>
          </a:p>
        </p:txBody>
      </p:sp>
      <p:sp>
        <p:nvSpPr>
          <p:cNvPr id="3" name="内容占位符 2"/>
          <p:cNvSpPr>
            <a:spLocks noGrp="1"/>
          </p:cNvSpPr>
          <p:nvPr>
            <p:ph idx="1"/>
          </p:nvPr>
        </p:nvSpPr>
        <p:spPr/>
        <p:txBody>
          <a:bodyPr/>
          <a:lstStyle/>
          <a:p>
            <a:r>
              <a:rPr lang="en-US" altLang="zh-CN" dirty="0" smtClean="0"/>
              <a:t>How URI is convert to thing</a:t>
            </a:r>
            <a:r>
              <a:rPr lang="zh-CN" altLang="en-US" dirty="0" smtClean="0"/>
              <a:t> </a:t>
            </a:r>
            <a:r>
              <a:rPr lang="en-US" altLang="zh-CN" dirty="0" smtClean="0"/>
              <a:t>path </a:t>
            </a:r>
            <a:r>
              <a:rPr lang="en-US" altLang="zh-CN" smtClean="0"/>
              <a:t>and parameters ??!!</a:t>
            </a:r>
            <a:endParaRPr lang="en-US" altLang="zh-CN" dirty="0" smtClean="0"/>
          </a:p>
        </p:txBody>
      </p:sp>
    </p:spTree>
    <p:extLst>
      <p:ext uri="{BB962C8B-B14F-4D97-AF65-F5344CB8AC3E}">
        <p14:creationId xmlns:p14="http://schemas.microsoft.com/office/powerpoint/2010/main" val="3447505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Thing</a:t>
            </a:r>
            <a:endParaRPr lang="zh-CN" altLang="en-US" dirty="0"/>
          </a:p>
        </p:txBody>
      </p:sp>
      <p:sp>
        <p:nvSpPr>
          <p:cNvPr id="3" name="内容占位符 2"/>
          <p:cNvSpPr>
            <a:spLocks noGrp="1"/>
          </p:cNvSpPr>
          <p:nvPr>
            <p:ph idx="1"/>
          </p:nvPr>
        </p:nvSpPr>
        <p:spPr/>
        <p:txBody>
          <a:bodyPr>
            <a:normAutofit lnSpcReduction="10000"/>
          </a:bodyPr>
          <a:lstStyle/>
          <a:p>
            <a:endParaRPr lang="en-US" altLang="zh-CN" dirty="0" smtClean="0"/>
          </a:p>
          <a:p>
            <a:r>
              <a:rPr lang="en-US" altLang="zh-CN" dirty="0" err="1" smtClean="0"/>
              <a:t>TryInit</a:t>
            </a:r>
            <a:r>
              <a:rPr lang="en-US" altLang="zh-CN" dirty="0" smtClean="0"/>
              <a:t>(object </a:t>
            </a:r>
            <a:r>
              <a:rPr lang="en-US" altLang="zh-CN" dirty="0" err="1"/>
              <a:t>initObj</a:t>
            </a:r>
            <a:r>
              <a:rPr lang="en-US" altLang="zh-CN" dirty="0" smtClean="0"/>
              <a:t>) //called when add to hub</a:t>
            </a:r>
          </a:p>
          <a:p>
            <a:r>
              <a:rPr lang="en-US" altLang="zh-CN" dirty="0"/>
              <a:t>virtual void Start</a:t>
            </a:r>
            <a:r>
              <a:rPr lang="en-US" altLang="zh-CN" dirty="0" smtClean="0"/>
              <a:t>() //called when </a:t>
            </a:r>
            <a:r>
              <a:rPr lang="en-US" altLang="zh-CN" dirty="0" err="1" smtClean="0"/>
              <a:t>hub.StartThings</a:t>
            </a:r>
            <a:r>
              <a:rPr lang="en-US" altLang="zh-CN" dirty="0" smtClean="0"/>
              <a:t>() is called, which is after all the things are added thus </a:t>
            </a:r>
            <a:r>
              <a:rPr lang="en-US" altLang="zh-CN" dirty="0" err="1" smtClean="0"/>
              <a:t>inited</a:t>
            </a:r>
            <a:r>
              <a:rPr lang="en-US" altLang="zh-CN" dirty="0" smtClean="0"/>
              <a:t>.</a:t>
            </a:r>
          </a:p>
          <a:p>
            <a:r>
              <a:rPr lang="en-US" altLang="zh-CN" dirty="0"/>
              <a:t>public string Path { get; internal set; </a:t>
            </a:r>
            <a:r>
              <a:rPr lang="en-US" altLang="zh-CN" dirty="0" smtClean="0"/>
              <a:t>}</a:t>
            </a:r>
            <a:endParaRPr lang="zh-CN" altLang="en-US" dirty="0"/>
          </a:p>
          <a:p>
            <a:r>
              <a:rPr lang="en-US" altLang="zh-CN" dirty="0" smtClean="0"/>
              <a:t>public </a:t>
            </a:r>
            <a:r>
              <a:rPr lang="en-US" altLang="zh-CN" dirty="0"/>
              <a:t>string </a:t>
            </a:r>
            <a:r>
              <a:rPr lang="en-US" altLang="zh-CN" dirty="0" err="1"/>
              <a:t>GetPathFor</a:t>
            </a:r>
            <a:r>
              <a:rPr lang="en-US" altLang="zh-CN" dirty="0"/>
              <a:t>(string </a:t>
            </a:r>
            <a:r>
              <a:rPr lang="en-US" altLang="zh-CN" dirty="0" err="1"/>
              <a:t>resourceName</a:t>
            </a:r>
            <a:r>
              <a:rPr lang="en-US" altLang="zh-CN" dirty="0"/>
              <a:t>)</a:t>
            </a:r>
          </a:p>
          <a:p>
            <a:r>
              <a:rPr lang="zh-CN" altLang="en-US" dirty="0"/>
              <a:t>        </a:t>
            </a:r>
            <a:r>
              <a:rPr lang="en-US" altLang="zh-CN" dirty="0"/>
              <a:t>{</a:t>
            </a:r>
          </a:p>
          <a:p>
            <a:r>
              <a:rPr lang="en-US" altLang="zh-CN" dirty="0"/>
              <a:t>            return Path + @"/" + </a:t>
            </a:r>
            <a:r>
              <a:rPr lang="en-US" altLang="zh-CN" dirty="0" err="1"/>
              <a:t>resourceName</a:t>
            </a:r>
            <a:r>
              <a:rPr lang="en-US" altLang="zh-CN" dirty="0"/>
              <a:t>;</a:t>
            </a:r>
          </a:p>
          <a:p>
            <a:r>
              <a:rPr lang="zh-CN" altLang="en-US" dirty="0"/>
              <a:t>        </a:t>
            </a:r>
            <a:r>
              <a:rPr lang="en-US" altLang="zh-CN" dirty="0"/>
              <a:t>}</a:t>
            </a:r>
            <a:endParaRPr lang="zh-CN" altLang="en-US" dirty="0"/>
          </a:p>
        </p:txBody>
      </p:sp>
    </p:spTree>
    <p:extLst>
      <p:ext uri="{BB962C8B-B14F-4D97-AF65-F5344CB8AC3E}">
        <p14:creationId xmlns:p14="http://schemas.microsoft.com/office/powerpoint/2010/main" val="3321966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Event</a:t>
            </a:r>
            <a:endParaRPr lang="zh-CN" altLang="en-US" dirty="0"/>
          </a:p>
        </p:txBody>
      </p:sp>
      <p:sp>
        <p:nvSpPr>
          <p:cNvPr id="3" name="内容占位符 2"/>
          <p:cNvSpPr>
            <a:spLocks noGrp="1"/>
          </p:cNvSpPr>
          <p:nvPr>
            <p:ph idx="1"/>
          </p:nvPr>
        </p:nvSpPr>
        <p:spPr/>
        <p:txBody>
          <a:bodyPr/>
          <a:lstStyle/>
          <a:p>
            <a:r>
              <a:rPr lang="en-US" altLang="zh-CN" dirty="0" smtClean="0"/>
              <a:t>Look for the document its very clear!</a:t>
            </a:r>
          </a:p>
        </p:txBody>
      </p:sp>
    </p:spTree>
    <p:extLst>
      <p:ext uri="{BB962C8B-B14F-4D97-AF65-F5344CB8AC3E}">
        <p14:creationId xmlns:p14="http://schemas.microsoft.com/office/powerpoint/2010/main" val="17181392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to make a thing</a:t>
            </a:r>
            <a:endParaRPr lang="zh-CN" altLang="en-US" dirty="0"/>
          </a:p>
        </p:txBody>
      </p:sp>
      <p:sp>
        <p:nvSpPr>
          <p:cNvPr id="3" name="内容占位符 2"/>
          <p:cNvSpPr>
            <a:spLocks noGrp="1"/>
          </p:cNvSpPr>
          <p:nvPr>
            <p:ph idx="1"/>
          </p:nvPr>
        </p:nvSpPr>
        <p:spPr/>
        <p:txBody>
          <a:bodyPr/>
          <a:lstStyle/>
          <a:p>
            <a:r>
              <a:rPr lang="en-US" altLang="zh-CN" dirty="0" smtClean="0"/>
              <a:t>Inherit from Thing</a:t>
            </a:r>
          </a:p>
          <a:p>
            <a:r>
              <a:rPr lang="en-US" altLang="zh-CN" dirty="0" smtClean="0"/>
              <a:t>Cfet2ConfigAttribute</a:t>
            </a:r>
          </a:p>
          <a:p>
            <a:r>
              <a:rPr lang="en-US" altLang="zh-CN" dirty="0" smtClean="0"/>
              <a:t>Cfet2MethodAttribute</a:t>
            </a:r>
          </a:p>
          <a:p>
            <a:r>
              <a:rPr lang="en-US" altLang="zh-CN" dirty="0" smtClean="0"/>
              <a:t>Cfet2StatusAttribute</a:t>
            </a:r>
          </a:p>
          <a:p>
            <a:r>
              <a:rPr lang="en-US" altLang="zh-CN" dirty="0" smtClean="0"/>
              <a:t>Then consume Hub and </a:t>
            </a:r>
            <a:r>
              <a:rPr lang="en-US" altLang="zh-CN" dirty="0" err="1" smtClean="0"/>
              <a:t>Hub.EventHub</a:t>
            </a:r>
            <a:r>
              <a:rPr lang="en-US" altLang="zh-CN" dirty="0" smtClean="0"/>
              <a:t> and Log</a:t>
            </a:r>
          </a:p>
          <a:p>
            <a:r>
              <a:rPr lang="en-US" altLang="zh-CN" dirty="0"/>
              <a:t>Example</a:t>
            </a:r>
            <a:endParaRPr lang="zh-CN" altLang="en-US" dirty="0"/>
          </a:p>
          <a:p>
            <a:endParaRPr lang="en-US" altLang="zh-CN" dirty="0" smtClean="0"/>
          </a:p>
        </p:txBody>
      </p:sp>
    </p:spTree>
    <p:extLst>
      <p:ext uri="{BB962C8B-B14F-4D97-AF65-F5344CB8AC3E}">
        <p14:creationId xmlns:p14="http://schemas.microsoft.com/office/powerpoint/2010/main" val="3730631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CFET2APP</a:t>
            </a:r>
            <a:endParaRPr lang="zh-CN" altLang="en-US" dirty="0"/>
          </a:p>
        </p:txBody>
      </p:sp>
      <p:sp>
        <p:nvSpPr>
          <p:cNvPr id="3" name="内容占位符 2"/>
          <p:cNvSpPr>
            <a:spLocks noGrp="1"/>
          </p:cNvSpPr>
          <p:nvPr>
            <p:ph idx="1"/>
          </p:nvPr>
        </p:nvSpPr>
        <p:spPr/>
        <p:txBody>
          <a:bodyPr/>
          <a:lstStyle/>
          <a:p>
            <a:r>
              <a:rPr lang="en-US" altLang="zh-CN" dirty="0" smtClean="0"/>
              <a:t>Config Log Provider</a:t>
            </a:r>
          </a:p>
          <a:p>
            <a:r>
              <a:rPr lang="en-US" altLang="zh-CN" dirty="0" smtClean="0"/>
              <a:t>New a host</a:t>
            </a:r>
          </a:p>
          <a:p>
            <a:r>
              <a:rPr lang="en-US" altLang="zh-CN" dirty="0" smtClean="0"/>
              <a:t>Add Thing</a:t>
            </a:r>
          </a:p>
          <a:p>
            <a:r>
              <a:rPr lang="en-US" altLang="zh-CN" dirty="0" smtClean="0"/>
              <a:t>Add Communication</a:t>
            </a:r>
          </a:p>
          <a:p>
            <a:r>
              <a:rPr lang="en-US" altLang="zh-CN" dirty="0" smtClean="0"/>
              <a:t>Start </a:t>
            </a:r>
            <a:r>
              <a:rPr lang="en-US" altLang="zh-CN" dirty="0" err="1" smtClean="0"/>
              <a:t>Commnication</a:t>
            </a:r>
            <a:endParaRPr lang="en-US" altLang="zh-CN" dirty="0" smtClean="0"/>
          </a:p>
          <a:p>
            <a:r>
              <a:rPr lang="en-US" altLang="zh-CN" dirty="0" smtClean="0"/>
              <a:t>Start Things</a:t>
            </a:r>
          </a:p>
          <a:p>
            <a:r>
              <a:rPr lang="en-US" altLang="zh-CN" dirty="0" smtClean="0"/>
              <a:t>Listen to CLI</a:t>
            </a:r>
            <a:endParaRPr lang="zh-CN" altLang="en-US" dirty="0"/>
          </a:p>
        </p:txBody>
      </p:sp>
    </p:spTree>
    <p:extLst>
      <p:ext uri="{BB962C8B-B14F-4D97-AF65-F5344CB8AC3E}">
        <p14:creationId xmlns:p14="http://schemas.microsoft.com/office/powerpoint/2010/main" val="3249508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current IoT approach is wrong</a:t>
            </a:r>
            <a:endParaRPr lang="zh-CN" altLang="en-US" dirty="0"/>
          </a:p>
        </p:txBody>
      </p:sp>
      <p:sp>
        <p:nvSpPr>
          <p:cNvPr id="3" name="内容占位符 2"/>
          <p:cNvSpPr>
            <a:spLocks noGrp="1"/>
          </p:cNvSpPr>
          <p:nvPr>
            <p:ph idx="1"/>
          </p:nvPr>
        </p:nvSpPr>
        <p:spPr>
          <a:xfrm>
            <a:off x="838200" y="1628468"/>
            <a:ext cx="10515600" cy="3603596"/>
          </a:xfrm>
        </p:spPr>
        <p:txBody>
          <a:bodyPr>
            <a:normAutofit fontScale="92500" lnSpcReduction="20000"/>
          </a:bodyPr>
          <a:lstStyle/>
          <a:p>
            <a:pPr>
              <a:lnSpc>
                <a:spcPct val="130000"/>
              </a:lnSpc>
            </a:pPr>
            <a:r>
              <a:rPr lang="en-US" altLang="zh-CN" dirty="0"/>
              <a:t>There is no good to give everything an IP </a:t>
            </a:r>
            <a:r>
              <a:rPr lang="en-US" altLang="zh-CN" dirty="0" smtClean="0"/>
              <a:t>address</a:t>
            </a:r>
          </a:p>
          <a:p>
            <a:pPr lvl="1">
              <a:lnSpc>
                <a:spcPct val="130000"/>
              </a:lnSpc>
            </a:pPr>
            <a:r>
              <a:rPr lang="en-US" altLang="zh-CN" dirty="0" smtClean="0"/>
              <a:t>6Lowpan is limited and </a:t>
            </a:r>
            <a:r>
              <a:rPr lang="en-US" altLang="zh-CN" dirty="0" err="1" smtClean="0"/>
              <a:t>meanless</a:t>
            </a:r>
            <a:endParaRPr lang="en-US" altLang="zh-CN" dirty="0" smtClean="0"/>
          </a:p>
          <a:p>
            <a:pPr>
              <a:lnSpc>
                <a:spcPct val="130000"/>
              </a:lnSpc>
            </a:pPr>
            <a:r>
              <a:rPr lang="en-US" altLang="zh-CN" dirty="0"/>
              <a:t>The current protocol are just </a:t>
            </a:r>
            <a:r>
              <a:rPr lang="en-US" altLang="zh-CN" dirty="0" smtClean="0"/>
              <a:t>lies</a:t>
            </a:r>
          </a:p>
          <a:p>
            <a:pPr lvl="1">
              <a:lnSpc>
                <a:spcPct val="130000"/>
              </a:lnSpc>
            </a:pPr>
            <a:r>
              <a:rPr lang="en-US" altLang="zh-CN" dirty="0" smtClean="0"/>
              <a:t>MQTT is a liar: heavy, needs broker, designed to sell services</a:t>
            </a:r>
          </a:p>
          <a:p>
            <a:pPr lvl="1">
              <a:lnSpc>
                <a:spcPct val="130000"/>
              </a:lnSpc>
            </a:pPr>
            <a:r>
              <a:rPr lang="en-US" altLang="zh-CN" dirty="0" err="1" smtClean="0"/>
              <a:t>CoAP</a:t>
            </a:r>
            <a:r>
              <a:rPr lang="en-US" altLang="zh-CN" dirty="0"/>
              <a:t> </a:t>
            </a:r>
            <a:r>
              <a:rPr lang="en-US" altLang="zh-CN" dirty="0" smtClean="0"/>
              <a:t>is a joke: like RESTful by not and not compatible and not light </a:t>
            </a:r>
          </a:p>
          <a:p>
            <a:pPr>
              <a:lnSpc>
                <a:spcPct val="130000"/>
              </a:lnSpc>
            </a:pPr>
            <a:r>
              <a:rPr lang="en-US" altLang="zh-CN" dirty="0" smtClean="0"/>
              <a:t>Implementing the above is expensive!</a:t>
            </a:r>
          </a:p>
          <a:p>
            <a:pPr>
              <a:lnSpc>
                <a:spcPct val="130000"/>
              </a:lnSpc>
            </a:pPr>
            <a:r>
              <a:rPr lang="en-US" altLang="zh-CN" dirty="0" smtClean="0"/>
              <a:t>The most popular solution out there is nRF24L, ESP8266</a:t>
            </a:r>
            <a:endParaRPr lang="zh-CN" altLang="en-US" dirty="0"/>
          </a:p>
        </p:txBody>
      </p:sp>
      <p:pic>
        <p:nvPicPr>
          <p:cNvPr id="5" name="图片 4"/>
          <p:cNvPicPr>
            <a:picLocks noChangeAspect="1"/>
          </p:cNvPicPr>
          <p:nvPr/>
        </p:nvPicPr>
        <p:blipFill>
          <a:blip r:embed="rId2"/>
          <a:stretch>
            <a:fillRect/>
          </a:stretch>
        </p:blipFill>
        <p:spPr>
          <a:xfrm>
            <a:off x="2679181" y="5474289"/>
            <a:ext cx="504943" cy="837611"/>
          </a:xfrm>
          <a:prstGeom prst="rect">
            <a:avLst/>
          </a:prstGeom>
        </p:spPr>
      </p:pic>
      <p:pic>
        <p:nvPicPr>
          <p:cNvPr id="6" name="图片 5"/>
          <p:cNvPicPr>
            <a:picLocks noChangeAspect="1"/>
          </p:cNvPicPr>
          <p:nvPr/>
        </p:nvPicPr>
        <p:blipFill>
          <a:blip r:embed="rId3"/>
          <a:stretch>
            <a:fillRect/>
          </a:stretch>
        </p:blipFill>
        <p:spPr>
          <a:xfrm>
            <a:off x="5168991" y="5375262"/>
            <a:ext cx="1035663" cy="1035663"/>
          </a:xfrm>
          <a:prstGeom prst="rect">
            <a:avLst/>
          </a:prstGeom>
        </p:spPr>
      </p:pic>
      <p:sp>
        <p:nvSpPr>
          <p:cNvPr id="7" name="文本框 6"/>
          <p:cNvSpPr txBox="1"/>
          <p:nvPr/>
        </p:nvSpPr>
        <p:spPr>
          <a:xfrm>
            <a:off x="3513590" y="5468403"/>
            <a:ext cx="726481" cy="707886"/>
          </a:xfrm>
          <a:prstGeom prst="rect">
            <a:avLst/>
          </a:prstGeom>
          <a:noFill/>
        </p:spPr>
        <p:txBody>
          <a:bodyPr wrap="none" rtlCol="0">
            <a:spAutoFit/>
          </a:bodyPr>
          <a:lstStyle/>
          <a:p>
            <a:r>
              <a:rPr lang="en-US" altLang="zh-CN" sz="4000" dirty="0" smtClean="0"/>
              <a:t>$1</a:t>
            </a:r>
            <a:endParaRPr lang="zh-CN" altLang="en-US" sz="4000" dirty="0"/>
          </a:p>
        </p:txBody>
      </p:sp>
      <p:sp>
        <p:nvSpPr>
          <p:cNvPr id="9" name="文本框 8"/>
          <p:cNvSpPr txBox="1"/>
          <p:nvPr/>
        </p:nvSpPr>
        <p:spPr>
          <a:xfrm>
            <a:off x="6527968" y="5539150"/>
            <a:ext cx="997389" cy="707886"/>
          </a:xfrm>
          <a:prstGeom prst="rect">
            <a:avLst/>
          </a:prstGeom>
          <a:noFill/>
        </p:spPr>
        <p:txBody>
          <a:bodyPr wrap="none" rtlCol="0">
            <a:spAutoFit/>
          </a:bodyPr>
          <a:lstStyle/>
          <a:p>
            <a:r>
              <a:rPr lang="en-US" altLang="zh-CN" sz="4000" dirty="0" smtClean="0"/>
              <a:t>$15</a:t>
            </a:r>
            <a:endParaRPr lang="zh-CN" altLang="en-US" sz="4000" dirty="0"/>
          </a:p>
        </p:txBody>
      </p:sp>
    </p:spTree>
    <p:extLst>
      <p:ext uri="{BB962C8B-B14F-4D97-AF65-F5344CB8AC3E}">
        <p14:creationId xmlns:p14="http://schemas.microsoft.com/office/powerpoint/2010/main" val="4159255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Modeling of </a:t>
            </a:r>
            <a:r>
              <a:rPr lang="en-US" altLang="zh-CN" b="1" dirty="0" smtClean="0"/>
              <a:t>things</a:t>
            </a:r>
            <a:endParaRPr lang="zh-CN" altLang="en-US" dirty="0"/>
          </a:p>
        </p:txBody>
      </p:sp>
      <p:sp>
        <p:nvSpPr>
          <p:cNvPr id="3" name="内容占位符 2"/>
          <p:cNvSpPr>
            <a:spLocks noGrp="1"/>
          </p:cNvSpPr>
          <p:nvPr>
            <p:ph idx="1"/>
          </p:nvPr>
        </p:nvSpPr>
        <p:spPr/>
        <p:txBody>
          <a:bodyPr/>
          <a:lstStyle/>
          <a:p>
            <a:r>
              <a:rPr lang="en-US" altLang="zh-CN" dirty="0" smtClean="0"/>
              <a:t>Status</a:t>
            </a:r>
          </a:p>
          <a:p>
            <a:pPr lvl="1"/>
            <a:r>
              <a:rPr lang="en-US" altLang="zh-CN" dirty="0"/>
              <a:t>Read by others changed by self,</a:t>
            </a:r>
          </a:p>
          <a:p>
            <a:pPr lvl="1"/>
            <a:r>
              <a:rPr lang="en-US" altLang="zh-CN" dirty="0"/>
              <a:t>by looking at the statuses solely, one can determine all the output and behavior of the thing</a:t>
            </a:r>
            <a:r>
              <a:rPr lang="en-US" altLang="zh-CN" dirty="0" smtClean="0"/>
              <a:t>.</a:t>
            </a:r>
          </a:p>
          <a:p>
            <a:r>
              <a:rPr lang="en-US" altLang="zh-CN" dirty="0"/>
              <a:t>Configuration</a:t>
            </a:r>
            <a:endParaRPr lang="zh-CN" altLang="zh-CN" dirty="0"/>
          </a:p>
          <a:p>
            <a:pPr lvl="1"/>
            <a:r>
              <a:rPr lang="en-US" altLang="zh-CN" dirty="0" smtClean="0"/>
              <a:t>Read by self changed by others,</a:t>
            </a:r>
          </a:p>
          <a:p>
            <a:pPr lvl="1"/>
            <a:r>
              <a:rPr lang="en-US" altLang="zh-CN" dirty="0"/>
              <a:t>Represent the desired </a:t>
            </a:r>
            <a:r>
              <a:rPr lang="en-US" altLang="zh-CN" dirty="0" smtClean="0"/>
              <a:t>behavior</a:t>
            </a:r>
          </a:p>
          <a:p>
            <a:r>
              <a:rPr lang="en-US" altLang="zh-CN" dirty="0" smtClean="0"/>
              <a:t>Method</a:t>
            </a:r>
          </a:p>
          <a:p>
            <a:pPr lvl="1"/>
            <a:r>
              <a:rPr lang="en-US" altLang="zh-CN" dirty="0" smtClean="0"/>
              <a:t>A command</a:t>
            </a:r>
          </a:p>
          <a:p>
            <a:pPr lvl="1"/>
            <a:r>
              <a:rPr lang="en-US" altLang="zh-CN" dirty="0" smtClean="0"/>
              <a:t>Event handler</a:t>
            </a:r>
          </a:p>
          <a:p>
            <a:pPr lvl="1"/>
            <a:endParaRPr lang="zh-CN" altLang="zh-CN" dirty="0"/>
          </a:p>
          <a:p>
            <a:endParaRPr lang="zh-CN" altLang="en-US" dirty="0"/>
          </a:p>
        </p:txBody>
      </p:sp>
      <p:pic>
        <p:nvPicPr>
          <p:cNvPr id="5" name="图片 4"/>
          <p:cNvPicPr>
            <a:picLocks noChangeAspect="1"/>
          </p:cNvPicPr>
          <p:nvPr/>
        </p:nvPicPr>
        <p:blipFill>
          <a:blip r:embed="rId2"/>
          <a:stretch>
            <a:fillRect/>
          </a:stretch>
        </p:blipFill>
        <p:spPr>
          <a:xfrm>
            <a:off x="8628866" y="4506382"/>
            <a:ext cx="2628044" cy="1670581"/>
          </a:xfrm>
          <a:prstGeom prst="rect">
            <a:avLst/>
          </a:prstGeom>
        </p:spPr>
      </p:pic>
    </p:spTree>
    <p:extLst>
      <p:ext uri="{BB962C8B-B14F-4D97-AF65-F5344CB8AC3E}">
        <p14:creationId xmlns:p14="http://schemas.microsoft.com/office/powerpoint/2010/main" val="393572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Modeling of things</a:t>
            </a:r>
            <a:endParaRPr lang="zh-CN" altLang="en-US" dirty="0"/>
          </a:p>
        </p:txBody>
      </p:sp>
      <p:sp>
        <p:nvSpPr>
          <p:cNvPr id="3" name="内容占位符 2"/>
          <p:cNvSpPr>
            <a:spLocks noGrp="1"/>
          </p:cNvSpPr>
          <p:nvPr>
            <p:ph idx="1"/>
          </p:nvPr>
        </p:nvSpPr>
        <p:spPr/>
        <p:txBody>
          <a:bodyPr/>
          <a:lstStyle/>
          <a:p>
            <a:r>
              <a:rPr lang="en-US" altLang="zh-CN" dirty="0" smtClean="0"/>
              <a:t>Resource</a:t>
            </a:r>
          </a:p>
          <a:p>
            <a:pPr lvl="1"/>
            <a:r>
              <a:rPr lang="en-US" altLang="zh-CN" dirty="0" smtClean="0"/>
              <a:t>Status</a:t>
            </a:r>
          </a:p>
          <a:p>
            <a:pPr lvl="1"/>
            <a:r>
              <a:rPr lang="en-US" altLang="zh-CN" dirty="0" err="1" smtClean="0"/>
              <a:t>Config</a:t>
            </a:r>
            <a:endParaRPr lang="en-US" altLang="zh-CN" dirty="0" smtClean="0"/>
          </a:p>
          <a:p>
            <a:pPr lvl="1"/>
            <a:r>
              <a:rPr lang="en-US" altLang="zh-CN" dirty="0" smtClean="0"/>
              <a:t>Method</a:t>
            </a:r>
          </a:p>
          <a:p>
            <a:pPr lvl="1"/>
            <a:r>
              <a:rPr lang="en-US" altLang="zh-CN" dirty="0" smtClean="0"/>
              <a:t>Interoperate means: Locate and access resources</a:t>
            </a:r>
          </a:p>
          <a:p>
            <a:endParaRPr lang="en-US" altLang="zh-CN" dirty="0" smtClean="0"/>
          </a:p>
          <a:p>
            <a:endParaRPr lang="zh-CN" altLang="zh-CN" dirty="0"/>
          </a:p>
          <a:p>
            <a:endParaRPr lang="zh-CN" altLang="en-US" dirty="0"/>
          </a:p>
        </p:txBody>
      </p:sp>
    </p:spTree>
    <p:extLst>
      <p:ext uri="{BB962C8B-B14F-4D97-AF65-F5344CB8AC3E}">
        <p14:creationId xmlns:p14="http://schemas.microsoft.com/office/powerpoint/2010/main" val="246856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Modeling of things</a:t>
            </a:r>
            <a:endParaRPr lang="zh-CN" altLang="en-US" dirty="0"/>
          </a:p>
        </p:txBody>
      </p:sp>
      <p:sp>
        <p:nvSpPr>
          <p:cNvPr id="3" name="内容占位符 2"/>
          <p:cNvSpPr>
            <a:spLocks noGrp="1"/>
          </p:cNvSpPr>
          <p:nvPr>
            <p:ph idx="1"/>
          </p:nvPr>
        </p:nvSpPr>
        <p:spPr/>
        <p:txBody>
          <a:bodyPr/>
          <a:lstStyle/>
          <a:p>
            <a:r>
              <a:rPr lang="en-US" altLang="zh-CN" dirty="0" smtClean="0"/>
              <a:t>World</a:t>
            </a:r>
          </a:p>
          <a:p>
            <a:pPr lvl="1"/>
            <a:r>
              <a:rPr lang="en-US" altLang="zh-CN" dirty="0" smtClean="0"/>
              <a:t>Unlimited interoperability is bad</a:t>
            </a:r>
          </a:p>
          <a:p>
            <a:pPr marL="457200" lvl="1" indent="0">
              <a:buNone/>
            </a:pPr>
            <a:endParaRPr lang="en-US" altLang="zh-CN" dirty="0" smtClean="0"/>
          </a:p>
          <a:p>
            <a:pPr lvl="1"/>
            <a:endParaRPr lang="zh-CN" altLang="en-US" dirty="0"/>
          </a:p>
        </p:txBody>
      </p:sp>
      <p:pic>
        <p:nvPicPr>
          <p:cNvPr id="4" name="图片 3"/>
          <p:cNvPicPr>
            <a:picLocks noChangeAspect="1"/>
          </p:cNvPicPr>
          <p:nvPr/>
        </p:nvPicPr>
        <p:blipFill>
          <a:blip r:embed="rId2"/>
          <a:stretch>
            <a:fillRect/>
          </a:stretch>
        </p:blipFill>
        <p:spPr>
          <a:xfrm>
            <a:off x="1671354" y="3318821"/>
            <a:ext cx="7836306" cy="3092657"/>
          </a:xfrm>
          <a:prstGeom prst="rect">
            <a:avLst/>
          </a:prstGeom>
        </p:spPr>
      </p:pic>
    </p:spTree>
    <p:extLst>
      <p:ext uri="{BB962C8B-B14F-4D97-AF65-F5344CB8AC3E}">
        <p14:creationId xmlns:p14="http://schemas.microsoft.com/office/powerpoint/2010/main" val="1650671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Modeling of things</a:t>
            </a:r>
            <a:endParaRPr lang="zh-CN" altLang="en-US" dirty="0"/>
          </a:p>
        </p:txBody>
      </p:sp>
      <p:sp>
        <p:nvSpPr>
          <p:cNvPr id="3" name="内容占位符 2"/>
          <p:cNvSpPr>
            <a:spLocks noGrp="1"/>
          </p:cNvSpPr>
          <p:nvPr>
            <p:ph idx="1"/>
          </p:nvPr>
        </p:nvSpPr>
        <p:spPr/>
        <p:txBody>
          <a:bodyPr/>
          <a:lstStyle/>
          <a:p>
            <a:r>
              <a:rPr lang="en-US" altLang="zh-CN" dirty="0"/>
              <a:t>What is a </a:t>
            </a:r>
            <a:r>
              <a:rPr lang="en-US" altLang="zh-CN" dirty="0" smtClean="0"/>
              <a:t>thing?</a:t>
            </a:r>
          </a:p>
          <a:p>
            <a:pPr lvl="1"/>
            <a:r>
              <a:rPr lang="en-US" altLang="zh-CN" dirty="0" smtClean="0"/>
              <a:t>Has resources</a:t>
            </a:r>
          </a:p>
          <a:p>
            <a:pPr lvl="1"/>
            <a:r>
              <a:rPr lang="en-US" altLang="zh-CN" dirty="0" smtClean="0"/>
              <a:t>Can be physical or virtual</a:t>
            </a:r>
          </a:p>
          <a:p>
            <a:pPr lvl="1"/>
            <a:r>
              <a:rPr lang="en-US" altLang="zh-CN" dirty="0" smtClean="0"/>
              <a:t>Things can aggregate into bigger things</a:t>
            </a:r>
            <a:endParaRPr lang="zh-CN" altLang="en-US" dirty="0"/>
          </a:p>
        </p:txBody>
      </p:sp>
    </p:spTree>
    <p:extLst>
      <p:ext uri="{BB962C8B-B14F-4D97-AF65-F5344CB8AC3E}">
        <p14:creationId xmlns:p14="http://schemas.microsoft.com/office/powerpoint/2010/main" val="81612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Dumb and Smart </a:t>
            </a:r>
            <a:r>
              <a:rPr lang="en-US" altLang="zh-CN" b="1" dirty="0" smtClean="0"/>
              <a:t>Things</a:t>
            </a:r>
            <a:endParaRPr lang="zh-CN" altLang="en-US" dirty="0"/>
          </a:p>
        </p:txBody>
      </p:sp>
      <p:sp>
        <p:nvSpPr>
          <p:cNvPr id="3" name="内容占位符 2"/>
          <p:cNvSpPr>
            <a:spLocks noGrp="1"/>
          </p:cNvSpPr>
          <p:nvPr>
            <p:ph idx="1"/>
          </p:nvPr>
        </p:nvSpPr>
        <p:spPr/>
        <p:txBody>
          <a:bodyPr/>
          <a:lstStyle/>
          <a:p>
            <a:r>
              <a:rPr lang="en-US" altLang="zh-CN" dirty="0" smtClean="0"/>
              <a:t>Cost!!!!</a:t>
            </a:r>
          </a:p>
          <a:p>
            <a:r>
              <a:rPr lang="en-US" altLang="zh-CN" dirty="0" smtClean="0"/>
              <a:t>Dumb thing is god damn cheap!!!</a:t>
            </a:r>
          </a:p>
          <a:p>
            <a:r>
              <a:rPr lang="en-US" altLang="zh-CN" dirty="0" smtClean="0"/>
              <a:t>But still interoperable</a:t>
            </a:r>
          </a:p>
          <a:p>
            <a:r>
              <a:rPr lang="en-US" altLang="zh-CN" dirty="0" smtClean="0"/>
              <a:t>How?</a:t>
            </a:r>
            <a:endParaRPr lang="zh-CN" altLang="en-US" dirty="0"/>
          </a:p>
        </p:txBody>
      </p:sp>
    </p:spTree>
    <p:extLst>
      <p:ext uri="{BB962C8B-B14F-4D97-AF65-F5344CB8AC3E}">
        <p14:creationId xmlns:p14="http://schemas.microsoft.com/office/powerpoint/2010/main" val="14366780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11439</TotalTime>
  <Words>1009</Words>
  <Application>Microsoft Office PowerPoint</Application>
  <PresentationFormat>宽屏</PresentationFormat>
  <Paragraphs>210</Paragraphs>
  <Slides>35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35</vt:i4>
      </vt:variant>
    </vt:vector>
  </HeadingPairs>
  <TitlesOfParts>
    <vt:vector size="39" baseType="lpstr">
      <vt:lpstr>等线</vt:lpstr>
      <vt:lpstr>等线 Light</vt:lpstr>
      <vt:lpstr>Arial</vt:lpstr>
      <vt:lpstr>Office 主题​​</vt:lpstr>
      <vt:lpstr>CFET  defines the future of control system</vt:lpstr>
      <vt:lpstr>Re Cap</vt:lpstr>
      <vt:lpstr>The Most Important Aspect: Interoperability</vt:lpstr>
      <vt:lpstr>The current IoT approach is wrong</vt:lpstr>
      <vt:lpstr>Modeling of things</vt:lpstr>
      <vt:lpstr>Modeling of things</vt:lpstr>
      <vt:lpstr>Modeling of things</vt:lpstr>
      <vt:lpstr>Modeling of things</vt:lpstr>
      <vt:lpstr>Dumb and Smart Things</vt:lpstr>
      <vt:lpstr>Dumb and Smart Things</vt:lpstr>
      <vt:lpstr>Dumb Protocol Pattern</vt:lpstr>
      <vt:lpstr>Dumb Protocol Pattern</vt:lpstr>
      <vt:lpstr>Web of things</vt:lpstr>
      <vt:lpstr>Web of things</vt:lpstr>
      <vt:lpstr>Implementation</vt:lpstr>
      <vt:lpstr>CFET is a mediator</vt:lpstr>
      <vt:lpstr>Let’s dig deeper</vt:lpstr>
      <vt:lpstr>Overall view of CFET2 internals</vt:lpstr>
      <vt:lpstr>CFET2Module</vt:lpstr>
      <vt:lpstr>Resource</vt:lpstr>
      <vt:lpstr>ResourceBase</vt:lpstr>
      <vt:lpstr>ResourceStatus</vt:lpstr>
      <vt:lpstr>ResourceConfig:ResourceStatus</vt:lpstr>
      <vt:lpstr>ResourceMethod : ResourceStatus</vt:lpstr>
      <vt:lpstr>ResourceThing:ResourceBase</vt:lpstr>
      <vt:lpstr>Sample</vt:lpstr>
      <vt:lpstr>ISample </vt:lpstr>
      <vt:lpstr>Hub</vt:lpstr>
      <vt:lpstr>Hub</vt:lpstr>
      <vt:lpstr>Hub</vt:lpstr>
      <vt:lpstr>URI</vt:lpstr>
      <vt:lpstr>Thing</vt:lpstr>
      <vt:lpstr>Event</vt:lpstr>
      <vt:lpstr>How to make a thing</vt:lpstr>
      <vt:lpstr>CFET2APP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CFET  defines the future of control system</dc:title>
  <dc:creator>zheng jtext</dc:creator>
  <cp:lastModifiedBy>zheng jtext</cp:lastModifiedBy>
  <cp:revision>43</cp:revision>
  <dcterms:created xsi:type="dcterms:W3CDTF">2018-06-07T12:05:04Z</dcterms:created>
  <dcterms:modified xsi:type="dcterms:W3CDTF">2018-06-26T04:37:33Z</dcterms:modified>
</cp:coreProperties>
</file>