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2"/>
  </p:notesMasterIdLst>
  <p:sldIdLst>
    <p:sldId id="266" r:id="rId5"/>
    <p:sldId id="309" r:id="rId6"/>
    <p:sldId id="310" r:id="rId7"/>
    <p:sldId id="312" r:id="rId8"/>
    <p:sldId id="311" r:id="rId9"/>
    <p:sldId id="314" r:id="rId10"/>
    <p:sldId id="319" r:id="rId11"/>
    <p:sldId id="316" r:id="rId12"/>
    <p:sldId id="315" r:id="rId13"/>
    <p:sldId id="321" r:id="rId14"/>
    <p:sldId id="317" r:id="rId15"/>
    <p:sldId id="313" r:id="rId16"/>
    <p:sldId id="320" r:id="rId17"/>
    <p:sldId id="323" r:id="rId18"/>
    <p:sldId id="325" r:id="rId19"/>
    <p:sldId id="324" r:id="rId20"/>
    <p:sldId id="32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1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199" autoAdjust="0"/>
  </p:normalViewPr>
  <p:slideViewPr>
    <p:cSldViewPr snapToGrid="0">
      <p:cViewPr varScale="1">
        <p:scale>
          <a:sx n="68" d="100"/>
          <a:sy n="68" d="100"/>
        </p:scale>
        <p:origin x="6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DFBA-EF63-4C69-BA50-2A2F2487862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73A-5CA6-4591-8287-7E5EAA0A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29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56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8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9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4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6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53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6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96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1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7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6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F73A-5CA6-4591-8287-7E5EAA0ABF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9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Frito 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4829101" cy="1959248"/>
          </a:xfrm>
        </p:spPr>
        <p:txBody>
          <a:bodyPr>
            <a:normAutofit/>
          </a:bodyPr>
          <a:lstStyle/>
          <a:p>
            <a:r>
              <a:rPr lang="en-US" dirty="0"/>
              <a:t>Talent management</a:t>
            </a:r>
          </a:p>
          <a:p>
            <a:r>
              <a:rPr lang="en-US" sz="1500" dirty="0">
                <a:solidFill>
                  <a:srgbClr val="971C03"/>
                </a:solidFill>
              </a:rPr>
              <a:t>DDSANALYTICS</a:t>
            </a:r>
          </a:p>
          <a:p>
            <a:endParaRPr lang="en-US" sz="1200" dirty="0">
              <a:solidFill>
                <a:srgbClr val="971C03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7DBE145E-F844-49B1-8725-065181D5F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797" y="317364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0AA2-4147-49C6-8A76-CD9F9DDD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Retention – Other Factors</a:t>
            </a:r>
            <a:endParaRPr lang="en-US" i="1" dirty="0"/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6E2FBD2-6C54-41D1-9A34-6B8BEAB81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242" y="5514554"/>
            <a:ext cx="1450758" cy="14507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268BD0-43AC-4F92-B0DC-7B8384A2A71D}"/>
              </a:ext>
            </a:extLst>
          </p:cNvPr>
          <p:cNvSpPr/>
          <p:nvPr/>
        </p:nvSpPr>
        <p:spPr>
          <a:xfrm>
            <a:off x="0" y="6488668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71C03"/>
                </a:solidFill>
              </a:rPr>
              <a:t>DDSANALYTICS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537E5F-A9F5-45FA-AE8A-FAB674A06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933" y="2053572"/>
            <a:ext cx="5945810" cy="43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C0B391-4299-4919-B168-54DD5782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15" y="2184642"/>
            <a:ext cx="5352490" cy="3868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B40AA2-4147-49C6-8A76-CD9F9DDD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Retention – Other Factors</a:t>
            </a:r>
            <a:endParaRPr lang="en-US" i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9BC24F-17A1-47F7-9F9A-1053B785B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3510" y="2184642"/>
            <a:ext cx="5352490" cy="3760788"/>
          </a:xfrm>
          <a:prstGeom prst="rect">
            <a:avLst/>
          </a:prstGeom>
        </p:spPr>
      </p:pic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6E2FBD2-6C54-41D1-9A34-6B8BEAB81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1242" y="5514554"/>
            <a:ext cx="1450758" cy="14507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268BD0-43AC-4F92-B0DC-7B8384A2A71D}"/>
              </a:ext>
            </a:extLst>
          </p:cNvPr>
          <p:cNvSpPr/>
          <p:nvPr/>
        </p:nvSpPr>
        <p:spPr>
          <a:xfrm>
            <a:off x="0" y="6488668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71C03"/>
                </a:solidFill>
              </a:rPr>
              <a:t>DDSANALYTICS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6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030148-5B5D-4D40-B749-3E5318E00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839" y="2455007"/>
            <a:ext cx="5211129" cy="378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B40AA2-4147-49C6-8A76-CD9F9DDD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Obvious One…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5A2D-0C81-40B1-99C5-53553894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Salaries are important to employees.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6E2FBD2-6C54-41D1-9A34-6B8BEAB81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242" y="5514554"/>
            <a:ext cx="1450758" cy="14507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268BD0-43AC-4F92-B0DC-7B8384A2A71D}"/>
              </a:ext>
            </a:extLst>
          </p:cNvPr>
          <p:cNvSpPr/>
          <p:nvPr/>
        </p:nvSpPr>
        <p:spPr>
          <a:xfrm>
            <a:off x="0" y="6488668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71C03"/>
                </a:solidFill>
              </a:rPr>
              <a:t>DDSANALYTICS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D05A5-7D7F-4D8A-9B81-4ADD91387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49" y="2459369"/>
            <a:ext cx="5238664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1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0AA2-4147-49C6-8A76-CD9F9DDD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Obvious One…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5A2D-0C81-40B1-99C5-53553894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465532" cy="3760891"/>
          </a:xfrm>
        </p:spPr>
        <p:txBody>
          <a:bodyPr/>
          <a:lstStyle/>
          <a:p>
            <a:r>
              <a:rPr lang="en-US" dirty="0"/>
              <a:t>Salaries are important to employees.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Sales reps are paid the least, and last the shortest amount of time in their job roles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6E2FBD2-6C54-41D1-9A34-6B8BEAB81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242" y="5514554"/>
            <a:ext cx="1450758" cy="14507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268BD0-43AC-4F92-B0DC-7B8384A2A71D}"/>
              </a:ext>
            </a:extLst>
          </p:cNvPr>
          <p:cNvSpPr/>
          <p:nvPr/>
        </p:nvSpPr>
        <p:spPr>
          <a:xfrm>
            <a:off x="0" y="6488668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71C03"/>
                </a:solidFill>
              </a:rPr>
              <a:t>DDSANALYTICS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1CE58-E6AF-413D-B9DE-786C8AC2B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812" y="739495"/>
            <a:ext cx="6629188" cy="47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4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A43E-67D2-4649-A0D6-98A94B88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For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8B8B-3929-47CB-AC64-39657731F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Two models tested to classify employees by attrition: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Naïve-Bayes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Model accuracy and </a:t>
            </a:r>
            <a:r>
              <a:rPr lang="en-US" dirty="0">
                <a:solidFill>
                  <a:schemeClr val="accent6"/>
                </a:solidFill>
              </a:rPr>
              <a:t>sensitivity</a:t>
            </a:r>
            <a:r>
              <a:rPr lang="en-US" dirty="0"/>
              <a:t> is initially high (the proportion of people who </a:t>
            </a:r>
            <a:r>
              <a:rPr lang="en-US" dirty="0">
                <a:solidFill>
                  <a:schemeClr val="accent6"/>
                </a:solidFill>
              </a:rPr>
              <a:t>stay</a:t>
            </a:r>
            <a:r>
              <a:rPr lang="en-US" dirty="0"/>
              <a:t> is much higher than those who </a:t>
            </a:r>
            <a:r>
              <a:rPr lang="en-US" dirty="0">
                <a:solidFill>
                  <a:srgbClr val="FF0000"/>
                </a:solidFill>
              </a:rPr>
              <a:t>leave</a:t>
            </a:r>
            <a:r>
              <a:rPr lang="en-US" dirty="0"/>
              <a:t>) and </a:t>
            </a:r>
            <a:r>
              <a:rPr lang="en-US" dirty="0">
                <a:solidFill>
                  <a:srgbClr val="FF0000"/>
                </a:solidFill>
              </a:rPr>
              <a:t>specificity</a:t>
            </a:r>
            <a:r>
              <a:rPr lang="en-US" dirty="0"/>
              <a:t> is 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Adjust model for a balanced </a:t>
            </a:r>
            <a:r>
              <a:rPr lang="en-US" dirty="0">
                <a:solidFill>
                  <a:srgbClr val="00B050"/>
                </a:solidFill>
              </a:rPr>
              <a:t>sensitivity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specificity</a:t>
            </a:r>
            <a:r>
              <a:rPr lang="en-US" dirty="0"/>
              <a:t> (predicting both when employees will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stay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leave</a:t>
            </a:r>
            <a:r>
              <a:rPr lang="en-US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Because the proportion of retention to attrition is high, balanced </a:t>
            </a:r>
            <a:r>
              <a:rPr lang="en-US" dirty="0" err="1"/>
              <a:t>sens</a:t>
            </a:r>
            <a:r>
              <a:rPr lang="en-US" dirty="0"/>
              <a:t>/spec will over-predict attrition.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47637-00CB-475C-9BB8-1DFCC4073B71}"/>
              </a:ext>
            </a:extLst>
          </p:cNvPr>
          <p:cNvSpPr/>
          <p:nvPr/>
        </p:nvSpPr>
        <p:spPr>
          <a:xfrm>
            <a:off x="0" y="6488668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71C03"/>
                </a:solidFill>
              </a:rPr>
              <a:t>DDSANALYTICS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0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A43E-67D2-4649-A0D6-98A94B88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For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8B8B-3929-47CB-AC64-39657731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826" y="2765153"/>
            <a:ext cx="3219899" cy="3693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i="1" dirty="0"/>
              <a:t>Logistic Regression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47637-00CB-475C-9BB8-1DFCC4073B71}"/>
              </a:ext>
            </a:extLst>
          </p:cNvPr>
          <p:cNvSpPr/>
          <p:nvPr/>
        </p:nvSpPr>
        <p:spPr>
          <a:xfrm>
            <a:off x="0" y="6488668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71C03"/>
                </a:solidFill>
              </a:rPr>
              <a:t>DDSANALYTICS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91611-A2DD-4DDB-83F0-EC4CEC4F7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827" y="3163064"/>
            <a:ext cx="3219899" cy="30674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6E5577-CBF1-4F30-BBFC-BB2A77467458}"/>
              </a:ext>
            </a:extLst>
          </p:cNvPr>
          <p:cNvSpPr txBox="1">
            <a:spLocks/>
          </p:cNvSpPr>
          <p:nvPr/>
        </p:nvSpPr>
        <p:spPr>
          <a:xfrm>
            <a:off x="-23535" y="2765153"/>
            <a:ext cx="3277057" cy="36933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Naïve Bayes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15A4E-AEB8-49FA-8914-A29720860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22" y="3134485"/>
            <a:ext cx="3277057" cy="3096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7FA2BF-2D42-4C0D-BAF0-3C2EA53D5C77}"/>
              </a:ext>
            </a:extLst>
          </p:cNvPr>
          <p:cNvSpPr txBox="1"/>
          <p:nvPr/>
        </p:nvSpPr>
        <p:spPr>
          <a:xfrm>
            <a:off x="1231641" y="2034073"/>
            <a:ext cx="999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logistic regression model produced better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424D6-1CD2-4AC7-842A-935B2890E2EE}"/>
              </a:ext>
            </a:extLst>
          </p:cNvPr>
          <p:cNvSpPr/>
          <p:nvPr/>
        </p:nvSpPr>
        <p:spPr>
          <a:xfrm>
            <a:off x="4350214" y="4033333"/>
            <a:ext cx="1053561" cy="18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F586E-6D3C-4EB7-B264-88E362BBE06E}"/>
              </a:ext>
            </a:extLst>
          </p:cNvPr>
          <p:cNvSpPr/>
          <p:nvPr/>
        </p:nvSpPr>
        <p:spPr>
          <a:xfrm>
            <a:off x="4677506" y="5918184"/>
            <a:ext cx="1642188" cy="430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6C019-AAC6-45E7-88E9-22FAFFEF8265}"/>
              </a:ext>
            </a:extLst>
          </p:cNvPr>
          <p:cNvSpPr/>
          <p:nvPr/>
        </p:nvSpPr>
        <p:spPr>
          <a:xfrm>
            <a:off x="4907855" y="4356938"/>
            <a:ext cx="1399592" cy="18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2F207D-BB6B-4A36-8A39-5B9A7E29CE28}"/>
              </a:ext>
            </a:extLst>
          </p:cNvPr>
          <p:cNvSpPr/>
          <p:nvPr/>
        </p:nvSpPr>
        <p:spPr>
          <a:xfrm>
            <a:off x="8334102" y="1947204"/>
            <a:ext cx="2541660" cy="1635898"/>
          </a:xfrm>
          <a:prstGeom prst="ellipse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B344267-F2C8-48A2-ABFD-E0B4C8CB250A}"/>
              </a:ext>
            </a:extLst>
          </p:cNvPr>
          <p:cNvSpPr/>
          <p:nvPr/>
        </p:nvSpPr>
        <p:spPr>
          <a:xfrm>
            <a:off x="9323146" y="3665292"/>
            <a:ext cx="559837" cy="1300848"/>
          </a:xfrm>
          <a:prstGeom prst="downArrow">
            <a:avLst/>
          </a:prstGeom>
          <a:gradFill flip="none" rotWithShape="1">
            <a:gsLst>
              <a:gs pos="16000">
                <a:schemeClr val="accent1"/>
              </a:gs>
              <a:gs pos="67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2BABC411-D0C7-4B0A-B150-DF501F0A70A6}"/>
              </a:ext>
            </a:extLst>
          </p:cNvPr>
          <p:cNvSpPr/>
          <p:nvPr/>
        </p:nvSpPr>
        <p:spPr>
          <a:xfrm>
            <a:off x="8808096" y="5048330"/>
            <a:ext cx="1589935" cy="1300847"/>
          </a:xfrm>
          <a:prstGeom prst="star5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17623-922C-48AC-B5F9-01903DBC2498}"/>
              </a:ext>
            </a:extLst>
          </p:cNvPr>
          <p:cNvSpPr txBox="1"/>
          <p:nvPr/>
        </p:nvSpPr>
        <p:spPr>
          <a:xfrm>
            <a:off x="8600022" y="2579906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Employees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BB78D8-9ACA-4E55-90DC-5AAD0E350F71}"/>
              </a:ext>
            </a:extLst>
          </p:cNvPr>
          <p:cNvSpPr txBox="1"/>
          <p:nvPr/>
        </p:nvSpPr>
        <p:spPr>
          <a:xfrm>
            <a:off x="8898601" y="5467920"/>
            <a:ext cx="140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Talk with Employees most likely to leave</a:t>
            </a:r>
          </a:p>
        </p:txBody>
      </p:sp>
    </p:spTree>
    <p:extLst>
      <p:ext uri="{BB962C8B-B14F-4D97-AF65-F5344CB8AC3E}">
        <p14:creationId xmlns:p14="http://schemas.microsoft.com/office/powerpoint/2010/main" val="190323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A43E-67D2-4649-A0D6-98A94B88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Model For Monthly Income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47637-00CB-475C-9BB8-1DFCC4073B71}"/>
              </a:ext>
            </a:extLst>
          </p:cNvPr>
          <p:cNvSpPr/>
          <p:nvPr/>
        </p:nvSpPr>
        <p:spPr>
          <a:xfrm>
            <a:off x="0" y="6488668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971C03"/>
                </a:solidFill>
              </a:rPr>
              <a:t>DDSANALYTICS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9C47D-1E19-48BE-8CA1-6F09B80B0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4" y="1906655"/>
            <a:ext cx="5018762" cy="443518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4EEA59F-5A9F-4868-ADCD-C525F0A69EFF}"/>
              </a:ext>
            </a:extLst>
          </p:cNvPr>
          <p:cNvSpPr/>
          <p:nvPr/>
        </p:nvSpPr>
        <p:spPr>
          <a:xfrm>
            <a:off x="4746978" y="4021494"/>
            <a:ext cx="378178" cy="20999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04DB35-5010-48FD-AFE8-8E5839ACF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035" y="2370442"/>
            <a:ext cx="5276569" cy="372209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6278A7D-5A3B-4BC9-A4CB-E7835062579A}"/>
              </a:ext>
            </a:extLst>
          </p:cNvPr>
          <p:cNvSpPr/>
          <p:nvPr/>
        </p:nvSpPr>
        <p:spPr>
          <a:xfrm>
            <a:off x="10762227" y="4086059"/>
            <a:ext cx="598311" cy="29086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A43E-67D2-4649-A0D6-98A94B88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For Monthly Income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47637-00CB-475C-9BB8-1DFCC4073B71}"/>
              </a:ext>
            </a:extLst>
          </p:cNvPr>
          <p:cNvSpPr/>
          <p:nvPr/>
        </p:nvSpPr>
        <p:spPr>
          <a:xfrm>
            <a:off x="0" y="6488668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71C03"/>
                </a:solidFill>
              </a:rPr>
              <a:t>DDSANALYTICS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1CAE2-A0BD-40BA-8F14-690B94155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8955"/>
            <a:ext cx="4134427" cy="351521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384DDEB-CC16-424B-9C5F-1420C6EA7653}"/>
              </a:ext>
            </a:extLst>
          </p:cNvPr>
          <p:cNvSpPr/>
          <p:nvPr/>
        </p:nvSpPr>
        <p:spPr>
          <a:xfrm>
            <a:off x="3859174" y="3952608"/>
            <a:ext cx="386255" cy="30791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4D4A5-9B24-4A45-A322-060AB7FCB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437" y="5270463"/>
            <a:ext cx="4363059" cy="60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AC1321-EB9C-4E8B-8BE7-8D8D88BE7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273" y="2801610"/>
            <a:ext cx="5391902" cy="2314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FCF4A-69A4-46FE-B22B-F5D905A6B5C3}"/>
              </a:ext>
            </a:extLst>
          </p:cNvPr>
          <p:cNvSpPr txBox="1"/>
          <p:nvPr/>
        </p:nvSpPr>
        <p:spPr>
          <a:xfrm>
            <a:off x="4384412" y="3374350"/>
            <a:ext cx="1252205" cy="1477328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Selection Tool for categorical predictors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66A41F-F5E6-4371-8A75-F0E9ACDABAD3}"/>
              </a:ext>
            </a:extLst>
          </p:cNvPr>
          <p:cNvSpPr/>
          <p:nvPr/>
        </p:nvSpPr>
        <p:spPr>
          <a:xfrm>
            <a:off x="5775600" y="3959059"/>
            <a:ext cx="386255" cy="30791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3AB45-A681-4340-BDEB-1E65F9461635}"/>
              </a:ext>
            </a:extLst>
          </p:cNvPr>
          <p:cNvSpPr txBox="1"/>
          <p:nvPr/>
        </p:nvSpPr>
        <p:spPr>
          <a:xfrm>
            <a:off x="7636265" y="2278323"/>
            <a:ext cx="25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Model 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2A12B6-3C8C-494B-8C10-D668E2015690}"/>
              </a:ext>
            </a:extLst>
          </p:cNvPr>
          <p:cNvSpPr/>
          <p:nvPr/>
        </p:nvSpPr>
        <p:spPr>
          <a:xfrm>
            <a:off x="6223273" y="3374350"/>
            <a:ext cx="2976711" cy="143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EAA5EE-EFF0-4212-B3BA-63518F905AC1}"/>
              </a:ext>
            </a:extLst>
          </p:cNvPr>
          <p:cNvSpPr/>
          <p:nvPr/>
        </p:nvSpPr>
        <p:spPr>
          <a:xfrm>
            <a:off x="8453535" y="5467739"/>
            <a:ext cx="2034073" cy="149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F1D754-B224-4348-832F-1E90CA13B093}"/>
              </a:ext>
            </a:extLst>
          </p:cNvPr>
          <p:cNvSpPr/>
          <p:nvPr/>
        </p:nvSpPr>
        <p:spPr>
          <a:xfrm>
            <a:off x="6223273" y="3517641"/>
            <a:ext cx="2976711" cy="194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78E3B5-8986-4511-94AD-4B5A20309842}"/>
              </a:ext>
            </a:extLst>
          </p:cNvPr>
          <p:cNvSpPr/>
          <p:nvPr/>
        </p:nvSpPr>
        <p:spPr>
          <a:xfrm>
            <a:off x="6223273" y="3711905"/>
            <a:ext cx="588074" cy="153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0AA2-4147-49C6-8A76-CD9F9DDD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Retention 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5A2D-0C81-40B1-99C5-53553894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It’s not just about keeping people; it’s about making them happy to come to work here.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6E2FBD2-6C54-41D1-9A34-6B8BEAB81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242" y="5514554"/>
            <a:ext cx="1450758" cy="1450758"/>
          </a:xfrm>
          <a:prstGeom prst="rect">
            <a:avLst/>
          </a:prstGeom>
        </p:spPr>
      </p:pic>
      <p:pic>
        <p:nvPicPr>
          <p:cNvPr id="1026" name="Picture 2" descr="6 Best Ways to Keep Your Employees Happy | CommBox (BumpYard)">
            <a:extLst>
              <a:ext uri="{FF2B5EF4-FFF2-40B4-BE49-F238E27FC236}">
                <a16:creationId xmlns:a16="http://schemas.microsoft.com/office/drawing/2014/main" id="{F59AAB7C-6B53-4928-8B46-EC9FEB12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998" y="4273420"/>
            <a:ext cx="3052963" cy="177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B4A625-D5F0-4B91-90CA-CD243F54AFAE}"/>
              </a:ext>
            </a:extLst>
          </p:cNvPr>
          <p:cNvSpPr/>
          <p:nvPr/>
        </p:nvSpPr>
        <p:spPr>
          <a:xfrm>
            <a:off x="0" y="6488668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71C03"/>
                </a:solidFill>
              </a:rPr>
              <a:t>DDSANALYTICS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8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0AA2-4147-49C6-8A76-CD9F9DDD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Retention 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5A2D-0C81-40B1-99C5-53553894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How much is attrition affected by satisfaction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Job Roles?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Work Environment?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Work-Life Balance?</a:t>
            </a:r>
          </a:p>
          <a:p>
            <a:pPr marL="201168" lvl="1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Are there other factors contributing to employee attrition?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6E2FBD2-6C54-41D1-9A34-6B8BEAB81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242" y="5514554"/>
            <a:ext cx="1450758" cy="14507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334A1A-3D16-4582-B37F-774E31CDF45C}"/>
              </a:ext>
            </a:extLst>
          </p:cNvPr>
          <p:cNvSpPr/>
          <p:nvPr/>
        </p:nvSpPr>
        <p:spPr>
          <a:xfrm>
            <a:off x="0" y="6488668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71C03"/>
                </a:solidFill>
              </a:rPr>
              <a:t>DDSANALYTICS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04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5F6E415-41D6-494D-89D4-47E05E6B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5" y="1908788"/>
            <a:ext cx="6184715" cy="44084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B40AA2-4147-49C6-8A76-CD9F9DDD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41864" cy="1450757"/>
          </a:xfrm>
        </p:spPr>
        <p:txBody>
          <a:bodyPr/>
          <a:lstStyle/>
          <a:p>
            <a:r>
              <a:rPr lang="en-US" dirty="0"/>
              <a:t>Employee Retention – Highest Attrition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5A2D-0C81-40B1-99C5-53553894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212" y="2926441"/>
            <a:ext cx="4887468" cy="476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45% of Sales Reps left the company</a:t>
            </a:r>
          </a:p>
          <a:p>
            <a:endParaRPr lang="en-US" dirty="0"/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6E2FBD2-6C54-41D1-9A34-6B8BEAB81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242" y="5514554"/>
            <a:ext cx="1450758" cy="14507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268BD0-43AC-4F92-B0DC-7B8384A2A71D}"/>
              </a:ext>
            </a:extLst>
          </p:cNvPr>
          <p:cNvSpPr/>
          <p:nvPr/>
        </p:nvSpPr>
        <p:spPr>
          <a:xfrm>
            <a:off x="0" y="6488668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71C03"/>
                </a:solidFill>
              </a:rPr>
              <a:t>DDSANALYTICS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02896B-A168-43CE-AABA-FA33480DC504}"/>
              </a:ext>
            </a:extLst>
          </p:cNvPr>
          <p:cNvCxnSpPr>
            <a:cxnSpLocks/>
          </p:cNvCxnSpPr>
          <p:nvPr/>
        </p:nvCxnSpPr>
        <p:spPr>
          <a:xfrm flipH="1" flipV="1">
            <a:off x="3612444" y="2269067"/>
            <a:ext cx="2655768" cy="875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4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0AA2-4147-49C6-8A76-CD9F9DDD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31" y="1011981"/>
            <a:ext cx="10655559" cy="72537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Satisfaction Scores and Issues with Subjective Metrics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6E2FBD2-6C54-41D1-9A34-6B8BEAB81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242" y="5514554"/>
            <a:ext cx="1450758" cy="14507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268BD0-43AC-4F92-B0DC-7B8384A2A71D}"/>
              </a:ext>
            </a:extLst>
          </p:cNvPr>
          <p:cNvSpPr/>
          <p:nvPr/>
        </p:nvSpPr>
        <p:spPr>
          <a:xfrm>
            <a:off x="0" y="6488668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71C03"/>
                </a:solidFill>
              </a:rPr>
              <a:t>DDSANALYTICS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83117-2FAE-4840-8B43-DA274ABAA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0" y="2202938"/>
            <a:ext cx="3643081" cy="3643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0443D-192F-4DD3-8333-1C0C1F354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000" y="2202937"/>
            <a:ext cx="3612785" cy="3643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15DAB4-5E6E-46D5-BD0C-3E1030317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2941" y="2202937"/>
            <a:ext cx="5047979" cy="369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9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DE5AFD-1B61-458A-9653-BC37154F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2238"/>
            <a:ext cx="3988501" cy="3254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B40AA2-4147-49C6-8A76-CD9F9DDD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Scores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6E2FBD2-6C54-41D1-9A34-6B8BEAB81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242" y="5514554"/>
            <a:ext cx="1450758" cy="14507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268BD0-43AC-4F92-B0DC-7B8384A2A71D}"/>
              </a:ext>
            </a:extLst>
          </p:cNvPr>
          <p:cNvSpPr/>
          <p:nvPr/>
        </p:nvSpPr>
        <p:spPr>
          <a:xfrm>
            <a:off x="0" y="6488668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71C03"/>
                </a:solidFill>
              </a:rPr>
              <a:t>DDSANALYTICS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9424E-165B-4469-A363-22A70AAE6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256" y="2221533"/>
            <a:ext cx="3988502" cy="319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524090-E203-4931-8479-E6D062628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0513" y="2250412"/>
            <a:ext cx="4471487" cy="32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1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C8C8C8-2DCF-4504-9AC7-94EA94341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534" y="2112126"/>
            <a:ext cx="5495220" cy="4001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B40AA2-4147-49C6-8A76-CD9F9DDD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Retention – Other Factors</a:t>
            </a:r>
            <a:br>
              <a:rPr lang="en-US" dirty="0"/>
            </a:br>
            <a:r>
              <a:rPr lang="en-US" i="1" dirty="0"/>
              <a:t>General Employee Info and History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6E2FBD2-6C54-41D1-9A34-6B8BEAB81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242" y="5514554"/>
            <a:ext cx="1450758" cy="14507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268BD0-43AC-4F92-B0DC-7B8384A2A71D}"/>
              </a:ext>
            </a:extLst>
          </p:cNvPr>
          <p:cNvSpPr/>
          <p:nvPr/>
        </p:nvSpPr>
        <p:spPr>
          <a:xfrm>
            <a:off x="0" y="6488668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71C03"/>
                </a:solidFill>
              </a:rPr>
              <a:t>DDSANALYTICS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C34556-3BE6-4AFE-A361-4F18B3D10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82" y="2112125"/>
            <a:ext cx="5582518" cy="40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4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52D9F9-8061-4EDF-9C16-C5B36DF0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00" y="2027406"/>
            <a:ext cx="5593566" cy="4065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B40AA2-4147-49C6-8A76-CD9F9DDD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Retention – Other Factors</a:t>
            </a:r>
            <a:br>
              <a:rPr lang="en-US" dirty="0"/>
            </a:br>
            <a:r>
              <a:rPr lang="en-US" i="1" dirty="0"/>
              <a:t>General Employee Info and History</a:t>
            </a:r>
            <a:endParaRPr lang="en-US" dirty="0"/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6E2FBD2-6C54-41D1-9A34-6B8BEAB81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242" y="5514554"/>
            <a:ext cx="1450758" cy="14507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268BD0-43AC-4F92-B0DC-7B8384A2A71D}"/>
              </a:ext>
            </a:extLst>
          </p:cNvPr>
          <p:cNvSpPr/>
          <p:nvPr/>
        </p:nvSpPr>
        <p:spPr>
          <a:xfrm>
            <a:off x="0" y="6488668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71C03"/>
                </a:solidFill>
              </a:rPr>
              <a:t>DDSANALYTICS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F8B89C-BC23-44A2-92C0-1E2351C1F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34" y="2122487"/>
            <a:ext cx="5593566" cy="39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F70F45-B4BD-4230-B6A9-035D197F5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8177"/>
            <a:ext cx="5847978" cy="4198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B40AA2-4147-49C6-8A76-CD9F9DDD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Retention – Other Factors</a:t>
            </a:r>
            <a:br>
              <a:rPr lang="en-US" dirty="0"/>
            </a:br>
            <a:r>
              <a:rPr lang="en-US" i="1" dirty="0"/>
              <a:t>General Employee Info and History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6E2FBD2-6C54-41D1-9A34-6B8BEAB81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242" y="5514554"/>
            <a:ext cx="1450758" cy="14507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268BD0-43AC-4F92-B0DC-7B8384A2A71D}"/>
              </a:ext>
            </a:extLst>
          </p:cNvPr>
          <p:cNvSpPr/>
          <p:nvPr/>
        </p:nvSpPr>
        <p:spPr>
          <a:xfrm>
            <a:off x="0" y="6488668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71C03"/>
                </a:solidFill>
              </a:rPr>
              <a:t>DDSANALYTICS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2DEC5-F8B2-4264-88A7-55066805B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48" y="1988714"/>
            <a:ext cx="5666430" cy="40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82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.5|1|2.3"/>
</p:tagLst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243541"/>
    </a:dk2>
    <a:lt2>
      <a:srgbClr val="E2E5E8"/>
    </a:lt2>
    <a:accent1>
      <a:srgbClr val="E88B33"/>
    </a:accent1>
    <a:accent2>
      <a:srgbClr val="AEA33A"/>
    </a:accent2>
    <a:accent3>
      <a:srgbClr val="8CAB4A"/>
    </a:accent3>
    <a:accent4>
      <a:srgbClr val="57B636"/>
    </a:accent4>
    <a:accent5>
      <a:srgbClr val="2EBA43"/>
    </a:accent5>
    <a:accent6>
      <a:srgbClr val="33B67D"/>
    </a:accent6>
    <a:hlink>
      <a:srgbClr val="5F84A8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</Words>
  <Application>Microsoft Office PowerPoint</Application>
  <PresentationFormat>Widescreen</PresentationFormat>
  <Paragraphs>78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Georgia Pro Cond Light</vt:lpstr>
      <vt:lpstr>Speak Pro</vt:lpstr>
      <vt:lpstr>RetrospectVTI</vt:lpstr>
      <vt:lpstr>Frito Lay</vt:lpstr>
      <vt:lpstr>Employee Retention - Goals</vt:lpstr>
      <vt:lpstr>Employee Retention - Goals</vt:lpstr>
      <vt:lpstr>Employee Retention – Highest Attrition Jobs</vt:lpstr>
      <vt:lpstr> Satisfaction Scores and Issues with Subjective Metrics</vt:lpstr>
      <vt:lpstr>Satisfaction Scores</vt:lpstr>
      <vt:lpstr>Employee Retention – Other Factors General Employee Info and History</vt:lpstr>
      <vt:lpstr>Employee Retention – Other Factors General Employee Info and History</vt:lpstr>
      <vt:lpstr>Employee Retention – Other Factors General Employee Info and History</vt:lpstr>
      <vt:lpstr>Employee Retention – Other Factors</vt:lpstr>
      <vt:lpstr>Employee Retention – Other Factors</vt:lpstr>
      <vt:lpstr>The Obvious One…</vt:lpstr>
      <vt:lpstr>The Obvious One…</vt:lpstr>
      <vt:lpstr>Prediction Model For Attrition</vt:lpstr>
      <vt:lpstr>Prediction Model For Attrition</vt:lpstr>
      <vt:lpstr>Prediction Model For Monthly Income</vt:lpstr>
      <vt:lpstr>Prediction Model For Monthly Income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2020-04-17T14:17:39Z</dcterms:created>
  <dcterms:modified xsi:type="dcterms:W3CDTF">2020-04-18T18:48:13Z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