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2"/>
  </p:notesMasterIdLst>
  <p:sldIdLst>
    <p:sldId id="266" r:id="rId5"/>
    <p:sldId id="309" r:id="rId6"/>
    <p:sldId id="310" r:id="rId7"/>
    <p:sldId id="312" r:id="rId8"/>
    <p:sldId id="311" r:id="rId9"/>
    <p:sldId id="314" r:id="rId10"/>
    <p:sldId id="319" r:id="rId11"/>
    <p:sldId id="316" r:id="rId12"/>
    <p:sldId id="315" r:id="rId13"/>
    <p:sldId id="321" r:id="rId14"/>
    <p:sldId id="317" r:id="rId15"/>
    <p:sldId id="313" r:id="rId16"/>
    <p:sldId id="320" r:id="rId17"/>
    <p:sldId id="323" r:id="rId18"/>
    <p:sldId id="325" r:id="rId19"/>
    <p:sldId id="324" r:id="rId20"/>
    <p:sldId id="32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1C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199" autoAdjust="0"/>
  </p:normalViewPr>
  <p:slideViewPr>
    <p:cSldViewPr snapToGrid="0">
      <p:cViewPr varScale="1">
        <p:scale>
          <a:sx n="68" d="100"/>
          <a:sy n="68" d="100"/>
        </p:scale>
        <p:origin x="6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5DFBA-EF63-4C69-BA50-2A2F2487862E}"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F73A-5CA6-4591-8287-7E5EAA0ABF53}" type="slidenum">
              <a:rPr lang="en-US" smtClean="0"/>
              <a:t>‹#›</a:t>
            </a:fld>
            <a:endParaRPr lang="en-US"/>
          </a:p>
        </p:txBody>
      </p:sp>
    </p:spTree>
    <p:extLst>
      <p:ext uri="{BB962C8B-B14F-4D97-AF65-F5344CB8AC3E}">
        <p14:creationId xmlns:p14="http://schemas.microsoft.com/office/powerpoint/2010/main" val="118222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as part of our initial foray into talent management at Frito Lay we are going to be looking at some metrics that affect employee attrition as well as present the results of our predictive models for attrition and salaries.</a:t>
            </a:r>
          </a:p>
        </p:txBody>
      </p:sp>
      <p:sp>
        <p:nvSpPr>
          <p:cNvPr id="4" name="Slide Number Placeholder 3"/>
          <p:cNvSpPr>
            <a:spLocks noGrp="1"/>
          </p:cNvSpPr>
          <p:nvPr>
            <p:ph type="sldNum" sz="quarter" idx="5"/>
          </p:nvPr>
        </p:nvSpPr>
        <p:spPr/>
        <p:txBody>
          <a:bodyPr/>
          <a:lstStyle/>
          <a:p>
            <a:fld id="{17E9F73A-5CA6-4591-8287-7E5EAA0ABF53}" type="slidenum">
              <a:rPr lang="en-US" smtClean="0"/>
              <a:t>1</a:t>
            </a:fld>
            <a:endParaRPr lang="en-US"/>
          </a:p>
        </p:txBody>
      </p:sp>
    </p:spTree>
    <p:extLst>
      <p:ext uri="{BB962C8B-B14F-4D97-AF65-F5344CB8AC3E}">
        <p14:creationId xmlns:p14="http://schemas.microsoft.com/office/powerpoint/2010/main" val="4103556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is one area where the company may be to make some changes that could have big effects. The plot you see and our prediction model revealed this as the most important factor in determining attrition, and that’s overtime. Employees that have any amount of overtime are 3 times as likely to leave as those that </a:t>
            </a:r>
            <a:r>
              <a:rPr lang="en-US" dirty="0" err="1"/>
              <a:t>dont</a:t>
            </a:r>
            <a:r>
              <a:rPr lang="en-US" dirty="0"/>
              <a:t>. It would be worth the company’s time to explore this in more detail to see if there is anything that can be done to mitigate this effect.</a:t>
            </a:r>
          </a:p>
        </p:txBody>
      </p:sp>
      <p:sp>
        <p:nvSpPr>
          <p:cNvPr id="4" name="Slide Number Placeholder 3"/>
          <p:cNvSpPr>
            <a:spLocks noGrp="1"/>
          </p:cNvSpPr>
          <p:nvPr>
            <p:ph type="sldNum" sz="quarter" idx="5"/>
          </p:nvPr>
        </p:nvSpPr>
        <p:spPr/>
        <p:txBody>
          <a:bodyPr/>
          <a:lstStyle/>
          <a:p>
            <a:fld id="{17E9F73A-5CA6-4591-8287-7E5EAA0ABF53}" type="slidenum">
              <a:rPr lang="en-US" smtClean="0"/>
              <a:t>10</a:t>
            </a:fld>
            <a:endParaRPr lang="en-US"/>
          </a:p>
        </p:txBody>
      </p:sp>
    </p:spTree>
    <p:extLst>
      <p:ext uri="{BB962C8B-B14F-4D97-AF65-F5344CB8AC3E}">
        <p14:creationId xmlns:p14="http://schemas.microsoft.com/office/powerpoint/2010/main" val="4270028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 involvement is another subjective score that shows some level of improved retention for employees that believe they are more involved so it could be prudent for the company to make sure all employees feel that they are making a significant contribution. As job level likely increases with time spent in the job, it makes sense that attrition would decrease as job level increases. This variable was extremely important to our Salary model that we’ll go over, and leads us to our last observation on employee retention - </a:t>
            </a:r>
          </a:p>
        </p:txBody>
      </p:sp>
      <p:sp>
        <p:nvSpPr>
          <p:cNvPr id="4" name="Slide Number Placeholder 3"/>
          <p:cNvSpPr>
            <a:spLocks noGrp="1"/>
          </p:cNvSpPr>
          <p:nvPr>
            <p:ph type="sldNum" sz="quarter" idx="5"/>
          </p:nvPr>
        </p:nvSpPr>
        <p:spPr/>
        <p:txBody>
          <a:bodyPr/>
          <a:lstStyle/>
          <a:p>
            <a:fld id="{17E9F73A-5CA6-4591-8287-7E5EAA0ABF53}" type="slidenum">
              <a:rPr lang="en-US" smtClean="0"/>
              <a:t>11</a:t>
            </a:fld>
            <a:endParaRPr lang="en-US"/>
          </a:p>
        </p:txBody>
      </p:sp>
    </p:spTree>
    <p:extLst>
      <p:ext uri="{BB962C8B-B14F-4D97-AF65-F5344CB8AC3E}">
        <p14:creationId xmlns:p14="http://schemas.microsoft.com/office/powerpoint/2010/main" val="3563898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that money matters. The lowest paid workers are the most likely to leave, and you can also see the huge drop in attrition when employees have at least some level of stock options in Frito Lay. Offering that to more employees could be a good improvement.</a:t>
            </a:r>
          </a:p>
        </p:txBody>
      </p:sp>
      <p:sp>
        <p:nvSpPr>
          <p:cNvPr id="4" name="Slide Number Placeholder 3"/>
          <p:cNvSpPr>
            <a:spLocks noGrp="1"/>
          </p:cNvSpPr>
          <p:nvPr>
            <p:ph type="sldNum" sz="quarter" idx="5"/>
          </p:nvPr>
        </p:nvSpPr>
        <p:spPr/>
        <p:txBody>
          <a:bodyPr/>
          <a:lstStyle/>
          <a:p>
            <a:fld id="{17E9F73A-5CA6-4591-8287-7E5EAA0ABF53}" type="slidenum">
              <a:rPr lang="en-US" smtClean="0"/>
              <a:t>12</a:t>
            </a:fld>
            <a:endParaRPr lang="en-US"/>
          </a:p>
        </p:txBody>
      </p:sp>
    </p:spTree>
    <p:extLst>
      <p:ext uri="{BB962C8B-B14F-4D97-AF65-F5344CB8AC3E}">
        <p14:creationId xmlns:p14="http://schemas.microsoft.com/office/powerpoint/2010/main" val="106380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look back at sales reps (which are in pink on these plots) and see why they might have the highest attrition. Sales reps are paid the least, and last the shortest amount of time in their job roles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Its no secret that money keeps employees and that shows here. But that gives us a good </a:t>
            </a:r>
            <a:r>
              <a:rPr lang="en-US" dirty="0" err="1"/>
              <a:t>segway</a:t>
            </a:r>
            <a:r>
              <a:rPr lang="en-US" dirty="0"/>
              <a:t> into a short discussion of the models you asked us to build for attrition and Salary determination…</a:t>
            </a:r>
          </a:p>
          <a:p>
            <a:endParaRPr lang="en-US" dirty="0"/>
          </a:p>
        </p:txBody>
      </p:sp>
      <p:sp>
        <p:nvSpPr>
          <p:cNvPr id="4" name="Slide Number Placeholder 3"/>
          <p:cNvSpPr>
            <a:spLocks noGrp="1"/>
          </p:cNvSpPr>
          <p:nvPr>
            <p:ph type="sldNum" sz="quarter" idx="5"/>
          </p:nvPr>
        </p:nvSpPr>
        <p:spPr/>
        <p:txBody>
          <a:bodyPr/>
          <a:lstStyle/>
          <a:p>
            <a:fld id="{17E9F73A-5CA6-4591-8287-7E5EAA0ABF53}" type="slidenum">
              <a:rPr lang="en-US" smtClean="0"/>
              <a:t>13</a:t>
            </a:fld>
            <a:endParaRPr lang="en-US"/>
          </a:p>
        </p:txBody>
      </p:sp>
    </p:spTree>
    <p:extLst>
      <p:ext uri="{BB962C8B-B14F-4D97-AF65-F5344CB8AC3E}">
        <p14:creationId xmlns:p14="http://schemas.microsoft.com/office/powerpoint/2010/main" val="169600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going to go into much detail on how these models were built, but the whole arduous process is laid out in the </a:t>
            </a:r>
            <a:r>
              <a:rPr lang="en-US" dirty="0" err="1"/>
              <a:t>rmd</a:t>
            </a:r>
            <a:r>
              <a:rPr lang="en-US" dirty="0"/>
              <a:t> file that accompanies this presentation. But the important thing to note about our goal for the attrition model was to obtain a balanced sensitivity and specificity. Because our data (obviously) includes a number of employees that left the company that is much fewer than those that stayed, there is going to be a tendency for any model to be biased toward predicting that people are going to stay to raise overall accuracy of the model. But I believe the best model for this situation is one which sacrifices accuracy by decreasing sensitivity and shifting that bias toward over-predicting that employees will leave, so that maybe the company can do something about it. After all, There’s never anything wrong talking with an employee about what might improve their job satisfaction, but there’s little you can do about it if they’ve already left.</a:t>
            </a:r>
          </a:p>
        </p:txBody>
      </p:sp>
      <p:sp>
        <p:nvSpPr>
          <p:cNvPr id="4" name="Slide Number Placeholder 3"/>
          <p:cNvSpPr>
            <a:spLocks noGrp="1"/>
          </p:cNvSpPr>
          <p:nvPr>
            <p:ph type="sldNum" sz="quarter" idx="5"/>
          </p:nvPr>
        </p:nvSpPr>
        <p:spPr/>
        <p:txBody>
          <a:bodyPr/>
          <a:lstStyle/>
          <a:p>
            <a:fld id="{17E9F73A-5CA6-4591-8287-7E5EAA0ABF53}" type="slidenum">
              <a:rPr lang="en-US" smtClean="0"/>
              <a:t>14</a:t>
            </a:fld>
            <a:endParaRPr lang="en-US"/>
          </a:p>
        </p:txBody>
      </p:sp>
    </p:spTree>
    <p:extLst>
      <p:ext uri="{BB962C8B-B14F-4D97-AF65-F5344CB8AC3E}">
        <p14:creationId xmlns:p14="http://schemas.microsoft.com/office/powerpoint/2010/main" val="1959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balance was achieved using a synthetic oversampling technique that produced a training set with an approx. equal number of attrition and retention responses to build the model. The variables used were selected based on the EDA (most of which we discussed) and some automated selection tools. The better model for our goal ended up being the logistic regression model. Note the balanced sensitivity and specificity from over-predicting a “yes” response. The overall model accuracy is actually less than the “no-information” rate which would mean predicting that no employees ever leave (which would be silly), and this highlights why model accuracy can be less important and less informative than the proportions of correctly identifying each of the outcomes.</a:t>
            </a:r>
          </a:p>
        </p:txBody>
      </p:sp>
      <p:sp>
        <p:nvSpPr>
          <p:cNvPr id="4" name="Slide Number Placeholder 3"/>
          <p:cNvSpPr>
            <a:spLocks noGrp="1"/>
          </p:cNvSpPr>
          <p:nvPr>
            <p:ph type="sldNum" sz="quarter" idx="5"/>
          </p:nvPr>
        </p:nvSpPr>
        <p:spPr/>
        <p:txBody>
          <a:bodyPr/>
          <a:lstStyle/>
          <a:p>
            <a:fld id="{17E9F73A-5CA6-4591-8287-7E5EAA0ABF53}" type="slidenum">
              <a:rPr lang="en-US" smtClean="0"/>
              <a:t>15</a:t>
            </a:fld>
            <a:endParaRPr lang="en-US"/>
          </a:p>
        </p:txBody>
      </p:sp>
    </p:spTree>
    <p:extLst>
      <p:ext uri="{BB962C8B-B14F-4D97-AF65-F5344CB8AC3E}">
        <p14:creationId xmlns:p14="http://schemas.microsoft.com/office/powerpoint/2010/main" val="278801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the multiple linear regression model for predicting salary was relatively straightforward. We started with identifying which numeric variables were correlated with </a:t>
            </a:r>
            <a:r>
              <a:rPr lang="en-US" dirty="0" err="1"/>
              <a:t>Monlthy</a:t>
            </a:r>
            <a:r>
              <a:rPr lang="en-US" dirty="0"/>
              <a:t> income using a correlation chart, and then plotted those variables to observe the trends. Job level jumped out the most, so the plots were color coded by job level. We attempted some transformations for some variables like Age, but couldn’t improve their linearity much.</a:t>
            </a:r>
          </a:p>
        </p:txBody>
      </p:sp>
      <p:sp>
        <p:nvSpPr>
          <p:cNvPr id="4" name="Slide Number Placeholder 3"/>
          <p:cNvSpPr>
            <a:spLocks noGrp="1"/>
          </p:cNvSpPr>
          <p:nvPr>
            <p:ph type="sldNum" sz="quarter" idx="5"/>
          </p:nvPr>
        </p:nvSpPr>
        <p:spPr/>
        <p:txBody>
          <a:bodyPr/>
          <a:lstStyle/>
          <a:p>
            <a:fld id="{17E9F73A-5CA6-4591-8287-7E5EAA0ABF53}" type="slidenum">
              <a:rPr lang="en-US" smtClean="0"/>
              <a:t>16</a:t>
            </a:fld>
            <a:endParaRPr lang="en-US"/>
          </a:p>
        </p:txBody>
      </p:sp>
    </p:spTree>
    <p:extLst>
      <p:ext uri="{BB962C8B-B14F-4D97-AF65-F5344CB8AC3E}">
        <p14:creationId xmlns:p14="http://schemas.microsoft.com/office/powerpoint/2010/main" val="102974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only the numeric variables of Job level and Total Working years, we could get a pretty good model - represented by the 3d plot of them with the regression model plane. A variable selection tool was used to identify any categorical variables that might improve prediction and we finally settled on a model that achieved an adjusted R-squared of .957 by only adding the Job Role variable to what we had. All of this to mean that intuitively, Job Role and level along with the how long an employee has worked are the biggest determinants of salary.</a:t>
            </a:r>
          </a:p>
        </p:txBody>
      </p:sp>
      <p:sp>
        <p:nvSpPr>
          <p:cNvPr id="4" name="Slide Number Placeholder 3"/>
          <p:cNvSpPr>
            <a:spLocks noGrp="1"/>
          </p:cNvSpPr>
          <p:nvPr>
            <p:ph type="sldNum" sz="quarter" idx="5"/>
          </p:nvPr>
        </p:nvSpPr>
        <p:spPr/>
        <p:txBody>
          <a:bodyPr/>
          <a:lstStyle/>
          <a:p>
            <a:fld id="{17E9F73A-5CA6-4591-8287-7E5EAA0ABF53}" type="slidenum">
              <a:rPr lang="en-US" smtClean="0"/>
              <a:t>17</a:t>
            </a:fld>
            <a:endParaRPr lang="en-US"/>
          </a:p>
        </p:txBody>
      </p:sp>
    </p:spTree>
    <p:extLst>
      <p:ext uri="{BB962C8B-B14F-4D97-AF65-F5344CB8AC3E}">
        <p14:creationId xmlns:p14="http://schemas.microsoft.com/office/powerpoint/2010/main" val="394226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good point to summarize what we are going to see is this one: “</a:t>
            </a:r>
            <a:r>
              <a:rPr lang="en-US" sz="1200" dirty="0"/>
              <a:t>It’s not just about keeping people; it’s about making them happy to come to work here.”</a:t>
            </a:r>
          </a:p>
          <a:p>
            <a:r>
              <a:rPr lang="en-US" dirty="0"/>
              <a:t>- and we have the data to back up why this isn’t just a cliché to toss aside.</a:t>
            </a:r>
          </a:p>
        </p:txBody>
      </p:sp>
      <p:sp>
        <p:nvSpPr>
          <p:cNvPr id="4" name="Slide Number Placeholder 3"/>
          <p:cNvSpPr>
            <a:spLocks noGrp="1"/>
          </p:cNvSpPr>
          <p:nvPr>
            <p:ph type="sldNum" sz="quarter" idx="5"/>
          </p:nvPr>
        </p:nvSpPr>
        <p:spPr/>
        <p:txBody>
          <a:bodyPr/>
          <a:lstStyle/>
          <a:p>
            <a:fld id="{17E9F73A-5CA6-4591-8287-7E5EAA0ABF53}" type="slidenum">
              <a:rPr lang="en-US" smtClean="0"/>
              <a:t>2</a:t>
            </a:fld>
            <a:endParaRPr lang="en-US"/>
          </a:p>
        </p:txBody>
      </p:sp>
    </p:spTree>
    <p:extLst>
      <p:ext uri="{BB962C8B-B14F-4D97-AF65-F5344CB8AC3E}">
        <p14:creationId xmlns:p14="http://schemas.microsoft.com/office/powerpoint/2010/main" val="3617953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these 3 questions because they were asked of the employees in a survey so we could get a feel for their subjective sentiments about working here. We want to know: </a:t>
            </a:r>
            <a:r>
              <a:rPr lang="en-US" sz="1200" dirty="0"/>
              <a:t>How much is attrition affected by satisfaction with * job roles, *work environments, and *work-life balance</a:t>
            </a:r>
            <a:r>
              <a:rPr lang="en-US" dirty="0"/>
              <a:t>} Then we move on to some other categories that involve less subjective metrics. But before we dive into the “why” let’s look at where the most attrition is happening in the company.</a:t>
            </a:r>
          </a:p>
          <a:p>
            <a:endParaRPr lang="en-US" dirty="0"/>
          </a:p>
        </p:txBody>
      </p:sp>
      <p:sp>
        <p:nvSpPr>
          <p:cNvPr id="4" name="Slide Number Placeholder 3"/>
          <p:cNvSpPr>
            <a:spLocks noGrp="1"/>
          </p:cNvSpPr>
          <p:nvPr>
            <p:ph type="sldNum" sz="quarter" idx="5"/>
          </p:nvPr>
        </p:nvSpPr>
        <p:spPr/>
        <p:txBody>
          <a:bodyPr/>
          <a:lstStyle/>
          <a:p>
            <a:fld id="{17E9F73A-5CA6-4591-8287-7E5EAA0ABF53}" type="slidenum">
              <a:rPr lang="en-US" smtClean="0"/>
              <a:t>3</a:t>
            </a:fld>
            <a:endParaRPr lang="en-US"/>
          </a:p>
        </p:txBody>
      </p:sp>
    </p:spTree>
    <p:extLst>
      <p:ext uri="{BB962C8B-B14F-4D97-AF65-F5344CB8AC3E}">
        <p14:creationId xmlns:p14="http://schemas.microsoft.com/office/powerpoint/2010/main" val="120846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representation of all the company data we have on attrition by job role. More blue represents more attrition, and it clear that relative to other jobs, Sales reps have the highest attrition – nearly twice as much proportionately than any other job, with a 45% rate of attrition. Sales Execs, on the other hand, seem to want to stay. Generally speaking, managerial positions have better retention across the board, which is common. </a:t>
            </a:r>
          </a:p>
        </p:txBody>
      </p:sp>
      <p:sp>
        <p:nvSpPr>
          <p:cNvPr id="4" name="Slide Number Placeholder 3"/>
          <p:cNvSpPr>
            <a:spLocks noGrp="1"/>
          </p:cNvSpPr>
          <p:nvPr>
            <p:ph type="sldNum" sz="quarter" idx="5"/>
          </p:nvPr>
        </p:nvSpPr>
        <p:spPr/>
        <p:txBody>
          <a:bodyPr/>
          <a:lstStyle/>
          <a:p>
            <a:fld id="{17E9F73A-5CA6-4591-8287-7E5EAA0ABF53}" type="slidenum">
              <a:rPr lang="en-US" smtClean="0"/>
              <a:t>4</a:t>
            </a:fld>
            <a:endParaRPr lang="en-US"/>
          </a:p>
        </p:txBody>
      </p:sp>
    </p:spTree>
    <p:extLst>
      <p:ext uri="{BB962C8B-B14F-4D97-AF65-F5344CB8AC3E}">
        <p14:creationId xmlns:p14="http://schemas.microsoft.com/office/powerpoint/2010/main" val="2347796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bar plots of satisfaction scores from the surveys. These are mostly to give you an idea of the overall sentiments of company employees but it gives a little insight into the different scores by job role. It can be a bit hard to tell the individual changes between scores for each job role but our examination showed that the distributions were fairly similar for each job, so it didn’t shed much light on why sales reps had higher attrition. Employees often aren’t sure of what their responses are going to be used for, and newer employees tend to give higher scores for these questions regardless of position so they have to be taken with a grain of salt.</a:t>
            </a:r>
          </a:p>
        </p:txBody>
      </p:sp>
      <p:sp>
        <p:nvSpPr>
          <p:cNvPr id="4" name="Slide Number Placeholder 3"/>
          <p:cNvSpPr>
            <a:spLocks noGrp="1"/>
          </p:cNvSpPr>
          <p:nvPr>
            <p:ph type="sldNum" sz="quarter" idx="5"/>
          </p:nvPr>
        </p:nvSpPr>
        <p:spPr/>
        <p:txBody>
          <a:bodyPr/>
          <a:lstStyle/>
          <a:p>
            <a:fld id="{17E9F73A-5CA6-4591-8287-7E5EAA0ABF53}" type="slidenum">
              <a:rPr lang="en-US" smtClean="0"/>
              <a:t>5</a:t>
            </a:fld>
            <a:endParaRPr lang="en-US"/>
          </a:p>
        </p:txBody>
      </p:sp>
    </p:spTree>
    <p:extLst>
      <p:ext uri="{BB962C8B-B14F-4D97-AF65-F5344CB8AC3E}">
        <p14:creationId xmlns:p14="http://schemas.microsoft.com/office/powerpoint/2010/main" val="2628261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look at how these scores affect attrition overall, there are some clear considerations to be taken into the responses. In these density plots, the blue again represents attrition, and you can clearly see that on the lower ends of each plot representing low satisfaction (or poor work-life balance) the proportion of employees that leave is higher than those that don’t. This demonstrates that taking these surveys periodically could give valuable insight needed to proactively find out what might be troubling employees before they leave.</a:t>
            </a:r>
          </a:p>
        </p:txBody>
      </p:sp>
      <p:sp>
        <p:nvSpPr>
          <p:cNvPr id="4" name="Slide Number Placeholder 3"/>
          <p:cNvSpPr>
            <a:spLocks noGrp="1"/>
          </p:cNvSpPr>
          <p:nvPr>
            <p:ph type="sldNum" sz="quarter" idx="5"/>
          </p:nvPr>
        </p:nvSpPr>
        <p:spPr/>
        <p:txBody>
          <a:bodyPr/>
          <a:lstStyle/>
          <a:p>
            <a:fld id="{17E9F73A-5CA6-4591-8287-7E5EAA0ABF53}" type="slidenum">
              <a:rPr lang="en-US" smtClean="0"/>
              <a:t>6</a:t>
            </a:fld>
            <a:endParaRPr lang="en-US"/>
          </a:p>
        </p:txBody>
      </p:sp>
    </p:spTree>
    <p:extLst>
      <p:ext uri="{BB962C8B-B14F-4D97-AF65-F5344CB8AC3E}">
        <p14:creationId xmlns:p14="http://schemas.microsoft.com/office/powerpoint/2010/main" val="1742378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some other factors that can contribute to attrition, starting with those the company can’t necessarily control, but are useful for prediction based on some data exploration and our model that we’ll discuss in few moments. Remember for these plots we are seeing higher attrition where the blue is more prominent than red. So  First we can see that older employees that have been in the workforce longer tend to have lower rates of attrition.</a:t>
            </a:r>
          </a:p>
        </p:txBody>
      </p:sp>
      <p:sp>
        <p:nvSpPr>
          <p:cNvPr id="4" name="Slide Number Placeholder 3"/>
          <p:cNvSpPr>
            <a:spLocks noGrp="1"/>
          </p:cNvSpPr>
          <p:nvPr>
            <p:ph type="sldNum" sz="quarter" idx="5"/>
          </p:nvPr>
        </p:nvSpPr>
        <p:spPr/>
        <p:txBody>
          <a:bodyPr/>
          <a:lstStyle/>
          <a:p>
            <a:fld id="{17E9F73A-5CA6-4591-8287-7E5EAA0ABF53}" type="slidenum">
              <a:rPr lang="en-US" smtClean="0"/>
              <a:t>7</a:t>
            </a:fld>
            <a:endParaRPr lang="en-US"/>
          </a:p>
        </p:txBody>
      </p:sp>
    </p:spTree>
    <p:extLst>
      <p:ext uri="{BB962C8B-B14F-4D97-AF65-F5344CB8AC3E}">
        <p14:creationId xmlns:p14="http://schemas.microsoft.com/office/powerpoint/2010/main" val="241986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compared to how many companies the employees have worked with previously and how long they’ve been with Frito Lay. You can see how you can predict that if someone has changed jobs a lot before, they are likely to again, and most of the attrition here happens in the first couple years. </a:t>
            </a:r>
          </a:p>
        </p:txBody>
      </p:sp>
      <p:sp>
        <p:nvSpPr>
          <p:cNvPr id="4" name="Slide Number Placeholder 3"/>
          <p:cNvSpPr>
            <a:spLocks noGrp="1"/>
          </p:cNvSpPr>
          <p:nvPr>
            <p:ph type="sldNum" sz="quarter" idx="5"/>
          </p:nvPr>
        </p:nvSpPr>
        <p:spPr/>
        <p:txBody>
          <a:bodyPr/>
          <a:lstStyle/>
          <a:p>
            <a:fld id="{17E9F73A-5CA6-4591-8287-7E5EAA0ABF53}" type="slidenum">
              <a:rPr lang="en-US" smtClean="0"/>
              <a:t>8</a:t>
            </a:fld>
            <a:endParaRPr lang="en-US"/>
          </a:p>
        </p:txBody>
      </p:sp>
    </p:spTree>
    <p:extLst>
      <p:ext uri="{BB962C8B-B14F-4D97-AF65-F5344CB8AC3E}">
        <p14:creationId xmlns:p14="http://schemas.microsoft.com/office/powerpoint/2010/main" val="95265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Commute time is another intuitive indicator of if employees are more likely to leave as indicated by the plot of distance from home. This might be an area of improvement with some company flexibility for certain positions for work-from-home opportunities or perhaps aid in covering transportation costs. Marital Status has high implications on attrition so it can be useful for prediction, but we certainly don’t want to encourage a marriage and subsequent divorce to decrease the chances of attrition. Its likely just correlated with life stage.</a:t>
            </a:r>
          </a:p>
        </p:txBody>
      </p:sp>
      <p:sp>
        <p:nvSpPr>
          <p:cNvPr id="4" name="Slide Number Placeholder 3"/>
          <p:cNvSpPr>
            <a:spLocks noGrp="1"/>
          </p:cNvSpPr>
          <p:nvPr>
            <p:ph type="sldNum" sz="quarter" idx="5"/>
          </p:nvPr>
        </p:nvSpPr>
        <p:spPr/>
        <p:txBody>
          <a:bodyPr/>
          <a:lstStyle/>
          <a:p>
            <a:fld id="{17E9F73A-5CA6-4591-8287-7E5EAA0ABF53}" type="slidenum">
              <a:rPr lang="en-US" smtClean="0"/>
              <a:t>9</a:t>
            </a:fld>
            <a:endParaRPr lang="en-US"/>
          </a:p>
        </p:txBody>
      </p:sp>
    </p:spTree>
    <p:extLst>
      <p:ext uri="{BB962C8B-B14F-4D97-AF65-F5344CB8AC3E}">
        <p14:creationId xmlns:p14="http://schemas.microsoft.com/office/powerpoint/2010/main" val="390089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Frito Lay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Talent management</a:t>
            </a:r>
          </a:p>
          <a:p>
            <a:r>
              <a:rPr lang="en-US" sz="1200" dirty="0">
                <a:solidFill>
                  <a:srgbClr val="971C03"/>
                </a:solidFill>
              </a:rPr>
              <a:t>DDSANALYTICS</a:t>
            </a:r>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pic>
        <p:nvPicPr>
          <p:cNvPr id="5" name="Picture 4" descr="A picture containing food, drawing&#10;&#10;Description automatically generated">
            <a:extLst>
              <a:ext uri="{FF2B5EF4-FFF2-40B4-BE49-F238E27FC236}">
                <a16:creationId xmlns:a16="http://schemas.microsoft.com/office/drawing/2014/main" id="{7DBE145E-F844-49B1-8725-065181D5F68B}"/>
              </a:ext>
            </a:extLst>
          </p:cNvPr>
          <p:cNvPicPr>
            <a:picLocks noChangeAspect="1"/>
          </p:cNvPicPr>
          <p:nvPr/>
        </p:nvPicPr>
        <p:blipFill>
          <a:blip r:embed="rId5"/>
          <a:stretch>
            <a:fillRect/>
          </a:stretch>
        </p:blipFill>
        <p:spPr>
          <a:xfrm>
            <a:off x="7323797" y="317364"/>
            <a:ext cx="2381250" cy="2381250"/>
          </a:xfrm>
          <a:prstGeom prst="rect">
            <a:avLst/>
          </a:prstGeom>
        </p:spPr>
      </p:pic>
    </p:spTree>
    <p:extLst>
      <p:ext uri="{BB962C8B-B14F-4D97-AF65-F5344CB8AC3E}">
        <p14:creationId xmlns:p14="http://schemas.microsoft.com/office/powerpoint/2010/main" val="89591584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Employee Retention – Other Factors</a:t>
            </a:r>
            <a:endParaRPr lang="en-US" i="1" dirty="0"/>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3"/>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9" name="Picture 8">
            <a:extLst>
              <a:ext uri="{FF2B5EF4-FFF2-40B4-BE49-F238E27FC236}">
                <a16:creationId xmlns:a16="http://schemas.microsoft.com/office/drawing/2014/main" id="{25537E5F-A9F5-45FA-AE8A-FAB674A0610D}"/>
              </a:ext>
            </a:extLst>
          </p:cNvPr>
          <p:cNvPicPr>
            <a:picLocks noChangeAspect="1"/>
          </p:cNvPicPr>
          <p:nvPr/>
        </p:nvPicPr>
        <p:blipFill>
          <a:blip r:embed="rId4"/>
          <a:stretch>
            <a:fillRect/>
          </a:stretch>
        </p:blipFill>
        <p:spPr>
          <a:xfrm>
            <a:off x="2810933" y="2053572"/>
            <a:ext cx="5945810" cy="4304057"/>
          </a:xfrm>
          <a:prstGeom prst="rect">
            <a:avLst/>
          </a:prstGeom>
        </p:spPr>
      </p:pic>
    </p:spTree>
    <p:extLst>
      <p:ext uri="{BB962C8B-B14F-4D97-AF65-F5344CB8AC3E}">
        <p14:creationId xmlns:p14="http://schemas.microsoft.com/office/powerpoint/2010/main" val="41261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C0B391-4299-4919-B168-54DD5782F6FA}"/>
              </a:ext>
            </a:extLst>
          </p:cNvPr>
          <p:cNvPicPr>
            <a:picLocks noChangeAspect="1"/>
          </p:cNvPicPr>
          <p:nvPr/>
        </p:nvPicPr>
        <p:blipFill>
          <a:blip r:embed="rId3"/>
          <a:stretch>
            <a:fillRect/>
          </a:stretch>
        </p:blipFill>
        <p:spPr>
          <a:xfrm>
            <a:off x="6262215" y="2184642"/>
            <a:ext cx="5352490" cy="3868790"/>
          </a:xfrm>
          <a:prstGeom prst="rect">
            <a:avLst/>
          </a:prstGeom>
        </p:spPr>
      </p:pic>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Employee Retention – Other Factors</a:t>
            </a:r>
            <a:endParaRPr lang="en-US" i="1" dirty="0"/>
          </a:p>
        </p:txBody>
      </p:sp>
      <p:pic>
        <p:nvPicPr>
          <p:cNvPr id="6" name="Content Placeholder 5">
            <a:extLst>
              <a:ext uri="{FF2B5EF4-FFF2-40B4-BE49-F238E27FC236}">
                <a16:creationId xmlns:a16="http://schemas.microsoft.com/office/drawing/2014/main" id="{3D9BC24F-17A1-47F7-9F9A-1053B785B785}"/>
              </a:ext>
            </a:extLst>
          </p:cNvPr>
          <p:cNvPicPr>
            <a:picLocks noGrp="1" noChangeAspect="1"/>
          </p:cNvPicPr>
          <p:nvPr>
            <p:ph idx="1"/>
          </p:nvPr>
        </p:nvPicPr>
        <p:blipFill>
          <a:blip r:embed="rId4"/>
          <a:stretch>
            <a:fillRect/>
          </a:stretch>
        </p:blipFill>
        <p:spPr>
          <a:xfrm>
            <a:off x="743510" y="2184642"/>
            <a:ext cx="5352490" cy="3760788"/>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5"/>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spTree>
    <p:extLst>
      <p:ext uri="{BB962C8B-B14F-4D97-AF65-F5344CB8AC3E}">
        <p14:creationId xmlns:p14="http://schemas.microsoft.com/office/powerpoint/2010/main" val="86366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030148-5B5D-4D40-B749-3E5318E00E9D}"/>
              </a:ext>
            </a:extLst>
          </p:cNvPr>
          <p:cNvPicPr>
            <a:picLocks noChangeAspect="1"/>
          </p:cNvPicPr>
          <p:nvPr/>
        </p:nvPicPr>
        <p:blipFill>
          <a:blip r:embed="rId3"/>
          <a:stretch>
            <a:fillRect/>
          </a:stretch>
        </p:blipFill>
        <p:spPr>
          <a:xfrm>
            <a:off x="5962839" y="2455007"/>
            <a:ext cx="5211129" cy="3784926"/>
          </a:xfrm>
          <a:prstGeom prst="rect">
            <a:avLst/>
          </a:prstGeom>
        </p:spPr>
      </p:pic>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The Obvious One…</a:t>
            </a:r>
          </a:p>
        </p:txBody>
      </p:sp>
      <p:sp>
        <p:nvSpPr>
          <p:cNvPr id="3" name="Content Placeholder 2">
            <a:extLst>
              <a:ext uri="{FF2B5EF4-FFF2-40B4-BE49-F238E27FC236}">
                <a16:creationId xmlns:a16="http://schemas.microsoft.com/office/drawing/2014/main" id="{A1C25A2D-0C81-40B1-99C5-535538940D46}"/>
              </a:ext>
            </a:extLst>
          </p:cNvPr>
          <p:cNvSpPr>
            <a:spLocks noGrp="1"/>
          </p:cNvSpPr>
          <p:nvPr>
            <p:ph idx="1"/>
          </p:nvPr>
        </p:nvSpPr>
        <p:spPr/>
        <p:txBody>
          <a:bodyPr/>
          <a:lstStyle/>
          <a:p>
            <a:r>
              <a:rPr lang="en-US" dirty="0"/>
              <a:t>Salaries are important to employees.</a:t>
            </a:r>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4"/>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6" name="Picture 5">
            <a:extLst>
              <a:ext uri="{FF2B5EF4-FFF2-40B4-BE49-F238E27FC236}">
                <a16:creationId xmlns:a16="http://schemas.microsoft.com/office/drawing/2014/main" id="{D7ED05A5-7D7F-4D8A-9B81-4ADD91387215}"/>
              </a:ext>
            </a:extLst>
          </p:cNvPr>
          <p:cNvPicPr>
            <a:picLocks noChangeAspect="1"/>
          </p:cNvPicPr>
          <p:nvPr/>
        </p:nvPicPr>
        <p:blipFill>
          <a:blip r:embed="rId5"/>
          <a:stretch>
            <a:fillRect/>
          </a:stretch>
        </p:blipFill>
        <p:spPr>
          <a:xfrm>
            <a:off x="548149" y="2459369"/>
            <a:ext cx="5238664" cy="3760891"/>
          </a:xfrm>
          <a:prstGeom prst="rect">
            <a:avLst/>
          </a:prstGeom>
        </p:spPr>
      </p:pic>
    </p:spTree>
    <p:extLst>
      <p:ext uri="{BB962C8B-B14F-4D97-AF65-F5344CB8AC3E}">
        <p14:creationId xmlns:p14="http://schemas.microsoft.com/office/powerpoint/2010/main" val="224001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The Obvious One…</a:t>
            </a:r>
          </a:p>
        </p:txBody>
      </p:sp>
      <p:sp>
        <p:nvSpPr>
          <p:cNvPr id="3" name="Content Placeholder 2">
            <a:extLst>
              <a:ext uri="{FF2B5EF4-FFF2-40B4-BE49-F238E27FC236}">
                <a16:creationId xmlns:a16="http://schemas.microsoft.com/office/drawing/2014/main" id="{A1C25A2D-0C81-40B1-99C5-535538940D46}"/>
              </a:ext>
            </a:extLst>
          </p:cNvPr>
          <p:cNvSpPr>
            <a:spLocks noGrp="1"/>
          </p:cNvSpPr>
          <p:nvPr>
            <p:ph idx="1"/>
          </p:nvPr>
        </p:nvSpPr>
        <p:spPr>
          <a:xfrm>
            <a:off x="1097280" y="2108201"/>
            <a:ext cx="4465532" cy="3760891"/>
          </a:xfrm>
        </p:spPr>
        <p:txBody>
          <a:bodyPr/>
          <a:lstStyle/>
          <a:p>
            <a:r>
              <a:rPr lang="en-US" dirty="0"/>
              <a:t>Salaries are important to employees.</a:t>
            </a:r>
          </a:p>
          <a:p>
            <a:endParaRPr lang="en-US" dirty="0"/>
          </a:p>
          <a:p>
            <a:pPr>
              <a:buFont typeface="Arial" panose="020B0604020202020204" pitchFamily="34" charset="0"/>
              <a:buChar char="•"/>
            </a:pPr>
            <a:r>
              <a:rPr lang="en-US" dirty="0"/>
              <a:t> Sales reps are paid the least, and last the shortest amount of time in their job roles</a:t>
            </a:r>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3"/>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8" name="Picture 7">
            <a:extLst>
              <a:ext uri="{FF2B5EF4-FFF2-40B4-BE49-F238E27FC236}">
                <a16:creationId xmlns:a16="http://schemas.microsoft.com/office/drawing/2014/main" id="{BC21CE58-E6AF-413D-B9DE-786C8AC2B1D4}"/>
              </a:ext>
            </a:extLst>
          </p:cNvPr>
          <p:cNvPicPr>
            <a:picLocks noChangeAspect="1"/>
          </p:cNvPicPr>
          <p:nvPr/>
        </p:nvPicPr>
        <p:blipFill>
          <a:blip r:embed="rId4"/>
          <a:stretch>
            <a:fillRect/>
          </a:stretch>
        </p:blipFill>
        <p:spPr>
          <a:xfrm>
            <a:off x="5562812" y="739495"/>
            <a:ext cx="6629188" cy="4780568"/>
          </a:xfrm>
          <a:prstGeom prst="rect">
            <a:avLst/>
          </a:prstGeom>
        </p:spPr>
      </p:pic>
    </p:spTree>
    <p:extLst>
      <p:ext uri="{BB962C8B-B14F-4D97-AF65-F5344CB8AC3E}">
        <p14:creationId xmlns:p14="http://schemas.microsoft.com/office/powerpoint/2010/main" val="151834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A43E-67D2-4649-A0D6-98A94B880E1D}"/>
              </a:ext>
            </a:extLst>
          </p:cNvPr>
          <p:cNvSpPr>
            <a:spLocks noGrp="1"/>
          </p:cNvSpPr>
          <p:nvPr>
            <p:ph type="title"/>
          </p:nvPr>
        </p:nvSpPr>
        <p:spPr/>
        <p:txBody>
          <a:bodyPr/>
          <a:lstStyle/>
          <a:p>
            <a:r>
              <a:rPr lang="en-US" dirty="0"/>
              <a:t>Prediction Model For Attrition</a:t>
            </a:r>
          </a:p>
        </p:txBody>
      </p:sp>
      <p:sp>
        <p:nvSpPr>
          <p:cNvPr id="3" name="Content Placeholder 2">
            <a:extLst>
              <a:ext uri="{FF2B5EF4-FFF2-40B4-BE49-F238E27FC236}">
                <a16:creationId xmlns:a16="http://schemas.microsoft.com/office/drawing/2014/main" id="{5F488B8B-3929-47CB-AC64-39657731F5DE}"/>
              </a:ext>
            </a:extLst>
          </p:cNvPr>
          <p:cNvSpPr>
            <a:spLocks noGrp="1"/>
          </p:cNvSpPr>
          <p:nvPr>
            <p:ph idx="1"/>
          </p:nvPr>
        </p:nvSpPr>
        <p:spPr/>
        <p:txBody>
          <a:bodyPr>
            <a:normAutofit/>
          </a:bodyPr>
          <a:lstStyle/>
          <a:p>
            <a:pPr>
              <a:buFont typeface="Arial" panose="020B0604020202020204" pitchFamily="34" charset="0"/>
              <a:buChar char="•"/>
            </a:pPr>
            <a:r>
              <a:rPr lang="en-US" dirty="0"/>
              <a:t> </a:t>
            </a:r>
            <a:r>
              <a:rPr lang="en-US" sz="2800" dirty="0"/>
              <a:t>Two models tested to classify employees by attrition:</a:t>
            </a:r>
          </a:p>
          <a:p>
            <a:pPr lvl="1">
              <a:buFont typeface="Arial" panose="020B0604020202020204" pitchFamily="34" charset="0"/>
              <a:buChar char="•"/>
            </a:pPr>
            <a:r>
              <a:rPr lang="en-US" sz="2400" dirty="0"/>
              <a:t>Naïve-Bayes</a:t>
            </a:r>
          </a:p>
          <a:p>
            <a:pPr lvl="1">
              <a:buFont typeface="Arial" panose="020B0604020202020204" pitchFamily="34" charset="0"/>
              <a:buChar char="•"/>
            </a:pPr>
            <a:r>
              <a:rPr lang="en-US" sz="2400" dirty="0"/>
              <a:t>Logistic Regression</a:t>
            </a:r>
          </a:p>
          <a:p>
            <a:pPr>
              <a:buFont typeface="Arial" panose="020B0604020202020204" pitchFamily="34" charset="0"/>
              <a:buChar char="•"/>
            </a:pPr>
            <a:r>
              <a:rPr lang="en-US" dirty="0"/>
              <a:t> Model accuracy and </a:t>
            </a:r>
            <a:r>
              <a:rPr lang="en-US" dirty="0">
                <a:solidFill>
                  <a:schemeClr val="accent6"/>
                </a:solidFill>
              </a:rPr>
              <a:t>sensitivity</a:t>
            </a:r>
            <a:r>
              <a:rPr lang="en-US" dirty="0"/>
              <a:t> is initially high (the proportion of people who </a:t>
            </a:r>
            <a:r>
              <a:rPr lang="en-US" dirty="0">
                <a:solidFill>
                  <a:schemeClr val="accent6"/>
                </a:solidFill>
              </a:rPr>
              <a:t>stay</a:t>
            </a:r>
            <a:r>
              <a:rPr lang="en-US" dirty="0"/>
              <a:t> is much higher than those who </a:t>
            </a:r>
            <a:r>
              <a:rPr lang="en-US" dirty="0">
                <a:solidFill>
                  <a:srgbClr val="FF0000"/>
                </a:solidFill>
              </a:rPr>
              <a:t>leave</a:t>
            </a:r>
            <a:r>
              <a:rPr lang="en-US" dirty="0"/>
              <a:t>) and </a:t>
            </a:r>
            <a:r>
              <a:rPr lang="en-US" dirty="0">
                <a:solidFill>
                  <a:srgbClr val="FF0000"/>
                </a:solidFill>
              </a:rPr>
              <a:t>specificity</a:t>
            </a:r>
            <a:r>
              <a:rPr lang="en-US" dirty="0"/>
              <a:t> is low.</a:t>
            </a:r>
          </a:p>
          <a:p>
            <a:pPr>
              <a:buFont typeface="Arial" panose="020B0604020202020204" pitchFamily="34" charset="0"/>
              <a:buChar char="•"/>
            </a:pPr>
            <a:r>
              <a:rPr lang="en-US" dirty="0"/>
              <a:t> Adjust model for a balanced </a:t>
            </a:r>
            <a:r>
              <a:rPr lang="en-US" dirty="0">
                <a:solidFill>
                  <a:srgbClr val="00B050"/>
                </a:solidFill>
              </a:rPr>
              <a:t>sensitivity</a:t>
            </a:r>
            <a:r>
              <a:rPr lang="en-US" dirty="0"/>
              <a:t> and </a:t>
            </a:r>
            <a:r>
              <a:rPr lang="en-US" dirty="0">
                <a:solidFill>
                  <a:srgbClr val="FF0000"/>
                </a:solidFill>
              </a:rPr>
              <a:t>specificity</a:t>
            </a:r>
            <a:r>
              <a:rPr lang="en-US" dirty="0"/>
              <a:t> (predicting both when employees will </a:t>
            </a:r>
            <a:r>
              <a:rPr lang="en-US" dirty="0">
                <a:solidFill>
                  <a:schemeClr val="accent6">
                    <a:lumMod val="75000"/>
                  </a:schemeClr>
                </a:solidFill>
              </a:rPr>
              <a:t>stay</a:t>
            </a:r>
            <a:r>
              <a:rPr lang="en-US" dirty="0"/>
              <a:t> or </a:t>
            </a:r>
            <a:r>
              <a:rPr lang="en-US" dirty="0">
                <a:solidFill>
                  <a:srgbClr val="FF0000"/>
                </a:solidFill>
              </a:rPr>
              <a:t>leave</a:t>
            </a:r>
            <a:r>
              <a:rPr lang="en-US" dirty="0"/>
              <a:t>)</a:t>
            </a:r>
          </a:p>
          <a:p>
            <a:pPr lvl="2">
              <a:buFont typeface="Arial" panose="020B0604020202020204" pitchFamily="34" charset="0"/>
              <a:buChar char="•"/>
            </a:pPr>
            <a:r>
              <a:rPr lang="en-US" dirty="0"/>
              <a:t>Because the proportion of retention to attrition is high, balanced </a:t>
            </a:r>
            <a:r>
              <a:rPr lang="en-US" dirty="0" err="1"/>
              <a:t>sens</a:t>
            </a:r>
            <a:r>
              <a:rPr lang="en-US" dirty="0"/>
              <a:t>/spec will over-predict attrition.</a:t>
            </a:r>
          </a:p>
        </p:txBody>
      </p:sp>
      <p:sp>
        <p:nvSpPr>
          <p:cNvPr id="4" name="Rectangle 3">
            <a:extLst>
              <a:ext uri="{FF2B5EF4-FFF2-40B4-BE49-F238E27FC236}">
                <a16:creationId xmlns:a16="http://schemas.microsoft.com/office/drawing/2014/main" id="{C4947637-00CB-475C-9BB8-1DFCC4073B71}"/>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spTree>
    <p:extLst>
      <p:ext uri="{BB962C8B-B14F-4D97-AF65-F5344CB8AC3E}">
        <p14:creationId xmlns:p14="http://schemas.microsoft.com/office/powerpoint/2010/main" val="66520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A43E-67D2-4649-A0D6-98A94B880E1D}"/>
              </a:ext>
            </a:extLst>
          </p:cNvPr>
          <p:cNvSpPr>
            <a:spLocks noGrp="1"/>
          </p:cNvSpPr>
          <p:nvPr>
            <p:ph type="title"/>
          </p:nvPr>
        </p:nvSpPr>
        <p:spPr/>
        <p:txBody>
          <a:bodyPr/>
          <a:lstStyle/>
          <a:p>
            <a:r>
              <a:rPr lang="en-US" dirty="0"/>
              <a:t>Prediction Model For Attrition</a:t>
            </a:r>
          </a:p>
        </p:txBody>
      </p:sp>
      <p:sp>
        <p:nvSpPr>
          <p:cNvPr id="3" name="Content Placeholder 2">
            <a:extLst>
              <a:ext uri="{FF2B5EF4-FFF2-40B4-BE49-F238E27FC236}">
                <a16:creationId xmlns:a16="http://schemas.microsoft.com/office/drawing/2014/main" id="{5F488B8B-3929-47CB-AC64-39657731F5DE}"/>
              </a:ext>
            </a:extLst>
          </p:cNvPr>
          <p:cNvSpPr>
            <a:spLocks noGrp="1"/>
          </p:cNvSpPr>
          <p:nvPr>
            <p:ph idx="1"/>
          </p:nvPr>
        </p:nvSpPr>
        <p:spPr>
          <a:xfrm>
            <a:off x="3793826" y="2765153"/>
            <a:ext cx="3219899" cy="369332"/>
          </a:xfrm>
        </p:spPr>
        <p:txBody>
          <a:bodyPr>
            <a:normAutofit fontScale="92500" lnSpcReduction="20000"/>
          </a:bodyPr>
          <a:lstStyle/>
          <a:p>
            <a:pPr marL="0" indent="0" algn="ctr">
              <a:buNone/>
            </a:pPr>
            <a:r>
              <a:rPr lang="en-US" i="1" dirty="0"/>
              <a:t>Logistic Regression Model</a:t>
            </a:r>
          </a:p>
        </p:txBody>
      </p:sp>
      <p:sp>
        <p:nvSpPr>
          <p:cNvPr id="4" name="Rectangle 3">
            <a:extLst>
              <a:ext uri="{FF2B5EF4-FFF2-40B4-BE49-F238E27FC236}">
                <a16:creationId xmlns:a16="http://schemas.microsoft.com/office/drawing/2014/main" id="{C4947637-00CB-475C-9BB8-1DFCC4073B71}"/>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5" name="Picture 4">
            <a:extLst>
              <a:ext uri="{FF2B5EF4-FFF2-40B4-BE49-F238E27FC236}">
                <a16:creationId xmlns:a16="http://schemas.microsoft.com/office/drawing/2014/main" id="{2A891611-A2DD-4DDB-83F0-EC4CEC4F7D95}"/>
              </a:ext>
            </a:extLst>
          </p:cNvPr>
          <p:cNvPicPr>
            <a:picLocks noChangeAspect="1"/>
          </p:cNvPicPr>
          <p:nvPr/>
        </p:nvPicPr>
        <p:blipFill>
          <a:blip r:embed="rId3"/>
          <a:stretch>
            <a:fillRect/>
          </a:stretch>
        </p:blipFill>
        <p:spPr>
          <a:xfrm>
            <a:off x="3793827" y="3163064"/>
            <a:ext cx="3219899" cy="3067478"/>
          </a:xfrm>
          <a:prstGeom prst="rect">
            <a:avLst/>
          </a:prstGeom>
        </p:spPr>
      </p:pic>
      <p:sp>
        <p:nvSpPr>
          <p:cNvPr id="6" name="Content Placeholder 2">
            <a:extLst>
              <a:ext uri="{FF2B5EF4-FFF2-40B4-BE49-F238E27FC236}">
                <a16:creationId xmlns:a16="http://schemas.microsoft.com/office/drawing/2014/main" id="{766E5577-CBF1-4F30-BBFC-BB2A77467458}"/>
              </a:ext>
            </a:extLst>
          </p:cNvPr>
          <p:cNvSpPr txBox="1">
            <a:spLocks/>
          </p:cNvSpPr>
          <p:nvPr/>
        </p:nvSpPr>
        <p:spPr>
          <a:xfrm>
            <a:off x="-23535" y="2765153"/>
            <a:ext cx="3277057" cy="369332"/>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i="1" dirty="0"/>
              <a:t>Naïve Bayes Model</a:t>
            </a:r>
          </a:p>
        </p:txBody>
      </p:sp>
      <p:pic>
        <p:nvPicPr>
          <p:cNvPr id="7" name="Picture 6">
            <a:extLst>
              <a:ext uri="{FF2B5EF4-FFF2-40B4-BE49-F238E27FC236}">
                <a16:creationId xmlns:a16="http://schemas.microsoft.com/office/drawing/2014/main" id="{D9C15A4E-AEB8-49FA-8914-A297208600A4}"/>
              </a:ext>
            </a:extLst>
          </p:cNvPr>
          <p:cNvPicPr>
            <a:picLocks noChangeAspect="1"/>
          </p:cNvPicPr>
          <p:nvPr/>
        </p:nvPicPr>
        <p:blipFill>
          <a:blip r:embed="rId4"/>
          <a:stretch>
            <a:fillRect/>
          </a:stretch>
        </p:blipFill>
        <p:spPr>
          <a:xfrm>
            <a:off x="330622" y="3134485"/>
            <a:ext cx="3277057" cy="3096057"/>
          </a:xfrm>
          <a:prstGeom prst="rect">
            <a:avLst/>
          </a:prstGeom>
        </p:spPr>
      </p:pic>
      <p:sp>
        <p:nvSpPr>
          <p:cNvPr id="8" name="TextBox 7">
            <a:extLst>
              <a:ext uri="{FF2B5EF4-FFF2-40B4-BE49-F238E27FC236}">
                <a16:creationId xmlns:a16="http://schemas.microsoft.com/office/drawing/2014/main" id="{6C7FA2BF-2D42-4C0D-BAF0-3C2EA53D5C77}"/>
              </a:ext>
            </a:extLst>
          </p:cNvPr>
          <p:cNvSpPr txBox="1"/>
          <p:nvPr/>
        </p:nvSpPr>
        <p:spPr>
          <a:xfrm>
            <a:off x="1231641" y="2034073"/>
            <a:ext cx="9993086"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logistic regression model produced better results</a:t>
            </a:r>
          </a:p>
        </p:txBody>
      </p:sp>
      <p:sp>
        <p:nvSpPr>
          <p:cNvPr id="9" name="Rectangle 8">
            <a:extLst>
              <a:ext uri="{FF2B5EF4-FFF2-40B4-BE49-F238E27FC236}">
                <a16:creationId xmlns:a16="http://schemas.microsoft.com/office/drawing/2014/main" id="{1DD424D6-1CD2-4AC7-842A-935B2890E2EE}"/>
              </a:ext>
            </a:extLst>
          </p:cNvPr>
          <p:cNvSpPr/>
          <p:nvPr/>
        </p:nvSpPr>
        <p:spPr>
          <a:xfrm>
            <a:off x="4350214" y="4033333"/>
            <a:ext cx="1053561" cy="183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7F586E-6D3C-4EB7-B264-88E362BBE06E}"/>
              </a:ext>
            </a:extLst>
          </p:cNvPr>
          <p:cNvSpPr/>
          <p:nvPr/>
        </p:nvSpPr>
        <p:spPr>
          <a:xfrm>
            <a:off x="4677506" y="5918184"/>
            <a:ext cx="1642188" cy="430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46C019-AAC6-45E7-88E9-22FAFFEF8265}"/>
              </a:ext>
            </a:extLst>
          </p:cNvPr>
          <p:cNvSpPr/>
          <p:nvPr/>
        </p:nvSpPr>
        <p:spPr>
          <a:xfrm>
            <a:off x="4907855" y="4356938"/>
            <a:ext cx="1399592" cy="1836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F2F207D-BB6B-4A36-8A39-5B9A7E29CE28}"/>
              </a:ext>
            </a:extLst>
          </p:cNvPr>
          <p:cNvSpPr/>
          <p:nvPr/>
        </p:nvSpPr>
        <p:spPr>
          <a:xfrm>
            <a:off x="8334102" y="1947204"/>
            <a:ext cx="2541660" cy="1635898"/>
          </a:xfrm>
          <a:prstGeom prst="ellipse">
            <a:avLst/>
          </a:prstGeom>
          <a:noFill/>
          <a:ln w="34925">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7B344267-F2C8-48A2-ABFD-E0B4C8CB250A}"/>
              </a:ext>
            </a:extLst>
          </p:cNvPr>
          <p:cNvSpPr/>
          <p:nvPr/>
        </p:nvSpPr>
        <p:spPr>
          <a:xfrm>
            <a:off x="9323146" y="3665292"/>
            <a:ext cx="559837" cy="1300848"/>
          </a:xfrm>
          <a:prstGeom prst="downArrow">
            <a:avLst/>
          </a:prstGeom>
          <a:gradFill flip="none" rotWithShape="1">
            <a:gsLst>
              <a:gs pos="16000">
                <a:schemeClr val="accent1"/>
              </a:gs>
              <a:gs pos="67000">
                <a:schemeClr val="accent6">
                  <a:shade val="67500"/>
                  <a:satMod val="115000"/>
                </a:schemeClr>
              </a:gs>
              <a:gs pos="100000">
                <a:schemeClr val="accent6">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2BABC411-D0C7-4B0A-B150-DF501F0A70A6}"/>
              </a:ext>
            </a:extLst>
          </p:cNvPr>
          <p:cNvSpPr/>
          <p:nvPr/>
        </p:nvSpPr>
        <p:spPr>
          <a:xfrm>
            <a:off x="8808096" y="5048330"/>
            <a:ext cx="1589935" cy="1300847"/>
          </a:xfrm>
          <a:prstGeom prst="star5">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6617623-922C-48AC-B5F9-01903DBC2498}"/>
              </a:ext>
            </a:extLst>
          </p:cNvPr>
          <p:cNvSpPr txBox="1"/>
          <p:nvPr/>
        </p:nvSpPr>
        <p:spPr>
          <a:xfrm>
            <a:off x="8600022" y="2579906"/>
            <a:ext cx="2006082" cy="369332"/>
          </a:xfrm>
          <a:prstGeom prst="rect">
            <a:avLst/>
          </a:prstGeom>
          <a:noFill/>
        </p:spPr>
        <p:txBody>
          <a:bodyPr wrap="square" rtlCol="0">
            <a:spAutoFit/>
          </a:bodyPr>
          <a:lstStyle/>
          <a:p>
            <a:pPr algn="ctr"/>
            <a:r>
              <a:rPr lang="en-US" b="1" dirty="0"/>
              <a:t>All Employees</a:t>
            </a:r>
          </a:p>
        </p:txBody>
      </p:sp>
      <p:sp>
        <p:nvSpPr>
          <p:cNvPr id="18" name="TextBox 17">
            <a:extLst>
              <a:ext uri="{FF2B5EF4-FFF2-40B4-BE49-F238E27FC236}">
                <a16:creationId xmlns:a16="http://schemas.microsoft.com/office/drawing/2014/main" id="{D9BB78D8-9ACA-4E55-90DC-5AAD0E350F71}"/>
              </a:ext>
            </a:extLst>
          </p:cNvPr>
          <p:cNvSpPr txBox="1"/>
          <p:nvPr/>
        </p:nvSpPr>
        <p:spPr>
          <a:xfrm>
            <a:off x="8898601" y="5467920"/>
            <a:ext cx="1408923" cy="646331"/>
          </a:xfrm>
          <a:prstGeom prst="rect">
            <a:avLst/>
          </a:prstGeom>
          <a:noFill/>
        </p:spPr>
        <p:txBody>
          <a:bodyPr wrap="square" rtlCol="0">
            <a:spAutoFit/>
          </a:bodyPr>
          <a:lstStyle/>
          <a:p>
            <a:pPr algn="ctr"/>
            <a:r>
              <a:rPr lang="en-US" sz="1200" b="1" dirty="0"/>
              <a:t>Talk with Employees most likely to leave</a:t>
            </a:r>
          </a:p>
        </p:txBody>
      </p:sp>
    </p:spTree>
    <p:extLst>
      <p:ext uri="{BB962C8B-B14F-4D97-AF65-F5344CB8AC3E}">
        <p14:creationId xmlns:p14="http://schemas.microsoft.com/office/powerpoint/2010/main" val="190323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A43E-67D2-4649-A0D6-98A94B880E1D}"/>
              </a:ext>
            </a:extLst>
          </p:cNvPr>
          <p:cNvSpPr>
            <a:spLocks noGrp="1"/>
          </p:cNvSpPr>
          <p:nvPr>
            <p:ph type="title"/>
          </p:nvPr>
        </p:nvSpPr>
        <p:spPr/>
        <p:txBody>
          <a:bodyPr/>
          <a:lstStyle/>
          <a:p>
            <a:r>
              <a:rPr lang="en-US"/>
              <a:t>Prediction Model For Monthly Income</a:t>
            </a:r>
            <a:endParaRPr lang="en-US" dirty="0"/>
          </a:p>
        </p:txBody>
      </p:sp>
      <p:sp>
        <p:nvSpPr>
          <p:cNvPr id="4" name="Rectangle 3">
            <a:extLst>
              <a:ext uri="{FF2B5EF4-FFF2-40B4-BE49-F238E27FC236}">
                <a16:creationId xmlns:a16="http://schemas.microsoft.com/office/drawing/2014/main" id="{C4947637-00CB-475C-9BB8-1DFCC4073B71}"/>
              </a:ext>
            </a:extLst>
          </p:cNvPr>
          <p:cNvSpPr/>
          <p:nvPr/>
        </p:nvSpPr>
        <p:spPr>
          <a:xfrm>
            <a:off x="0" y="6488668"/>
            <a:ext cx="1614994" cy="369332"/>
          </a:xfrm>
          <a:prstGeom prst="rect">
            <a:avLst/>
          </a:prstGeom>
        </p:spPr>
        <p:txBody>
          <a:bodyPr wrap="none">
            <a:spAutoFit/>
          </a:bodyPr>
          <a:lstStyle/>
          <a:p>
            <a:r>
              <a:rPr lang="en-US">
                <a:solidFill>
                  <a:srgbClr val="971C03"/>
                </a:solidFill>
              </a:rPr>
              <a:t>DDSANALYTICS</a:t>
            </a:r>
            <a:endParaRPr lang="en-US" dirty="0"/>
          </a:p>
        </p:txBody>
      </p:sp>
      <p:pic>
        <p:nvPicPr>
          <p:cNvPr id="5" name="Picture 4">
            <a:extLst>
              <a:ext uri="{FF2B5EF4-FFF2-40B4-BE49-F238E27FC236}">
                <a16:creationId xmlns:a16="http://schemas.microsoft.com/office/drawing/2014/main" id="{32B9C47D-1E19-48BE-8CA1-6F09B80B071E}"/>
              </a:ext>
            </a:extLst>
          </p:cNvPr>
          <p:cNvPicPr>
            <a:picLocks noChangeAspect="1"/>
          </p:cNvPicPr>
          <p:nvPr/>
        </p:nvPicPr>
        <p:blipFill>
          <a:blip r:embed="rId3"/>
          <a:stretch>
            <a:fillRect/>
          </a:stretch>
        </p:blipFill>
        <p:spPr>
          <a:xfrm>
            <a:off x="106394" y="1906655"/>
            <a:ext cx="5018762" cy="4435185"/>
          </a:xfrm>
          <a:prstGeom prst="rect">
            <a:avLst/>
          </a:prstGeom>
        </p:spPr>
      </p:pic>
      <p:sp>
        <p:nvSpPr>
          <p:cNvPr id="6" name="Arrow: Right 5">
            <a:extLst>
              <a:ext uri="{FF2B5EF4-FFF2-40B4-BE49-F238E27FC236}">
                <a16:creationId xmlns:a16="http://schemas.microsoft.com/office/drawing/2014/main" id="{54EEA59F-5A9F-4868-ADCD-C525F0A69EFF}"/>
              </a:ext>
            </a:extLst>
          </p:cNvPr>
          <p:cNvSpPr/>
          <p:nvPr/>
        </p:nvSpPr>
        <p:spPr>
          <a:xfrm>
            <a:off x="4746978" y="4021494"/>
            <a:ext cx="378178" cy="20999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604DB35-5010-48FD-AFE8-8E5839ACF9CE}"/>
              </a:ext>
            </a:extLst>
          </p:cNvPr>
          <p:cNvPicPr>
            <a:picLocks noChangeAspect="1"/>
          </p:cNvPicPr>
          <p:nvPr/>
        </p:nvPicPr>
        <p:blipFill>
          <a:blip r:embed="rId4"/>
          <a:stretch>
            <a:fillRect/>
          </a:stretch>
        </p:blipFill>
        <p:spPr>
          <a:xfrm>
            <a:off x="5344035" y="2370442"/>
            <a:ext cx="5276569" cy="3722097"/>
          </a:xfrm>
          <a:prstGeom prst="rect">
            <a:avLst/>
          </a:prstGeom>
        </p:spPr>
      </p:pic>
      <p:sp>
        <p:nvSpPr>
          <p:cNvPr id="8" name="Arrow: Right 7">
            <a:extLst>
              <a:ext uri="{FF2B5EF4-FFF2-40B4-BE49-F238E27FC236}">
                <a16:creationId xmlns:a16="http://schemas.microsoft.com/office/drawing/2014/main" id="{66278A7D-5A3B-4BC9-A4CB-E7835062579A}"/>
              </a:ext>
            </a:extLst>
          </p:cNvPr>
          <p:cNvSpPr/>
          <p:nvPr/>
        </p:nvSpPr>
        <p:spPr>
          <a:xfrm>
            <a:off x="10762227" y="4086059"/>
            <a:ext cx="598311" cy="29086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8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A43E-67D2-4649-A0D6-98A94B880E1D}"/>
              </a:ext>
            </a:extLst>
          </p:cNvPr>
          <p:cNvSpPr>
            <a:spLocks noGrp="1"/>
          </p:cNvSpPr>
          <p:nvPr>
            <p:ph type="title"/>
          </p:nvPr>
        </p:nvSpPr>
        <p:spPr/>
        <p:txBody>
          <a:bodyPr/>
          <a:lstStyle/>
          <a:p>
            <a:r>
              <a:rPr lang="en-US" dirty="0"/>
              <a:t>Prediction Model For Monthly Income</a:t>
            </a:r>
          </a:p>
        </p:txBody>
      </p:sp>
      <p:sp>
        <p:nvSpPr>
          <p:cNvPr id="4" name="Rectangle 3">
            <a:extLst>
              <a:ext uri="{FF2B5EF4-FFF2-40B4-BE49-F238E27FC236}">
                <a16:creationId xmlns:a16="http://schemas.microsoft.com/office/drawing/2014/main" id="{C4947637-00CB-475C-9BB8-1DFCC4073B71}"/>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6" name="Picture 5">
            <a:extLst>
              <a:ext uri="{FF2B5EF4-FFF2-40B4-BE49-F238E27FC236}">
                <a16:creationId xmlns:a16="http://schemas.microsoft.com/office/drawing/2014/main" id="{9FC1CAE2-A0BD-40BA-8F14-690B941554D2}"/>
              </a:ext>
            </a:extLst>
          </p:cNvPr>
          <p:cNvPicPr>
            <a:picLocks noChangeAspect="1"/>
          </p:cNvPicPr>
          <p:nvPr/>
        </p:nvPicPr>
        <p:blipFill>
          <a:blip r:embed="rId3"/>
          <a:stretch>
            <a:fillRect/>
          </a:stretch>
        </p:blipFill>
        <p:spPr>
          <a:xfrm>
            <a:off x="0" y="2348955"/>
            <a:ext cx="4134427" cy="3515216"/>
          </a:xfrm>
          <a:prstGeom prst="rect">
            <a:avLst/>
          </a:prstGeom>
        </p:spPr>
      </p:pic>
      <p:sp>
        <p:nvSpPr>
          <p:cNvPr id="7" name="Arrow: Right 6">
            <a:extLst>
              <a:ext uri="{FF2B5EF4-FFF2-40B4-BE49-F238E27FC236}">
                <a16:creationId xmlns:a16="http://schemas.microsoft.com/office/drawing/2014/main" id="{8384DDEB-CC16-424B-9C5F-1420C6EA7653}"/>
              </a:ext>
            </a:extLst>
          </p:cNvPr>
          <p:cNvSpPr/>
          <p:nvPr/>
        </p:nvSpPr>
        <p:spPr>
          <a:xfrm>
            <a:off x="3859174" y="3952608"/>
            <a:ext cx="386255" cy="3079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24D4A5-9B24-4A45-A322-060AB7FCB473}"/>
              </a:ext>
            </a:extLst>
          </p:cNvPr>
          <p:cNvPicPr>
            <a:picLocks noChangeAspect="1"/>
          </p:cNvPicPr>
          <p:nvPr/>
        </p:nvPicPr>
        <p:blipFill>
          <a:blip r:embed="rId4"/>
          <a:stretch>
            <a:fillRect/>
          </a:stretch>
        </p:blipFill>
        <p:spPr>
          <a:xfrm>
            <a:off x="6312437" y="5270463"/>
            <a:ext cx="4363059" cy="600159"/>
          </a:xfrm>
          <a:prstGeom prst="rect">
            <a:avLst/>
          </a:prstGeom>
        </p:spPr>
      </p:pic>
      <p:pic>
        <p:nvPicPr>
          <p:cNvPr id="9" name="Picture 8">
            <a:extLst>
              <a:ext uri="{FF2B5EF4-FFF2-40B4-BE49-F238E27FC236}">
                <a16:creationId xmlns:a16="http://schemas.microsoft.com/office/drawing/2014/main" id="{2FAC1321-EB9C-4E8B-8BE7-8D8D88BE760C}"/>
              </a:ext>
            </a:extLst>
          </p:cNvPr>
          <p:cNvPicPr>
            <a:picLocks noChangeAspect="1"/>
          </p:cNvPicPr>
          <p:nvPr/>
        </p:nvPicPr>
        <p:blipFill>
          <a:blip r:embed="rId5"/>
          <a:stretch>
            <a:fillRect/>
          </a:stretch>
        </p:blipFill>
        <p:spPr>
          <a:xfrm>
            <a:off x="6223273" y="2801610"/>
            <a:ext cx="5391902" cy="2314898"/>
          </a:xfrm>
          <a:prstGeom prst="rect">
            <a:avLst/>
          </a:prstGeom>
        </p:spPr>
      </p:pic>
      <p:sp>
        <p:nvSpPr>
          <p:cNvPr id="10" name="TextBox 9">
            <a:extLst>
              <a:ext uri="{FF2B5EF4-FFF2-40B4-BE49-F238E27FC236}">
                <a16:creationId xmlns:a16="http://schemas.microsoft.com/office/drawing/2014/main" id="{C47FCF4A-69A4-46FE-B22B-F5D905A6B5C3}"/>
              </a:ext>
            </a:extLst>
          </p:cNvPr>
          <p:cNvSpPr txBox="1"/>
          <p:nvPr/>
        </p:nvSpPr>
        <p:spPr>
          <a:xfrm>
            <a:off x="4384412" y="3374350"/>
            <a:ext cx="1252205" cy="1477328"/>
          </a:xfrm>
          <a:prstGeom prst="rect">
            <a:avLst/>
          </a:prstGeom>
          <a:noFill/>
          <a:ln w="15875">
            <a:solidFill>
              <a:schemeClr val="accent1"/>
            </a:solidFill>
          </a:ln>
        </p:spPr>
        <p:txBody>
          <a:bodyPr wrap="square" rtlCol="0">
            <a:spAutoFit/>
          </a:bodyPr>
          <a:lstStyle/>
          <a:p>
            <a:pPr algn="ctr"/>
            <a:r>
              <a:rPr lang="en-US" dirty="0"/>
              <a:t>Variable Selection Tool for categorical predictors</a:t>
            </a:r>
          </a:p>
        </p:txBody>
      </p:sp>
      <p:sp>
        <p:nvSpPr>
          <p:cNvPr id="11" name="Arrow: Right 10">
            <a:extLst>
              <a:ext uri="{FF2B5EF4-FFF2-40B4-BE49-F238E27FC236}">
                <a16:creationId xmlns:a16="http://schemas.microsoft.com/office/drawing/2014/main" id="{B066A41F-F5E6-4371-8A75-F0E9ACDABAD3}"/>
              </a:ext>
            </a:extLst>
          </p:cNvPr>
          <p:cNvSpPr/>
          <p:nvPr/>
        </p:nvSpPr>
        <p:spPr>
          <a:xfrm>
            <a:off x="5775600" y="3959059"/>
            <a:ext cx="386255" cy="3079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D03AB45-A681-4340-BDEB-1E65F9461635}"/>
              </a:ext>
            </a:extLst>
          </p:cNvPr>
          <p:cNvSpPr txBox="1"/>
          <p:nvPr/>
        </p:nvSpPr>
        <p:spPr>
          <a:xfrm>
            <a:off x="7636265" y="2278323"/>
            <a:ext cx="2565918" cy="369332"/>
          </a:xfrm>
          <a:prstGeom prst="rect">
            <a:avLst/>
          </a:prstGeom>
          <a:noFill/>
        </p:spPr>
        <p:txBody>
          <a:bodyPr wrap="square" rtlCol="0">
            <a:spAutoFit/>
          </a:bodyPr>
          <a:lstStyle/>
          <a:p>
            <a:r>
              <a:rPr lang="en-US" dirty="0"/>
              <a:t>Final Model Parameters</a:t>
            </a:r>
          </a:p>
        </p:txBody>
      </p:sp>
      <p:sp>
        <p:nvSpPr>
          <p:cNvPr id="13" name="Rectangle 12">
            <a:extLst>
              <a:ext uri="{FF2B5EF4-FFF2-40B4-BE49-F238E27FC236}">
                <a16:creationId xmlns:a16="http://schemas.microsoft.com/office/drawing/2014/main" id="{792A12B6-3C8C-494B-8C10-D668E2015690}"/>
              </a:ext>
            </a:extLst>
          </p:cNvPr>
          <p:cNvSpPr/>
          <p:nvPr/>
        </p:nvSpPr>
        <p:spPr>
          <a:xfrm>
            <a:off x="6223273" y="3374350"/>
            <a:ext cx="2976711" cy="1432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EAA5EE-EFF0-4212-B3BA-63518F905AC1}"/>
              </a:ext>
            </a:extLst>
          </p:cNvPr>
          <p:cNvSpPr/>
          <p:nvPr/>
        </p:nvSpPr>
        <p:spPr>
          <a:xfrm>
            <a:off x="8453535" y="5467739"/>
            <a:ext cx="2034073" cy="149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F1D754-B224-4348-832F-1E90CA13B093}"/>
              </a:ext>
            </a:extLst>
          </p:cNvPr>
          <p:cNvSpPr/>
          <p:nvPr/>
        </p:nvSpPr>
        <p:spPr>
          <a:xfrm>
            <a:off x="6223273" y="3517641"/>
            <a:ext cx="2976711" cy="194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78E3B5-8986-4511-94AD-4B5A20309842}"/>
              </a:ext>
            </a:extLst>
          </p:cNvPr>
          <p:cNvSpPr/>
          <p:nvPr/>
        </p:nvSpPr>
        <p:spPr>
          <a:xfrm>
            <a:off x="6223273" y="3711905"/>
            <a:ext cx="588074" cy="153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717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Employee Retention - Goals</a:t>
            </a:r>
          </a:p>
        </p:txBody>
      </p:sp>
      <p:sp>
        <p:nvSpPr>
          <p:cNvPr id="3" name="Content Placeholder 2">
            <a:extLst>
              <a:ext uri="{FF2B5EF4-FFF2-40B4-BE49-F238E27FC236}">
                <a16:creationId xmlns:a16="http://schemas.microsoft.com/office/drawing/2014/main" id="{A1C25A2D-0C81-40B1-99C5-535538940D46}"/>
              </a:ext>
            </a:extLst>
          </p:cNvPr>
          <p:cNvSpPr>
            <a:spLocks noGrp="1"/>
          </p:cNvSpPr>
          <p:nvPr>
            <p:ph idx="1"/>
          </p:nvPr>
        </p:nvSpPr>
        <p:spPr/>
        <p:txBody>
          <a:bodyPr>
            <a:normAutofit/>
          </a:bodyPr>
          <a:lstStyle/>
          <a:p>
            <a:pPr marL="0" indent="0" algn="ctr">
              <a:buNone/>
            </a:pPr>
            <a:endParaRPr lang="en-US" sz="3600" dirty="0"/>
          </a:p>
          <a:p>
            <a:pPr marL="0" indent="0" algn="ctr">
              <a:buNone/>
            </a:pPr>
            <a:r>
              <a:rPr lang="en-US" sz="3600" dirty="0"/>
              <a:t>It’s not just about keeping people; it’s about making them happy to come to work here.</a:t>
            </a:r>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3"/>
          <a:stretch>
            <a:fillRect/>
          </a:stretch>
        </p:blipFill>
        <p:spPr>
          <a:xfrm>
            <a:off x="10741242" y="5514554"/>
            <a:ext cx="1450758" cy="1450758"/>
          </a:xfrm>
          <a:prstGeom prst="rect">
            <a:avLst/>
          </a:prstGeom>
        </p:spPr>
      </p:pic>
      <p:pic>
        <p:nvPicPr>
          <p:cNvPr id="1026" name="Picture 2" descr="6 Best Ways to Keep Your Employees Happy | CommBox (BumpYard)">
            <a:extLst>
              <a:ext uri="{FF2B5EF4-FFF2-40B4-BE49-F238E27FC236}">
                <a16:creationId xmlns:a16="http://schemas.microsoft.com/office/drawing/2014/main" id="{F59AAB7C-6B53-4928-8B46-EC9FEB12C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9998" y="4273420"/>
            <a:ext cx="3052963" cy="17799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5B4A625-D5F0-4B91-90CA-CD243F54AFAE}"/>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spTree>
    <p:extLst>
      <p:ext uri="{BB962C8B-B14F-4D97-AF65-F5344CB8AC3E}">
        <p14:creationId xmlns:p14="http://schemas.microsoft.com/office/powerpoint/2010/main" val="235978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Employee Retention - Goals</a:t>
            </a:r>
          </a:p>
        </p:txBody>
      </p:sp>
      <p:sp>
        <p:nvSpPr>
          <p:cNvPr id="3" name="Content Placeholder 2">
            <a:extLst>
              <a:ext uri="{FF2B5EF4-FFF2-40B4-BE49-F238E27FC236}">
                <a16:creationId xmlns:a16="http://schemas.microsoft.com/office/drawing/2014/main" id="{A1C25A2D-0C81-40B1-99C5-535538940D46}"/>
              </a:ext>
            </a:extLst>
          </p:cNvPr>
          <p:cNvSpPr>
            <a:spLocks noGrp="1"/>
          </p:cNvSpPr>
          <p:nvPr>
            <p:ph idx="1"/>
          </p:nvPr>
        </p:nvSpPr>
        <p:spPr/>
        <p:txBody>
          <a:bodyPr/>
          <a:lstStyle/>
          <a:p>
            <a:pPr>
              <a:buFont typeface="Arial" panose="020B0604020202020204" pitchFamily="34" charset="0"/>
              <a:buChar char="•"/>
            </a:pPr>
            <a:r>
              <a:rPr lang="en-US" dirty="0"/>
              <a:t> </a:t>
            </a:r>
            <a:r>
              <a:rPr lang="en-US" sz="2800" dirty="0"/>
              <a:t>How much is attrition affected by satisfaction with:</a:t>
            </a:r>
          </a:p>
          <a:p>
            <a:pPr lvl="1">
              <a:buFont typeface="Arial" panose="020B0604020202020204" pitchFamily="34" charset="0"/>
              <a:buChar char="•"/>
            </a:pPr>
            <a:r>
              <a:rPr lang="en-US" sz="2400" dirty="0"/>
              <a:t>Job Roles?</a:t>
            </a:r>
          </a:p>
          <a:p>
            <a:pPr lvl="1">
              <a:buFont typeface="Arial" panose="020B0604020202020204" pitchFamily="34" charset="0"/>
              <a:buChar char="•"/>
            </a:pPr>
            <a:r>
              <a:rPr lang="en-US" sz="2400" dirty="0"/>
              <a:t>Work Environment?</a:t>
            </a:r>
          </a:p>
          <a:p>
            <a:pPr lvl="1">
              <a:buFont typeface="Arial" panose="020B0604020202020204" pitchFamily="34" charset="0"/>
              <a:buChar char="•"/>
            </a:pPr>
            <a:r>
              <a:rPr lang="en-US" sz="2400" dirty="0"/>
              <a:t>Work-Life Balance?</a:t>
            </a:r>
          </a:p>
          <a:p>
            <a:pPr marL="201168" lvl="1" indent="0">
              <a:buNone/>
            </a:pPr>
            <a:endParaRPr lang="en-US" sz="2400" dirty="0"/>
          </a:p>
          <a:p>
            <a:pPr>
              <a:buFont typeface="Arial" panose="020B0604020202020204" pitchFamily="34" charset="0"/>
              <a:buChar char="•"/>
            </a:pPr>
            <a:r>
              <a:rPr lang="en-US" sz="2800" dirty="0"/>
              <a:t> Are there other factors contributing to employee attrition?</a:t>
            </a:r>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4"/>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8334A1A-3D16-4582-B37F-774E31CDF45C}"/>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spTree>
    <p:custDataLst>
      <p:tags r:id="rId1"/>
    </p:custDataLst>
    <p:extLst>
      <p:ext uri="{BB962C8B-B14F-4D97-AF65-F5344CB8AC3E}">
        <p14:creationId xmlns:p14="http://schemas.microsoft.com/office/powerpoint/2010/main" val="388041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5F6E415-41D6-494D-89D4-47E05E6B9FC2}"/>
              </a:ext>
            </a:extLst>
          </p:cNvPr>
          <p:cNvPicPr>
            <a:picLocks noChangeAspect="1"/>
          </p:cNvPicPr>
          <p:nvPr/>
        </p:nvPicPr>
        <p:blipFill>
          <a:blip r:embed="rId3"/>
          <a:stretch>
            <a:fillRect/>
          </a:stretch>
        </p:blipFill>
        <p:spPr>
          <a:xfrm>
            <a:off x="114605" y="1908788"/>
            <a:ext cx="6184715" cy="4408451"/>
          </a:xfrm>
          <a:prstGeom prst="rect">
            <a:avLst/>
          </a:prstGeom>
        </p:spPr>
      </p:pic>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a:xfrm>
            <a:off x="1097280" y="286603"/>
            <a:ext cx="10341864" cy="1450757"/>
          </a:xfrm>
        </p:spPr>
        <p:txBody>
          <a:bodyPr/>
          <a:lstStyle/>
          <a:p>
            <a:r>
              <a:rPr lang="en-US" dirty="0"/>
              <a:t>Employee Retention – Highest Attrition Jobs</a:t>
            </a:r>
          </a:p>
        </p:txBody>
      </p:sp>
      <p:sp>
        <p:nvSpPr>
          <p:cNvPr id="3" name="Content Placeholder 2">
            <a:extLst>
              <a:ext uri="{FF2B5EF4-FFF2-40B4-BE49-F238E27FC236}">
                <a16:creationId xmlns:a16="http://schemas.microsoft.com/office/drawing/2014/main" id="{A1C25A2D-0C81-40B1-99C5-535538940D46}"/>
              </a:ext>
            </a:extLst>
          </p:cNvPr>
          <p:cNvSpPr>
            <a:spLocks noGrp="1"/>
          </p:cNvSpPr>
          <p:nvPr>
            <p:ph idx="1"/>
          </p:nvPr>
        </p:nvSpPr>
        <p:spPr>
          <a:xfrm>
            <a:off x="6268212" y="2926441"/>
            <a:ext cx="4887468" cy="476817"/>
          </a:xfrm>
        </p:spPr>
        <p:txBody>
          <a:bodyPr>
            <a:normAutofit/>
          </a:bodyPr>
          <a:lstStyle/>
          <a:p>
            <a:pPr marL="0" indent="0">
              <a:buNone/>
            </a:pPr>
            <a:r>
              <a:rPr lang="en-US" dirty="0"/>
              <a:t> 45% of Sales Reps left the company</a:t>
            </a:r>
          </a:p>
          <a:p>
            <a:endParaRPr lang="en-US" dirty="0"/>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4"/>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cxnSp>
        <p:nvCxnSpPr>
          <p:cNvPr id="8" name="Straight Arrow Connector 7">
            <a:extLst>
              <a:ext uri="{FF2B5EF4-FFF2-40B4-BE49-F238E27FC236}">
                <a16:creationId xmlns:a16="http://schemas.microsoft.com/office/drawing/2014/main" id="{B802896B-A168-43CE-AABA-FA33480DC504}"/>
              </a:ext>
            </a:extLst>
          </p:cNvPr>
          <p:cNvCxnSpPr>
            <a:cxnSpLocks/>
          </p:cNvCxnSpPr>
          <p:nvPr/>
        </p:nvCxnSpPr>
        <p:spPr>
          <a:xfrm flipH="1" flipV="1">
            <a:off x="3612444" y="2269067"/>
            <a:ext cx="2655768" cy="875350"/>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0934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a:xfrm>
            <a:off x="923731" y="1011981"/>
            <a:ext cx="10655559" cy="725379"/>
          </a:xfrm>
        </p:spPr>
        <p:txBody>
          <a:bodyPr>
            <a:normAutofit fontScale="90000"/>
          </a:bodyPr>
          <a:lstStyle/>
          <a:p>
            <a:br>
              <a:rPr lang="en-US" dirty="0"/>
            </a:br>
            <a:r>
              <a:rPr lang="en-US" dirty="0"/>
              <a:t>Satisfaction Scores and Issues with Subjective Metrics</a:t>
            </a:r>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3"/>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6" name="Picture 5">
            <a:extLst>
              <a:ext uri="{FF2B5EF4-FFF2-40B4-BE49-F238E27FC236}">
                <a16:creationId xmlns:a16="http://schemas.microsoft.com/office/drawing/2014/main" id="{B9F83117-2FAE-4840-8B43-DA274ABAA53D}"/>
              </a:ext>
            </a:extLst>
          </p:cNvPr>
          <p:cNvPicPr>
            <a:picLocks noChangeAspect="1"/>
          </p:cNvPicPr>
          <p:nvPr/>
        </p:nvPicPr>
        <p:blipFill>
          <a:blip r:embed="rId4"/>
          <a:stretch>
            <a:fillRect/>
          </a:stretch>
        </p:blipFill>
        <p:spPr>
          <a:xfrm>
            <a:off x="71080" y="2202938"/>
            <a:ext cx="3643081" cy="3643081"/>
          </a:xfrm>
          <a:prstGeom prst="rect">
            <a:avLst/>
          </a:prstGeom>
        </p:spPr>
      </p:pic>
      <p:pic>
        <p:nvPicPr>
          <p:cNvPr id="7" name="Picture 6">
            <a:extLst>
              <a:ext uri="{FF2B5EF4-FFF2-40B4-BE49-F238E27FC236}">
                <a16:creationId xmlns:a16="http://schemas.microsoft.com/office/drawing/2014/main" id="{BD50443D-192F-4DD3-8333-1C0C1F3547A3}"/>
              </a:ext>
            </a:extLst>
          </p:cNvPr>
          <p:cNvPicPr>
            <a:picLocks noChangeAspect="1"/>
          </p:cNvPicPr>
          <p:nvPr/>
        </p:nvPicPr>
        <p:blipFill>
          <a:blip r:embed="rId5"/>
          <a:stretch>
            <a:fillRect/>
          </a:stretch>
        </p:blipFill>
        <p:spPr>
          <a:xfrm>
            <a:off x="3515000" y="2202937"/>
            <a:ext cx="3612785" cy="3643081"/>
          </a:xfrm>
          <a:prstGeom prst="rect">
            <a:avLst/>
          </a:prstGeom>
        </p:spPr>
      </p:pic>
      <p:pic>
        <p:nvPicPr>
          <p:cNvPr id="8" name="Picture 7">
            <a:extLst>
              <a:ext uri="{FF2B5EF4-FFF2-40B4-BE49-F238E27FC236}">
                <a16:creationId xmlns:a16="http://schemas.microsoft.com/office/drawing/2014/main" id="{B715DAB4-5E6E-46D5-BD0C-3E1030317EF8}"/>
              </a:ext>
            </a:extLst>
          </p:cNvPr>
          <p:cNvPicPr>
            <a:picLocks noChangeAspect="1"/>
          </p:cNvPicPr>
          <p:nvPr/>
        </p:nvPicPr>
        <p:blipFill>
          <a:blip r:embed="rId6"/>
          <a:stretch>
            <a:fillRect/>
          </a:stretch>
        </p:blipFill>
        <p:spPr>
          <a:xfrm>
            <a:off x="7072941" y="2202937"/>
            <a:ext cx="5047979" cy="3692715"/>
          </a:xfrm>
          <a:prstGeom prst="rect">
            <a:avLst/>
          </a:prstGeom>
        </p:spPr>
      </p:pic>
    </p:spTree>
    <p:extLst>
      <p:ext uri="{BB962C8B-B14F-4D97-AF65-F5344CB8AC3E}">
        <p14:creationId xmlns:p14="http://schemas.microsoft.com/office/powerpoint/2010/main" val="108759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DE5AFD-1B61-458A-9653-BC37154F19BE}"/>
              </a:ext>
            </a:extLst>
          </p:cNvPr>
          <p:cNvPicPr>
            <a:picLocks noChangeAspect="1"/>
          </p:cNvPicPr>
          <p:nvPr/>
        </p:nvPicPr>
        <p:blipFill>
          <a:blip r:embed="rId3"/>
          <a:stretch>
            <a:fillRect/>
          </a:stretch>
        </p:blipFill>
        <p:spPr>
          <a:xfrm>
            <a:off x="0" y="2162238"/>
            <a:ext cx="3988501" cy="3254132"/>
          </a:xfrm>
          <a:prstGeom prst="rect">
            <a:avLst/>
          </a:prstGeom>
        </p:spPr>
      </p:pic>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Satisfaction Scores</a:t>
            </a:r>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4"/>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6" name="Picture 5">
            <a:extLst>
              <a:ext uri="{FF2B5EF4-FFF2-40B4-BE49-F238E27FC236}">
                <a16:creationId xmlns:a16="http://schemas.microsoft.com/office/drawing/2014/main" id="{2DF9424E-165B-4469-A363-22A70AAE615D}"/>
              </a:ext>
            </a:extLst>
          </p:cNvPr>
          <p:cNvPicPr>
            <a:picLocks noChangeAspect="1"/>
          </p:cNvPicPr>
          <p:nvPr/>
        </p:nvPicPr>
        <p:blipFill>
          <a:blip r:embed="rId5"/>
          <a:stretch>
            <a:fillRect/>
          </a:stretch>
        </p:blipFill>
        <p:spPr>
          <a:xfrm>
            <a:off x="3860256" y="2221533"/>
            <a:ext cx="3988502" cy="3194837"/>
          </a:xfrm>
          <a:prstGeom prst="rect">
            <a:avLst/>
          </a:prstGeom>
        </p:spPr>
      </p:pic>
      <p:pic>
        <p:nvPicPr>
          <p:cNvPr id="8" name="Picture 7">
            <a:extLst>
              <a:ext uri="{FF2B5EF4-FFF2-40B4-BE49-F238E27FC236}">
                <a16:creationId xmlns:a16="http://schemas.microsoft.com/office/drawing/2014/main" id="{57524090-E203-4931-8479-E6D062628242}"/>
              </a:ext>
            </a:extLst>
          </p:cNvPr>
          <p:cNvPicPr>
            <a:picLocks noChangeAspect="1"/>
          </p:cNvPicPr>
          <p:nvPr/>
        </p:nvPicPr>
        <p:blipFill>
          <a:blip r:embed="rId6"/>
          <a:stretch>
            <a:fillRect/>
          </a:stretch>
        </p:blipFill>
        <p:spPr>
          <a:xfrm>
            <a:off x="7720513" y="2250412"/>
            <a:ext cx="4471487" cy="3223475"/>
          </a:xfrm>
          <a:prstGeom prst="rect">
            <a:avLst/>
          </a:prstGeom>
        </p:spPr>
      </p:pic>
    </p:spTree>
    <p:extLst>
      <p:ext uri="{BB962C8B-B14F-4D97-AF65-F5344CB8AC3E}">
        <p14:creationId xmlns:p14="http://schemas.microsoft.com/office/powerpoint/2010/main" val="205711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C8C8C8-2DCF-4504-9AC7-94EA94341233}"/>
              </a:ext>
            </a:extLst>
          </p:cNvPr>
          <p:cNvPicPr>
            <a:picLocks noChangeAspect="1"/>
          </p:cNvPicPr>
          <p:nvPr/>
        </p:nvPicPr>
        <p:blipFill>
          <a:blip r:embed="rId3"/>
          <a:stretch>
            <a:fillRect/>
          </a:stretch>
        </p:blipFill>
        <p:spPr>
          <a:xfrm>
            <a:off x="6445534" y="2112126"/>
            <a:ext cx="5495220" cy="4001775"/>
          </a:xfrm>
          <a:prstGeom prst="rect">
            <a:avLst/>
          </a:prstGeom>
        </p:spPr>
      </p:pic>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Employee Retention – Other Factors</a:t>
            </a:r>
            <a:br>
              <a:rPr lang="en-US" dirty="0"/>
            </a:br>
            <a:r>
              <a:rPr lang="en-US" i="1" dirty="0"/>
              <a:t>General Employee Info and History</a:t>
            </a:r>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4"/>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7" name="Picture 6">
            <a:extLst>
              <a:ext uri="{FF2B5EF4-FFF2-40B4-BE49-F238E27FC236}">
                <a16:creationId xmlns:a16="http://schemas.microsoft.com/office/drawing/2014/main" id="{CEC34556-3BE6-4AFE-A361-4F18B3D10D4D}"/>
              </a:ext>
            </a:extLst>
          </p:cNvPr>
          <p:cNvPicPr>
            <a:picLocks noChangeAspect="1"/>
          </p:cNvPicPr>
          <p:nvPr/>
        </p:nvPicPr>
        <p:blipFill>
          <a:blip r:embed="rId5"/>
          <a:stretch>
            <a:fillRect/>
          </a:stretch>
        </p:blipFill>
        <p:spPr>
          <a:xfrm>
            <a:off x="513482" y="2112125"/>
            <a:ext cx="5582518" cy="4001775"/>
          </a:xfrm>
          <a:prstGeom prst="rect">
            <a:avLst/>
          </a:prstGeom>
        </p:spPr>
      </p:pic>
    </p:spTree>
    <p:extLst>
      <p:ext uri="{BB962C8B-B14F-4D97-AF65-F5344CB8AC3E}">
        <p14:creationId xmlns:p14="http://schemas.microsoft.com/office/powerpoint/2010/main" val="174984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52D9F9-8061-4EDF-9C16-C5B36DF0D96D}"/>
              </a:ext>
            </a:extLst>
          </p:cNvPr>
          <p:cNvPicPr>
            <a:picLocks noChangeAspect="1"/>
          </p:cNvPicPr>
          <p:nvPr/>
        </p:nvPicPr>
        <p:blipFill>
          <a:blip r:embed="rId3"/>
          <a:stretch>
            <a:fillRect/>
          </a:stretch>
        </p:blipFill>
        <p:spPr>
          <a:xfrm>
            <a:off x="6202100" y="2027406"/>
            <a:ext cx="5593566" cy="4065771"/>
          </a:xfrm>
          <a:prstGeom prst="rect">
            <a:avLst/>
          </a:prstGeom>
        </p:spPr>
      </p:pic>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Employee Retention – Other Factors</a:t>
            </a:r>
            <a:br>
              <a:rPr lang="en-US" dirty="0"/>
            </a:br>
            <a:r>
              <a:rPr lang="en-US" i="1" dirty="0"/>
              <a:t>General Employee Info and History</a:t>
            </a:r>
            <a:endParaRPr lang="en-US" dirty="0"/>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4"/>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7" name="Picture 6">
            <a:extLst>
              <a:ext uri="{FF2B5EF4-FFF2-40B4-BE49-F238E27FC236}">
                <a16:creationId xmlns:a16="http://schemas.microsoft.com/office/drawing/2014/main" id="{9FF8B89C-BC23-44A2-92C0-1E2351C1F5C1}"/>
              </a:ext>
            </a:extLst>
          </p:cNvPr>
          <p:cNvPicPr>
            <a:picLocks noChangeAspect="1"/>
          </p:cNvPicPr>
          <p:nvPr/>
        </p:nvPicPr>
        <p:blipFill>
          <a:blip r:embed="rId5"/>
          <a:stretch>
            <a:fillRect/>
          </a:stretch>
        </p:blipFill>
        <p:spPr>
          <a:xfrm>
            <a:off x="608534" y="2122487"/>
            <a:ext cx="5593566" cy="3970690"/>
          </a:xfrm>
          <a:prstGeom prst="rect">
            <a:avLst/>
          </a:prstGeom>
        </p:spPr>
      </p:pic>
    </p:spTree>
    <p:extLst>
      <p:ext uri="{BB962C8B-B14F-4D97-AF65-F5344CB8AC3E}">
        <p14:creationId xmlns:p14="http://schemas.microsoft.com/office/powerpoint/2010/main" val="42622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DF70F45-B4BD-4230-B6A9-035D197F53FE}"/>
              </a:ext>
            </a:extLst>
          </p:cNvPr>
          <p:cNvPicPr>
            <a:picLocks noChangeAspect="1"/>
          </p:cNvPicPr>
          <p:nvPr/>
        </p:nvPicPr>
        <p:blipFill>
          <a:blip r:embed="rId3"/>
          <a:stretch>
            <a:fillRect/>
          </a:stretch>
        </p:blipFill>
        <p:spPr>
          <a:xfrm>
            <a:off x="6096000" y="1918177"/>
            <a:ext cx="5847978" cy="4198105"/>
          </a:xfrm>
          <a:prstGeom prst="rect">
            <a:avLst/>
          </a:prstGeom>
        </p:spPr>
      </p:pic>
      <p:sp>
        <p:nvSpPr>
          <p:cNvPr id="2" name="Title 1">
            <a:extLst>
              <a:ext uri="{FF2B5EF4-FFF2-40B4-BE49-F238E27FC236}">
                <a16:creationId xmlns:a16="http://schemas.microsoft.com/office/drawing/2014/main" id="{6FB40AA2-4147-49C6-8A76-CD9F9DDD31BB}"/>
              </a:ext>
            </a:extLst>
          </p:cNvPr>
          <p:cNvSpPr>
            <a:spLocks noGrp="1"/>
          </p:cNvSpPr>
          <p:nvPr>
            <p:ph type="title"/>
          </p:nvPr>
        </p:nvSpPr>
        <p:spPr/>
        <p:txBody>
          <a:bodyPr/>
          <a:lstStyle/>
          <a:p>
            <a:r>
              <a:rPr lang="en-US" dirty="0"/>
              <a:t>Employee Retention – Other Factors</a:t>
            </a:r>
            <a:br>
              <a:rPr lang="en-US" dirty="0"/>
            </a:br>
            <a:r>
              <a:rPr lang="en-US" i="1" dirty="0"/>
              <a:t>General Employee Info and History</a:t>
            </a:r>
          </a:p>
        </p:txBody>
      </p:sp>
      <p:pic>
        <p:nvPicPr>
          <p:cNvPr id="4" name="Picture 3" descr="A picture containing food, drawing&#10;&#10;Description automatically generated">
            <a:extLst>
              <a:ext uri="{FF2B5EF4-FFF2-40B4-BE49-F238E27FC236}">
                <a16:creationId xmlns:a16="http://schemas.microsoft.com/office/drawing/2014/main" id="{16E2FBD2-6C54-41D1-9A34-6B8BEAB81505}"/>
              </a:ext>
            </a:extLst>
          </p:cNvPr>
          <p:cNvPicPr>
            <a:picLocks noChangeAspect="1"/>
          </p:cNvPicPr>
          <p:nvPr/>
        </p:nvPicPr>
        <p:blipFill>
          <a:blip r:embed="rId4"/>
          <a:stretch>
            <a:fillRect/>
          </a:stretch>
        </p:blipFill>
        <p:spPr>
          <a:xfrm>
            <a:off x="10741242" y="5514554"/>
            <a:ext cx="1450758" cy="1450758"/>
          </a:xfrm>
          <a:prstGeom prst="rect">
            <a:avLst/>
          </a:prstGeom>
        </p:spPr>
      </p:pic>
      <p:sp>
        <p:nvSpPr>
          <p:cNvPr id="5" name="Rectangle 4">
            <a:extLst>
              <a:ext uri="{FF2B5EF4-FFF2-40B4-BE49-F238E27FC236}">
                <a16:creationId xmlns:a16="http://schemas.microsoft.com/office/drawing/2014/main" id="{CF268BD0-43AC-4F92-B0DC-7B8384A2A71D}"/>
              </a:ext>
            </a:extLst>
          </p:cNvPr>
          <p:cNvSpPr/>
          <p:nvPr/>
        </p:nvSpPr>
        <p:spPr>
          <a:xfrm>
            <a:off x="0" y="6488668"/>
            <a:ext cx="1614994" cy="369332"/>
          </a:xfrm>
          <a:prstGeom prst="rect">
            <a:avLst/>
          </a:prstGeom>
        </p:spPr>
        <p:txBody>
          <a:bodyPr wrap="none">
            <a:spAutoFit/>
          </a:bodyPr>
          <a:lstStyle/>
          <a:p>
            <a:r>
              <a:rPr lang="en-US" dirty="0">
                <a:solidFill>
                  <a:srgbClr val="971C03"/>
                </a:solidFill>
              </a:rPr>
              <a:t>DDSANALYTICS</a:t>
            </a:r>
            <a:endParaRPr lang="en-US" dirty="0"/>
          </a:p>
        </p:txBody>
      </p:sp>
      <p:pic>
        <p:nvPicPr>
          <p:cNvPr id="6" name="Picture 5">
            <a:extLst>
              <a:ext uri="{FF2B5EF4-FFF2-40B4-BE49-F238E27FC236}">
                <a16:creationId xmlns:a16="http://schemas.microsoft.com/office/drawing/2014/main" id="{E842DEC5-F8B2-4264-88A7-55066805B825}"/>
              </a:ext>
            </a:extLst>
          </p:cNvPr>
          <p:cNvPicPr>
            <a:picLocks noChangeAspect="1"/>
          </p:cNvPicPr>
          <p:nvPr/>
        </p:nvPicPr>
        <p:blipFill>
          <a:blip r:embed="rId5"/>
          <a:stretch>
            <a:fillRect/>
          </a:stretch>
        </p:blipFill>
        <p:spPr>
          <a:xfrm>
            <a:off x="350548" y="1988714"/>
            <a:ext cx="5666430" cy="4057029"/>
          </a:xfrm>
          <a:prstGeom prst="rect">
            <a:avLst/>
          </a:prstGeom>
        </p:spPr>
      </p:pic>
    </p:spTree>
    <p:extLst>
      <p:ext uri="{BB962C8B-B14F-4D97-AF65-F5344CB8AC3E}">
        <p14:creationId xmlns:p14="http://schemas.microsoft.com/office/powerpoint/2010/main" val="36118382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3|1.5|1|2.3"/>
</p:tagLst>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purl.org/dc/terms/"/>
    <ds:schemaRef ds:uri="http://purl.org/dc/elements/1.1/"/>
    <ds:schemaRef ds:uri="http://www.w3.org/XML/1998/namespace"/>
    <ds:schemaRef ds:uri="http://schemas.microsoft.com/office/2006/documentManagement/types"/>
    <ds:schemaRef ds:uri="16c05727-aa75-4e4a-9b5f-8a80a1165891"/>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1861</Words>
  <Application>Microsoft Office PowerPoint</Application>
  <PresentationFormat>Widescreen</PresentationFormat>
  <Paragraphs>97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Georgia Pro Cond Light</vt:lpstr>
      <vt:lpstr>Speak Pro</vt:lpstr>
      <vt:lpstr>RetrospectVTI</vt:lpstr>
      <vt:lpstr>Frito Lay</vt:lpstr>
      <vt:lpstr>Employee Retention - Goals</vt:lpstr>
      <vt:lpstr>Employee Retention - Goals</vt:lpstr>
      <vt:lpstr>Employee Retention – Highest Attrition Jobs</vt:lpstr>
      <vt:lpstr> Satisfaction Scores and Issues with Subjective Metrics</vt:lpstr>
      <vt:lpstr>Satisfaction Scores</vt:lpstr>
      <vt:lpstr>Employee Retention – Other Factors General Employee Info and History</vt:lpstr>
      <vt:lpstr>Employee Retention – Other Factors General Employee Info and History</vt:lpstr>
      <vt:lpstr>Employee Retention – Other Factors General Employee Info and History</vt:lpstr>
      <vt:lpstr>Employee Retention – Other Factors</vt:lpstr>
      <vt:lpstr>Employee Retention – Other Factors</vt:lpstr>
      <vt:lpstr>The Obvious One…</vt:lpstr>
      <vt:lpstr>The Obvious One…</vt:lpstr>
      <vt:lpstr>Prediction Model For Attrition</vt:lpstr>
      <vt:lpstr>Prediction Model For Attrition</vt:lpstr>
      <vt:lpstr>Prediction Model For Monthly Income</vt:lpstr>
      <vt:lpstr>Prediction Model For Monthly Income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2020-04-17T14:17:39Z</dcterms:created>
  <dcterms:modified xsi:type="dcterms:W3CDTF">2020-04-18T18:23:39Z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