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initials="J" lastIdx="1" clrIdx="0">
    <p:extLst>
      <p:ext uri="{19B8F6BF-5375-455C-9EA6-DF929625EA0E}">
        <p15:presenceInfo xmlns:p15="http://schemas.microsoft.com/office/powerpoint/2012/main" userId="Jo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13" autoAdjust="0"/>
  </p:normalViewPr>
  <p:slideViewPr>
    <p:cSldViewPr>
      <p:cViewPr varScale="1">
        <p:scale>
          <a:sx n="94" d="100"/>
          <a:sy n="94" d="100"/>
        </p:scale>
        <p:origin x="20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So today we are continuing Budweiser’s exploration into the craft beer market, and we’ve been asked to answer some questions for the management team regarding craft beers across the country – specifically today related to their alcohol by volume and bitterness, and then we’re going to spend a little time discussing how our brewers can use some of this information as they develop a new beer label that will get the company’s foot in the door of the craft market.</a:t>
            </a:r>
          </a:p>
          <a:p>
            <a:endParaRPr lang="en-US" dirty="0"/>
          </a:p>
        </p:txBody>
      </p:sp>
    </p:spTree>
    <p:extLst>
      <p:ext uri="{BB962C8B-B14F-4D97-AF65-F5344CB8AC3E}">
        <p14:creationId xmlns:p14="http://schemas.microsoft.com/office/powerpoint/2010/main" val="106303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this all culminates to the newest idea from the efforts of the brewing and marketing teams to help Budweiser enter the craft beer consumer base with a brand new beer label – The Bud IPA. Given that The Indian Pale Ale is still the most prevalent and fastest growing style of craft beer in the US, The marketing team believes this will attract the largest number of craft drinkers with a single label due to its broad recognition, HOWEVER standard Budweiser company beers have been much lighter in both bitterness and ABV then the traditional standards for IPAs. The marketing team has argued that our brewers could stretch the limits of what constitutes an IPA as the traditional lines separating styles have become less clear as craft brewers continue to experiment with their styles. Our brewers have said we could just call it an American Pale Ale, which does typically fall in the lower ranges of IBU and ABV, but the marketing team strongly believes in the </a:t>
            </a:r>
            <a:r>
              <a:rPr lang="en-US" dirty="0" err="1"/>
              <a:t>reocnizable</a:t>
            </a:r>
            <a:r>
              <a:rPr lang="en-US" dirty="0"/>
              <a:t> power of I.P.A. and wants to keep it on the label. So our question is, have the distinctions between Pale Ales disappeared to a reasonable enough degree that our brewers can essentially do whatever they want and still keep the IPA name? AT first glance, it looks like if we compare standard </a:t>
            </a:r>
            <a:r>
              <a:rPr lang="en-US" dirty="0" err="1"/>
              <a:t>Amercan</a:t>
            </a:r>
            <a:r>
              <a:rPr lang="en-US" dirty="0"/>
              <a:t> IPAs to both APAs and the </a:t>
            </a:r>
            <a:r>
              <a:rPr lang="en-US" dirty="0" err="1"/>
              <a:t>stonger</a:t>
            </a:r>
            <a:r>
              <a:rPr lang="en-US" dirty="0"/>
              <a:t> Imperial IPAs, there may be some overlap, but the groups clearly stand out. This makes us worry a bit that our target consumers will have some expectations for ABV and IBU when they drink a beer labeled IPA.</a:t>
            </a:r>
          </a:p>
        </p:txBody>
      </p:sp>
    </p:spTree>
    <p:extLst>
      <p:ext uri="{BB962C8B-B14F-4D97-AF65-F5344CB8AC3E}">
        <p14:creationId xmlns:p14="http://schemas.microsoft.com/office/powerpoint/2010/main" val="330030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in these bar plots that the core 75% of beers in each category do not overlap. But In order to test with full assurance that these are indeed still distinct styles, we ran an analysis of variance to provide statistical proof of any differences we could see visually, and those tests provided overwhelming evidence that all 3 of these styles are different.</a:t>
            </a:r>
          </a:p>
          <a:p>
            <a:endParaRPr lang="en-US" dirty="0"/>
          </a:p>
          <a:p>
            <a:r>
              <a:rPr lang="en-US" dirty="0"/>
              <a:t>We’ve concluded that our brewers should aim…</a:t>
            </a:r>
          </a:p>
          <a:p>
            <a:endParaRPr lang="en-US" dirty="0"/>
          </a:p>
          <a:p>
            <a:r>
              <a:rPr lang="en-US" dirty="0"/>
              <a:t>It’s a “stronger” beer than Bud is used to making, but it looks like the best course of action to start this new label off right.</a:t>
            </a:r>
          </a:p>
        </p:txBody>
      </p:sp>
    </p:spTree>
    <p:extLst>
      <p:ext uri="{BB962C8B-B14F-4D97-AF65-F5344CB8AC3E}">
        <p14:creationId xmlns:p14="http://schemas.microsoft.com/office/powerpoint/2010/main" val="14975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prstGeom prst="rect">
            <a:avLst/>
          </a:prstGeom>
        </p:spPr>
        <p:txBody>
          <a:bodyPr/>
          <a:lstStyle/>
          <a:p>
            <a:endParaRPr dirty="0"/>
          </a:p>
        </p:txBody>
      </p:sp>
      <p:sp>
        <p:nvSpPr>
          <p:cNvPr id="104" name="Shape 104"/>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Our first task was to look at the total </a:t>
            </a:r>
            <a:r>
              <a:rPr lang="en-US" sz="1200" dirty="0" err="1">
                <a:effectLst/>
                <a:latin typeface="+mn-lt"/>
                <a:ea typeface="+mn-ea"/>
                <a:cs typeface="+mn-cs"/>
                <a:sym typeface="Calibri"/>
              </a:rPr>
              <a:t>numner</a:t>
            </a:r>
            <a:r>
              <a:rPr lang="en-US" sz="1200" dirty="0">
                <a:effectLst/>
                <a:latin typeface="+mn-lt"/>
                <a:ea typeface="+mn-ea"/>
                <a:cs typeface="+mn-cs"/>
                <a:sym typeface="Calibri"/>
              </a:rPr>
              <a:t> of craft breweries in each state and we can see that CO looks like the mecca of craft brewing with the most by far, and Cal </a:t>
            </a:r>
            <a:r>
              <a:rPr lang="en-US" sz="1200" dirty="0" err="1">
                <a:effectLst/>
                <a:latin typeface="+mn-lt"/>
                <a:ea typeface="+mn-ea"/>
                <a:cs typeface="+mn-cs"/>
                <a:sym typeface="Calibri"/>
              </a:rPr>
              <a:t>Mich</a:t>
            </a:r>
            <a:r>
              <a:rPr lang="en-US" sz="1200" dirty="0">
                <a:effectLst/>
                <a:latin typeface="+mn-lt"/>
                <a:ea typeface="+mn-ea"/>
                <a:cs typeface="+mn-cs"/>
                <a:sym typeface="Calibri"/>
              </a:rPr>
              <a:t>, Oregon, and TX rounding out the top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prstGeom prst="rect">
            <a:avLst/>
          </a:prstGeom>
        </p:spPr>
        <p:txBody>
          <a:bodyPr/>
          <a:lstStyle/>
          <a:p>
            <a:endParaRPr dirty="0"/>
          </a:p>
        </p:txBody>
      </p:sp>
      <p:sp>
        <p:nvSpPr>
          <p:cNvPr id="111" name="Shape 11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One of big issues with this dataset is that it is missing quite a bit of data. Notably bitterness as it usually isn’t a required measurement so no surprise there, but we have to deal with this missing data somehow. I wouldn’t be prudent to impute these values because of how much they vary, which we can see when we plot few styles and look at their ranges. We would basically just be making up data and It would likely lead us to incorrect conclusions in any analysis using these values. We decided it would be best to remove the beers with missing data from this analysis, despite the fact that it unfortunately removes about 40% of the beers on the list. There were also a few missing ABV and style – those were removed as well.</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ea typeface="+mn-ea"/>
                <a:cs typeface="+mn-cs"/>
                <a:sym typeface="Calibri"/>
              </a:rPr>
              <a:t>Next we were asked to look at the median ABV and IBU for all 50 states. For ABV </a:t>
            </a:r>
            <a:r>
              <a:rPr lang="en-US" sz="1200" dirty="0" err="1">
                <a:effectLst/>
                <a:latin typeface="+mn-lt"/>
                <a:ea typeface="+mn-ea"/>
                <a:cs typeface="+mn-cs"/>
                <a:sym typeface="Calibri"/>
              </a:rPr>
              <a:t>theres</a:t>
            </a:r>
            <a:r>
              <a:rPr lang="en-US" sz="1200" dirty="0">
                <a:effectLst/>
                <a:latin typeface="+mn-lt"/>
                <a:ea typeface="+mn-ea"/>
                <a:cs typeface="+mn-cs"/>
                <a:sym typeface="Calibri"/>
              </a:rPr>
              <a:t> not much variation as far as the median goes - Utah actually has some laws limiting abv, most states stick pretty close to that 5-6 range%</a:t>
            </a:r>
          </a:p>
          <a:p>
            <a:r>
              <a:rPr lang="en-US" sz="1200" dirty="0">
                <a:effectLst/>
                <a:latin typeface="+mn-lt"/>
                <a:ea typeface="+mn-ea"/>
                <a:cs typeface="+mn-cs"/>
                <a:sym typeface="Calibri"/>
              </a:rPr>
              <a:t>The median IBU looks to be much more varied across the country, but really the bookends of this plot are the states with few breweries in the dataset so their medians are going to be determined by very few samples, where as the states with many breweries fall in the middle with around 30-50 units as there is just a broader range of beers in those states that averages out the values.</a:t>
            </a:r>
          </a:p>
          <a:p>
            <a:endParaRPr lang="en-US" dirty="0"/>
          </a:p>
        </p:txBody>
      </p:sp>
    </p:spTree>
    <p:extLst>
      <p:ext uri="{BB962C8B-B14F-4D97-AF65-F5344CB8AC3E}">
        <p14:creationId xmlns:p14="http://schemas.microsoft.com/office/powerpoint/2010/main" val="356905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These maps show with darker colors which states have higher ABV on the left and IBU on the right. There really doesn’t appear to be much of a regional trend in regards to either IBU or ABV, and again some of the states that look particularly high or low are likely just because of small sample sizes for those states so we probably couldn’t glean much about brewer or consumer preferences from that anyway.</a:t>
            </a:r>
          </a:p>
          <a:p>
            <a:endParaRPr lang="en-US" dirty="0"/>
          </a:p>
        </p:txBody>
      </p:sp>
    </p:spTree>
    <p:extLst>
      <p:ext uri="{BB962C8B-B14F-4D97-AF65-F5344CB8AC3E}">
        <p14:creationId xmlns:p14="http://schemas.microsoft.com/office/powerpoint/2010/main" val="77707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from that data we found that the states with the highest ABV were </a:t>
            </a:r>
            <a:r>
              <a:rPr lang="en-US" dirty="0" err="1"/>
              <a:t>Kentucy</a:t>
            </a:r>
            <a:r>
              <a:rPr lang="en-US" dirty="0"/>
              <a:t> and D.C. at 6.25% and the state with the highest IBU is Maine at 61 units. We also found out which specific beers had the highest values and where they located.</a:t>
            </a:r>
          </a:p>
          <a:p>
            <a:endParaRPr lang="en-US" dirty="0"/>
          </a:p>
          <a:p>
            <a:r>
              <a:rPr lang="en-US" dirty="0"/>
              <a:t>The most alcoholic beer is made by upslope brewery in Colorado and it has a 12.8% ABV</a:t>
            </a:r>
          </a:p>
          <a:p>
            <a:r>
              <a:rPr lang="en-US" dirty="0"/>
              <a:t>BB IPA – 138 IBU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Looking at the overall distribution of </a:t>
            </a:r>
            <a:r>
              <a:rPr lang="en-US" dirty="0" err="1"/>
              <a:t>alchol</a:t>
            </a:r>
            <a:r>
              <a:rPr lang="en-US" dirty="0"/>
              <a:t> content of all of the beers in the dataset, we found that The distribution of ABV appears fairly normal to maybe slightly right-skewed.</a:t>
            </a:r>
          </a:p>
          <a:p>
            <a:pPr marL="0" marR="0" indent="0" defTabSz="914400" eaLnBrk="1" fontAlgn="auto" latinLnBrk="0" hangingPunct="1">
              <a:lnSpc>
                <a:spcPct val="100000"/>
              </a:lnSpc>
              <a:spcBef>
                <a:spcPts val="0"/>
              </a:spcBef>
              <a:spcAft>
                <a:spcPts val="0"/>
              </a:spcAft>
              <a:buClrTx/>
              <a:buSzTx/>
              <a:buFontTx/>
              <a:buNone/>
              <a:tabLst/>
              <a:defRPr/>
            </a:pPr>
            <a:r>
              <a:rPr lang="en-US" dirty="0"/>
              <a:t>-median ABV is about 5.6% which is consistent with what we saw when looking at all of the state medians. 75% of the data is contained within the range of 5% to 6.7% ABV, this indicates that most beers tend to stick close to that median ABV.</a:t>
            </a:r>
          </a:p>
          <a:p>
            <a:pPr marL="0" marR="0" indent="0" defTabSz="914400" eaLnBrk="1" fontAlgn="auto" latinLnBrk="0" hangingPunct="1">
              <a:lnSpc>
                <a:spcPct val="100000"/>
              </a:lnSpc>
              <a:spcBef>
                <a:spcPts val="0"/>
              </a:spcBef>
              <a:spcAft>
                <a:spcPts val="0"/>
              </a:spcAft>
              <a:buClrTx/>
              <a:buSzTx/>
              <a:buFontTx/>
              <a:buNone/>
              <a:tabLst/>
              <a:defRPr/>
            </a:pPr>
            <a:r>
              <a:rPr lang="en-US" dirty="0"/>
              <a:t>-The max of 12.8% for the </a:t>
            </a:r>
            <a:r>
              <a:rPr lang="en-US" dirty="0" err="1"/>
              <a:t>Uplslope</a:t>
            </a:r>
            <a:r>
              <a:rPr lang="en-US" dirty="0"/>
              <a:t> beer we just looked at is a full five standard deviations from the mean </a:t>
            </a:r>
            <a:r>
              <a:rPr lang="en-US" baseline="0" dirty="0"/>
              <a:t>so beers this high can definitely be considered rare outliers.</a:t>
            </a:r>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You also wanted to see if there was any relationship between IBU and ABV – and Based on a scatter plot, there does appear to be evidence of a moderate positive correlation. The ABV looks like it trends upward as bitterness increases…and a calculated correlation coefficient of .67 supports this. If we wanted to describe that relationship with a linear model, we could use the equation below.</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as we get more into Budweiser’s prospects as far as developing something new, one of the questions posed to us was if we could recognize any differences between the alcohol content and bitterness of IPAs vs Ales of any other type. So if we separate the beers in our dataset that fall into one of these two categories and plot their ABV and IBU, we can see the groups emerge with some separation where the IPAs tend to appear higher in both bitterness and alcohol content than other style ales. We tested this using a KNN classification model with a tuned K of 5, where we let the model classify each beer based on its 5 closest neighboring points on this plot. The model accurately  classified about 87% of the beers into these two categories, which indicates that there is some good evidence that these can be identified pretty well as an IPA or other ale based on these variables alone.</a:t>
            </a:r>
          </a:p>
        </p:txBody>
      </p:sp>
    </p:spTree>
    <p:extLst>
      <p:ext uri="{BB962C8B-B14F-4D97-AF65-F5344CB8AC3E}">
        <p14:creationId xmlns:p14="http://schemas.microsoft.com/office/powerpoint/2010/main" val="147359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atin typeface="+mj-lt"/>
                <a:ea typeface="+mj-ea"/>
                <a:cs typeface="+mj-cs"/>
                <a:sym typeface="Helvetica"/>
              </a:defRPr>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atin typeface="+mj-lt"/>
                <a:ea typeface="+mj-ea"/>
                <a:cs typeface="+mj-cs"/>
                <a:sym typeface="Helvetica"/>
              </a:defRPr>
            </a:lvl1pPr>
            <a:lvl2pPr marL="0" indent="457200">
              <a:spcBef>
                <a:spcPts val="500"/>
              </a:spcBef>
              <a:buSzTx/>
              <a:buFontTx/>
              <a:buNone/>
              <a:defRPr sz="2400" b="1">
                <a:latin typeface="+mj-lt"/>
                <a:ea typeface="+mj-ea"/>
                <a:cs typeface="+mj-cs"/>
                <a:sym typeface="Helvetica"/>
              </a:defRPr>
            </a:lvl2pPr>
            <a:lvl3pPr marL="0" indent="914400">
              <a:spcBef>
                <a:spcPts val="500"/>
              </a:spcBef>
              <a:buSzTx/>
              <a:buFontTx/>
              <a:buNone/>
              <a:defRPr sz="2400" b="1">
                <a:latin typeface="+mj-lt"/>
                <a:ea typeface="+mj-ea"/>
                <a:cs typeface="+mj-cs"/>
                <a:sym typeface="Helvetica"/>
              </a:defRPr>
            </a:lvl3pPr>
            <a:lvl4pPr marL="0" indent="1371600">
              <a:spcBef>
                <a:spcPts val="500"/>
              </a:spcBef>
              <a:buSzTx/>
              <a:buFontTx/>
              <a:buNone/>
              <a:defRPr sz="2400" b="1">
                <a:latin typeface="+mj-lt"/>
                <a:ea typeface="+mj-ea"/>
                <a:cs typeface="+mj-cs"/>
                <a:sym typeface="Helvetica"/>
              </a:defRPr>
            </a:lvl4pPr>
            <a:lvl5pPr marL="0" indent="1828800">
              <a:spcBef>
                <a:spcPts val="500"/>
              </a:spcBef>
              <a:buSzTx/>
              <a:buFontTx/>
              <a:buNone/>
              <a:defRPr sz="2400" b="1">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latin typeface="+mj-lt"/>
                <a:ea typeface="+mj-ea"/>
                <a:cs typeface="+mj-cs"/>
                <a:sym typeface="Helvetica"/>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atin typeface="+mj-lt"/>
                <a:ea typeface="+mj-ea"/>
                <a:cs typeface="+mj-cs"/>
                <a:sym typeface="Helvetica"/>
              </a:defRPr>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atin typeface="+mj-lt"/>
                <a:ea typeface="+mj-ea"/>
                <a:cs typeface="+mj-cs"/>
                <a:sym typeface="Helvetica"/>
              </a:defRPr>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bg1">
                <a:alpha val="22000"/>
              </a:schemeClr>
            </a:gs>
            <a:gs pos="100000">
              <a:schemeClr val="bg1">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youtube.com/watch?v=TtA6nAEoXp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1000">
              <a:schemeClr val="bg1">
                <a:alpha val="22000"/>
              </a:schemeClr>
            </a:gs>
            <a:gs pos="100000">
              <a:schemeClr val="bg1">
                <a:shade val="30000"/>
                <a:satMod val="2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94" name="Breweries in the US"/>
          <p:cNvSpPr txBox="1">
            <a:spLocks noGrp="1"/>
          </p:cNvSpPr>
          <p:nvPr>
            <p:ph type="ctrTitle"/>
          </p:nvPr>
        </p:nvSpPr>
        <p:spPr>
          <a:prstGeom prst="rect">
            <a:avLst/>
          </a:prstGeom>
        </p:spPr>
        <p:txBody>
          <a:bodyPr/>
          <a:lstStyle/>
          <a:p>
            <a:r>
              <a:rPr lang="en-US" dirty="0"/>
              <a:t>Craft </a:t>
            </a:r>
            <a:r>
              <a:rPr dirty="0"/>
              <a:t>Breweries in the US</a:t>
            </a:r>
          </a:p>
        </p:txBody>
      </p:sp>
      <p:sp>
        <p:nvSpPr>
          <p:cNvPr id="95" name="A review of Alcohol by Volume and International Bitterness Scale across Breweries in the United States"/>
          <p:cNvSpPr txBox="1">
            <a:spLocks noGrp="1"/>
          </p:cNvSpPr>
          <p:nvPr>
            <p:ph type="subTitle" sz="quarter" idx="1"/>
          </p:nvPr>
        </p:nvSpPr>
        <p:spPr>
          <a:xfrm>
            <a:off x="1480088" y="3374755"/>
            <a:ext cx="6400801" cy="1752601"/>
          </a:xfrm>
          <a:prstGeom prst="rect">
            <a:avLst/>
          </a:prstGeom>
        </p:spPr>
        <p:txBody>
          <a:bodyPr/>
          <a:lstStyle/>
          <a:p>
            <a:r>
              <a:rPr dirty="0"/>
              <a:t>A review of Alcohol by Volume and Bitterness across Breweries in the United States</a:t>
            </a:r>
          </a:p>
        </p:txBody>
      </p:sp>
      <p:sp>
        <p:nvSpPr>
          <p:cNvPr id="96" name="Line"/>
          <p:cNvSpPr/>
          <p:nvPr/>
        </p:nvSpPr>
        <p:spPr>
          <a:xfrm>
            <a:off x="-3323" y="3281819"/>
            <a:ext cx="9150646" cy="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dirty="0"/>
          </a:p>
        </p:txBody>
      </p:sp>
      <p:sp>
        <p:nvSpPr>
          <p:cNvPr id="97" name="Analysis by Josh Eysenbach and Julia Layne"/>
          <p:cNvSpPr txBox="1"/>
          <p:nvPr/>
        </p:nvSpPr>
        <p:spPr>
          <a:xfrm>
            <a:off x="242376" y="6067649"/>
            <a:ext cx="5756524" cy="415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spcBef>
                <a:spcPts val="400"/>
              </a:spcBef>
              <a:defRPr sz="2500">
                <a:solidFill>
                  <a:srgbClr val="888888"/>
                </a:solidFill>
              </a:defRPr>
            </a:lvl1pPr>
          </a:lstStyle>
          <a:p>
            <a:r>
              <a:rPr dirty="0"/>
              <a:t>Analysis by Josh Eysenbach and Julia Layne</a:t>
            </a:r>
          </a:p>
        </p:txBody>
      </p:sp>
      <p:pic>
        <p:nvPicPr>
          <p:cNvPr id="10241" name="Picture 1" descr="C:\Users\joshua\Desktop\bud%20logo.png"/>
          <p:cNvPicPr>
            <a:picLocks noChangeAspect="1" noChangeArrowheads="1"/>
          </p:cNvPicPr>
          <p:nvPr/>
        </p:nvPicPr>
        <p:blipFill>
          <a:blip r:embed="rId3" cstate="print"/>
          <a:srcRect/>
          <a:stretch>
            <a:fillRect/>
          </a:stretch>
        </p:blipFill>
        <p:spPr bwMode="auto">
          <a:xfrm>
            <a:off x="2514600" y="381000"/>
            <a:ext cx="4372383" cy="1701800"/>
          </a:xfrm>
          <a:prstGeom prst="rect">
            <a:avLst/>
          </a:prstGeom>
          <a:noFill/>
        </p:spPr>
      </p:pic>
      <p:sp>
        <p:nvSpPr>
          <p:cNvPr id="3" name="TextBox 2">
            <a:extLst>
              <a:ext uri="{FF2B5EF4-FFF2-40B4-BE49-F238E27FC236}">
                <a16:creationId xmlns:a16="http://schemas.microsoft.com/office/drawing/2014/main" id="{0C631207-710F-4984-8A35-4A3C0F3BAC7D}"/>
              </a:ext>
            </a:extLst>
          </p:cNvPr>
          <p:cNvSpPr txBox="1"/>
          <p:nvPr/>
        </p:nvSpPr>
        <p:spPr>
          <a:xfrm>
            <a:off x="2286000" y="5127356"/>
            <a:ext cx="5029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4"/>
              </a:rPr>
              <a:t>https://www.youtube.com/watch?v=TtA6nAEoXpk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shua\Desktop\Bud IPA logo.JPG"/>
          <p:cNvPicPr>
            <a:picLocks noChangeAspect="1" noChangeArrowheads="1"/>
          </p:cNvPicPr>
          <p:nvPr/>
        </p:nvPicPr>
        <p:blipFill>
          <a:blip r:embed="rId3" cstate="print"/>
          <a:srcRect/>
          <a:stretch>
            <a:fillRect/>
          </a:stretch>
        </p:blipFill>
        <p:spPr bwMode="auto">
          <a:xfrm>
            <a:off x="5514769" y="380999"/>
            <a:ext cx="3173673" cy="2743201"/>
          </a:xfrm>
          <a:prstGeom prst="rect">
            <a:avLst/>
          </a:prstGeom>
          <a:noFill/>
        </p:spPr>
      </p:pic>
      <p:pic>
        <p:nvPicPr>
          <p:cNvPr id="3" name="Picture 1" descr="C:\Users\joshua\Desktop\bud%20logo.png"/>
          <p:cNvPicPr>
            <a:picLocks noChangeAspect="1" noChangeArrowheads="1"/>
          </p:cNvPicPr>
          <p:nvPr/>
        </p:nvPicPr>
        <p:blipFill>
          <a:blip r:embed="rId4" cstate="print"/>
          <a:srcRect/>
          <a:stretch>
            <a:fillRect/>
          </a:stretch>
        </p:blipFill>
        <p:spPr bwMode="auto">
          <a:xfrm>
            <a:off x="7543800" y="6235177"/>
            <a:ext cx="1600200" cy="622823"/>
          </a:xfrm>
          <a:prstGeom prst="rect">
            <a:avLst/>
          </a:prstGeom>
          <a:noFill/>
        </p:spPr>
      </p:pic>
      <p:pic>
        <p:nvPicPr>
          <p:cNvPr id="4" name="Picture 2"/>
          <p:cNvPicPr>
            <a:picLocks noChangeAspect="1" noChangeArrowheads="1"/>
          </p:cNvPicPr>
          <p:nvPr/>
        </p:nvPicPr>
        <p:blipFill>
          <a:blip r:embed="rId5" cstate="print"/>
          <a:srcRect/>
          <a:stretch>
            <a:fillRect/>
          </a:stretch>
        </p:blipFill>
        <p:spPr bwMode="auto">
          <a:xfrm>
            <a:off x="457200" y="2971800"/>
            <a:ext cx="4958175" cy="3528568"/>
          </a:xfrm>
          <a:prstGeom prst="rect">
            <a:avLst/>
          </a:prstGeom>
          <a:noFill/>
          <a:ln w="9525">
            <a:noFill/>
            <a:miter lim="800000"/>
            <a:headEnd/>
            <a:tailEnd/>
          </a:ln>
        </p:spPr>
      </p:pic>
      <p:sp>
        <p:nvSpPr>
          <p:cNvPr id="5" name="TextBox 2"/>
          <p:cNvSpPr txBox="1"/>
          <p:nvPr/>
        </p:nvSpPr>
        <p:spPr>
          <a:xfrm>
            <a:off x="228600" y="304800"/>
            <a:ext cx="5745480"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400"/>
            </a:lvl1pPr>
          </a:lstStyle>
          <a:p>
            <a:r>
              <a:rPr lang="en-US" dirty="0"/>
              <a:t>A New Beer Label</a:t>
            </a:r>
            <a:endParaRPr dirty="0"/>
          </a:p>
        </p:txBody>
      </p:sp>
      <p:sp>
        <p:nvSpPr>
          <p:cNvPr id="6" name="TextBox 5"/>
          <p:cNvSpPr txBox="1"/>
          <p:nvPr/>
        </p:nvSpPr>
        <p:spPr>
          <a:xfrm>
            <a:off x="609600" y="1066800"/>
            <a:ext cx="480060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lang="en-US" dirty="0"/>
              <a:t>Marketing team has argued that the “IPA” name will target the largest group of craft beer drinkers</a:t>
            </a:r>
          </a:p>
          <a:p>
            <a:pPr marL="0" marR="0" indent="0" algn="l" defTabSz="914400" rtl="0" fontAlgn="auto" latinLnBrk="0" hangingPunct="0">
              <a:lnSpc>
                <a:spcPct val="100000"/>
              </a:lnSpc>
              <a:spcBef>
                <a:spcPts val="0"/>
              </a:spcBef>
              <a:spcAft>
                <a:spcPts val="0"/>
              </a:spcAft>
              <a:buClrTx/>
              <a:buSzTx/>
              <a:buFont typeface="Arial"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lang="en-US" dirty="0"/>
              <a:t>Can the brewers make a “lighter” IPA and still keep the name?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 typeface="Arial"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TextBox 7"/>
          <p:cNvSpPr txBox="1"/>
          <p:nvPr/>
        </p:nvSpPr>
        <p:spPr>
          <a:xfrm>
            <a:off x="5638800" y="3352800"/>
            <a:ext cx="289560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lang="en-US" dirty="0"/>
              <a:t>There appear to be fairly clear groups for different types of pale ales</a:t>
            </a:r>
          </a:p>
          <a:p>
            <a:pPr marL="0" marR="0" indent="0" algn="l" defTabSz="914400" rtl="0" fontAlgn="auto" latinLnBrk="0" hangingPunct="0">
              <a:lnSpc>
                <a:spcPct val="100000"/>
              </a:lnSpc>
              <a:spcBef>
                <a:spcPts val="0"/>
              </a:spcBef>
              <a:spcAft>
                <a:spcPts val="0"/>
              </a:spcAft>
              <a:buClrTx/>
              <a:buSzTx/>
              <a:buFont typeface="Arial"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Consumers might expect a certain bitterness and ABV when they buy an IPA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C:\Users\joshua\Desktop\bud%20logo.png"/>
          <p:cNvPicPr>
            <a:picLocks noChangeAspect="1" noChangeArrowheads="1"/>
          </p:cNvPicPr>
          <p:nvPr/>
        </p:nvPicPr>
        <p:blipFill>
          <a:blip r:embed="rId3" cstate="print"/>
          <a:srcRect/>
          <a:stretch>
            <a:fillRect/>
          </a:stretch>
        </p:blipFill>
        <p:spPr bwMode="auto">
          <a:xfrm>
            <a:off x="7543800" y="6235177"/>
            <a:ext cx="1600200" cy="622823"/>
          </a:xfrm>
          <a:prstGeom prst="rect">
            <a:avLst/>
          </a:prstGeom>
          <a:noFill/>
        </p:spPr>
      </p:pic>
      <p:pic>
        <p:nvPicPr>
          <p:cNvPr id="3075" name="Picture 3"/>
          <p:cNvPicPr>
            <a:picLocks noChangeAspect="1" noChangeArrowheads="1"/>
          </p:cNvPicPr>
          <p:nvPr/>
        </p:nvPicPr>
        <p:blipFill>
          <a:blip r:embed="rId4" cstate="print"/>
          <a:srcRect/>
          <a:stretch>
            <a:fillRect/>
          </a:stretch>
        </p:blipFill>
        <p:spPr bwMode="auto">
          <a:xfrm>
            <a:off x="381000" y="1219200"/>
            <a:ext cx="4105231" cy="297180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4648200" y="1219200"/>
            <a:ext cx="4112141" cy="2971800"/>
          </a:xfrm>
          <a:prstGeom prst="rect">
            <a:avLst/>
          </a:prstGeom>
          <a:noFill/>
          <a:ln w="9525">
            <a:noFill/>
            <a:miter lim="800000"/>
            <a:headEnd/>
            <a:tailEnd/>
          </a:ln>
        </p:spPr>
      </p:pic>
      <p:sp>
        <p:nvSpPr>
          <p:cNvPr id="7" name="TextBox 6"/>
          <p:cNvSpPr txBox="1"/>
          <p:nvPr/>
        </p:nvSpPr>
        <p:spPr>
          <a:xfrm>
            <a:off x="533400" y="4549678"/>
            <a:ext cx="8077200"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Font typeface="Arial" pitchFamily="34" charset="0"/>
              <a:buChar char="•"/>
            </a:pPr>
            <a:r>
              <a:rPr lang="en-US" dirty="0"/>
              <a:t>An ANOVA and Hypothesis tests for differences in IBU and ABV proved that there is overwhelming evidence that these three styles are distinctly different from each other (all p-values &lt;.0001) </a:t>
            </a:r>
          </a:p>
          <a:p>
            <a:pPr>
              <a:buFont typeface="Arial" pitchFamily="34" charset="0"/>
              <a:buChar char="•"/>
            </a:pPr>
            <a:endParaRPr lang="en-US" dirty="0"/>
          </a:p>
          <a:p>
            <a:pPr>
              <a:buFont typeface="Arial" pitchFamily="34" charset="0"/>
              <a:buChar char="•"/>
            </a:pPr>
            <a:r>
              <a:rPr lang="en-US" dirty="0"/>
              <a:t>Brewers should aim for a bitterness of 50-60 and ABV of 6% to produce a beer that can still bear the “IPA” name</a:t>
            </a:r>
          </a:p>
          <a:p>
            <a:pPr>
              <a:buFont typeface="Arial" pitchFamily="34" charset="0"/>
              <a:buChar char="•"/>
            </a:pPr>
            <a:endParaRPr lang="en-US" dirty="0"/>
          </a:p>
          <a:p>
            <a:pPr>
              <a:buFont typeface="Arial" pitchFamily="34" charset="0"/>
              <a:buChar char="•"/>
            </a:pPr>
            <a:endParaRPr lang="en-US" dirty="0"/>
          </a:p>
        </p:txBody>
      </p:sp>
      <p:sp>
        <p:nvSpPr>
          <p:cNvPr id="10" name="TextBox 2"/>
          <p:cNvSpPr txBox="1"/>
          <p:nvPr/>
        </p:nvSpPr>
        <p:spPr>
          <a:xfrm>
            <a:off x="228600" y="304800"/>
            <a:ext cx="8458200"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400"/>
            </a:lvl1pPr>
          </a:lstStyle>
          <a:p>
            <a:r>
              <a:rPr lang="en-US" dirty="0"/>
              <a:t>A New Beer Label</a:t>
            </a:r>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Table 3"/>
          <p:cNvGraphicFramePr/>
          <p:nvPr/>
        </p:nvGraphicFramePr>
        <p:xfrm>
          <a:off x="6553200" y="1447806"/>
          <a:ext cx="2235514" cy="4109724"/>
        </p:xfrm>
        <a:graphic>
          <a:graphicData uri="http://schemas.openxmlformats.org/drawingml/2006/table">
            <a:tbl>
              <a:tblPr>
                <a:tableStyleId>{4C3C2611-4C71-4FC5-86AE-919BDF0F9419}</a:tableStyleId>
              </a:tblPr>
              <a:tblGrid>
                <a:gridCol w="368860">
                  <a:extLst>
                    <a:ext uri="{9D8B030D-6E8A-4147-A177-3AD203B41FA5}">
                      <a16:colId xmlns:a16="http://schemas.microsoft.com/office/drawing/2014/main" val="20000"/>
                    </a:ext>
                  </a:extLst>
                </a:gridCol>
                <a:gridCol w="670654">
                  <a:extLst>
                    <a:ext uri="{9D8B030D-6E8A-4147-A177-3AD203B41FA5}">
                      <a16:colId xmlns:a16="http://schemas.microsoft.com/office/drawing/2014/main" val="20001"/>
                    </a:ext>
                  </a:extLst>
                </a:gridCol>
                <a:gridCol w="122953">
                  <a:extLst>
                    <a:ext uri="{9D8B030D-6E8A-4147-A177-3AD203B41FA5}">
                      <a16:colId xmlns:a16="http://schemas.microsoft.com/office/drawing/2014/main" val="20002"/>
                    </a:ext>
                  </a:extLst>
                </a:gridCol>
                <a:gridCol w="368860">
                  <a:extLst>
                    <a:ext uri="{9D8B030D-6E8A-4147-A177-3AD203B41FA5}">
                      <a16:colId xmlns:a16="http://schemas.microsoft.com/office/drawing/2014/main" val="20003"/>
                    </a:ext>
                  </a:extLst>
                </a:gridCol>
                <a:gridCol w="704187">
                  <a:extLst>
                    <a:ext uri="{9D8B030D-6E8A-4147-A177-3AD203B41FA5}">
                      <a16:colId xmlns:a16="http://schemas.microsoft.com/office/drawing/2014/main" val="20004"/>
                    </a:ext>
                  </a:extLst>
                </a:gridCol>
              </a:tblGrid>
              <a:tr h="150519">
                <a:tc>
                  <a:txBody>
                    <a:bodyPr/>
                    <a:lstStyle/>
                    <a:p>
                      <a:pPr algn="ctr">
                        <a:defRPr sz="1800"/>
                      </a:pPr>
                      <a:r>
                        <a:rPr sz="900" b="1" dirty="0">
                          <a:solidFill>
                            <a:srgbClr val="333333"/>
                          </a:solidFill>
                          <a:latin typeface="+mj-lt"/>
                          <a:ea typeface="+mj-ea"/>
                          <a:cs typeface="+mj-cs"/>
                          <a:sym typeface="Helvetica"/>
                        </a:rPr>
                        <a:t>State</a:t>
                      </a:r>
                    </a:p>
                  </a:txBody>
                  <a:tcPr marL="7526" marR="7526" marT="7526" marB="7526"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b="1" dirty="0">
                          <a:solidFill>
                            <a:srgbClr val="333333"/>
                          </a:solidFill>
                          <a:latin typeface="+mj-lt"/>
                          <a:ea typeface="+mj-ea"/>
                          <a:cs typeface="+mj-cs"/>
                          <a:sym typeface="Helvetica"/>
                        </a:rPr>
                        <a:t>Breweries</a:t>
                      </a:r>
                    </a:p>
                  </a:txBody>
                  <a:tcPr marL="7526" marR="7526" marT="7526" marB="7526"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b="1" dirty="0">
                          <a:solidFill>
                            <a:srgbClr val="333333"/>
                          </a:solidFill>
                          <a:latin typeface="+mj-lt"/>
                          <a:ea typeface="+mj-ea"/>
                          <a:cs typeface="+mj-cs"/>
                          <a:sym typeface="Helvetica"/>
                        </a:rPr>
                        <a:t> </a:t>
                      </a:r>
                    </a:p>
                  </a:txBody>
                  <a:tcPr marL="7526" marR="7526" marT="7526" marB="7526" anchor="ctr"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ctr">
                        <a:defRPr sz="1800"/>
                      </a:pPr>
                      <a:r>
                        <a:rPr sz="900" b="1" dirty="0">
                          <a:solidFill>
                            <a:srgbClr val="333333"/>
                          </a:solidFill>
                          <a:latin typeface="+mj-lt"/>
                          <a:ea typeface="+mj-ea"/>
                          <a:cs typeface="+mj-cs"/>
                          <a:sym typeface="Helvetica"/>
                        </a:rPr>
                        <a:t>State</a:t>
                      </a:r>
                    </a:p>
                  </a:txBody>
                  <a:tcPr marL="7526" marR="7526" marT="7526" marB="7526"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b="1" dirty="0">
                          <a:solidFill>
                            <a:srgbClr val="333333"/>
                          </a:solidFill>
                          <a:latin typeface="+mj-lt"/>
                          <a:ea typeface="+mj-ea"/>
                          <a:cs typeface="+mj-cs"/>
                          <a:sym typeface="Helvetica"/>
                        </a:rPr>
                        <a:t>Breweries</a:t>
                      </a:r>
                    </a:p>
                  </a:txBody>
                  <a:tcPr marL="7526" marR="7526" marT="7526" marB="7526"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0"/>
                  </a:ext>
                </a:extLst>
              </a:tr>
              <a:tr h="150519">
                <a:tc>
                  <a:txBody>
                    <a:bodyPr/>
                    <a:lstStyle/>
                    <a:p>
                      <a:pPr algn="l">
                        <a:defRPr sz="1800"/>
                      </a:pPr>
                      <a:r>
                        <a:rPr sz="900" b="1" dirty="0">
                          <a:solidFill>
                            <a:srgbClr val="333333"/>
                          </a:solidFill>
                          <a:latin typeface="+mj-lt"/>
                          <a:ea typeface="+mj-ea"/>
                          <a:cs typeface="+mj-cs"/>
                          <a:sym typeface="Helvetica"/>
                        </a:rPr>
                        <a:t>CO</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47</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MD</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7</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1"/>
                  </a:ext>
                </a:extLst>
              </a:tr>
              <a:tr h="150519">
                <a:tc>
                  <a:txBody>
                    <a:bodyPr/>
                    <a:lstStyle/>
                    <a:p>
                      <a:pPr algn="l">
                        <a:defRPr sz="1800"/>
                      </a:pPr>
                      <a:r>
                        <a:rPr sz="900" b="1" dirty="0">
                          <a:solidFill>
                            <a:srgbClr val="333333"/>
                          </a:solidFill>
                          <a:latin typeface="+mj-lt"/>
                          <a:ea typeface="+mj-ea"/>
                          <a:cs typeface="+mj-cs"/>
                          <a:sym typeface="Helvetica"/>
                        </a:rPr>
                        <a:t>CA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OK</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6</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2"/>
                  </a:ext>
                </a:extLst>
              </a:tr>
              <a:tr h="150519">
                <a:tc>
                  <a:txBody>
                    <a:bodyPr/>
                    <a:lstStyle/>
                    <a:p>
                      <a:pPr algn="l">
                        <a:defRPr sz="1800"/>
                      </a:pPr>
                      <a:r>
                        <a:rPr sz="900" b="1" dirty="0">
                          <a:solidFill>
                            <a:srgbClr val="333333"/>
                          </a:solidFill>
                          <a:latin typeface="+mj-lt"/>
                          <a:ea typeface="+mj-ea"/>
                          <a:cs typeface="+mj-cs"/>
                          <a:sym typeface="Helvetica"/>
                        </a:rPr>
                        <a:t>MI</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IA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3"/>
                  </a:ext>
                </a:extLst>
              </a:tr>
              <a:tr h="150519">
                <a:tc>
                  <a:txBody>
                    <a:bodyPr/>
                    <a:lstStyle/>
                    <a:p>
                      <a:pPr algn="l">
                        <a:defRPr sz="1800"/>
                      </a:pPr>
                      <a:r>
                        <a:rPr sz="900" b="1" dirty="0">
                          <a:solidFill>
                            <a:srgbClr val="333333"/>
                          </a:solidFill>
                          <a:latin typeface="+mj-lt"/>
                          <a:ea typeface="+mj-ea"/>
                          <a:cs typeface="+mj-cs"/>
                          <a:sym typeface="Helvetica"/>
                        </a:rPr>
                        <a:t>OR</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ID</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4"/>
                  </a:ext>
                </a:extLst>
              </a:tr>
              <a:tr h="150519">
                <a:tc>
                  <a:txBody>
                    <a:bodyPr/>
                    <a:lstStyle/>
                    <a:p>
                      <a:pPr algn="l">
                        <a:defRPr sz="1800"/>
                      </a:pPr>
                      <a:r>
                        <a:rPr sz="900" b="1" dirty="0">
                          <a:solidFill>
                            <a:srgbClr val="333333"/>
                          </a:solidFill>
                          <a:latin typeface="+mj-lt"/>
                          <a:ea typeface="+mj-ea"/>
                          <a:cs typeface="+mj-cs"/>
                          <a:sym typeface="Helvetica"/>
                        </a:rPr>
                        <a:t>TX</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28</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LA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5"/>
                  </a:ext>
                </a:extLst>
              </a:tr>
              <a:tr h="150519">
                <a:tc>
                  <a:txBody>
                    <a:bodyPr/>
                    <a:lstStyle/>
                    <a:p>
                      <a:pPr algn="l">
                        <a:defRPr sz="1800"/>
                      </a:pPr>
                      <a:r>
                        <a:rPr sz="900" b="1" dirty="0">
                          <a:solidFill>
                            <a:srgbClr val="333333"/>
                          </a:solidFill>
                          <a:latin typeface="+mj-lt"/>
                          <a:ea typeface="+mj-ea"/>
                          <a:cs typeface="+mj-cs"/>
                          <a:sym typeface="Helvetica"/>
                        </a:rPr>
                        <a:t>PA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NE</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6"/>
                  </a:ext>
                </a:extLst>
              </a:tr>
              <a:tr h="150519">
                <a:tc>
                  <a:txBody>
                    <a:bodyPr/>
                    <a:lstStyle/>
                    <a:p>
                      <a:pPr algn="l">
                        <a:defRPr sz="1800"/>
                      </a:pPr>
                      <a:r>
                        <a:rPr sz="900" b="1" dirty="0">
                          <a:solidFill>
                            <a:srgbClr val="333333"/>
                          </a:solidFill>
                          <a:latin typeface="+mj-lt"/>
                          <a:ea typeface="+mj-ea"/>
                          <a:cs typeface="+mj-cs"/>
                          <a:sym typeface="Helvetica"/>
                        </a:rPr>
                        <a:t>MA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RI</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7"/>
                  </a:ext>
                </a:extLst>
              </a:tr>
              <a:tr h="150519">
                <a:tc>
                  <a:txBody>
                    <a:bodyPr/>
                    <a:lstStyle/>
                    <a:p>
                      <a:pPr algn="l">
                        <a:defRPr sz="1800"/>
                      </a:pPr>
                      <a:r>
                        <a:rPr sz="900" b="1" dirty="0">
                          <a:solidFill>
                            <a:srgbClr val="333333"/>
                          </a:solidFill>
                          <a:latin typeface="+mj-lt"/>
                          <a:ea typeface="+mj-ea"/>
                          <a:cs typeface="+mj-cs"/>
                          <a:sym typeface="Helvetica"/>
                        </a:rPr>
                        <a:t>WA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HI</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8"/>
                  </a:ext>
                </a:extLst>
              </a:tr>
              <a:tr h="150519">
                <a:tc>
                  <a:txBody>
                    <a:bodyPr/>
                    <a:lstStyle/>
                    <a:p>
                      <a:pPr algn="l">
                        <a:defRPr sz="1800"/>
                      </a:pPr>
                      <a:r>
                        <a:rPr sz="900" b="1" dirty="0">
                          <a:solidFill>
                            <a:srgbClr val="333333"/>
                          </a:solidFill>
                          <a:latin typeface="+mj-lt"/>
                          <a:ea typeface="+mj-ea"/>
                          <a:cs typeface="+mj-cs"/>
                          <a:sym typeface="Helvetica"/>
                        </a:rPr>
                        <a:t>IN</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KY</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09"/>
                  </a:ext>
                </a:extLst>
              </a:tr>
              <a:tr h="150519">
                <a:tc>
                  <a:txBody>
                    <a:bodyPr/>
                    <a:lstStyle/>
                    <a:p>
                      <a:pPr algn="l">
                        <a:defRPr sz="1800"/>
                      </a:pPr>
                      <a:r>
                        <a:rPr sz="900" b="1" dirty="0">
                          <a:solidFill>
                            <a:srgbClr val="333333"/>
                          </a:solidFill>
                          <a:latin typeface="+mj-lt"/>
                          <a:ea typeface="+mj-ea"/>
                          <a:cs typeface="+mj-cs"/>
                          <a:sym typeface="Helvetica"/>
                        </a:rPr>
                        <a:t>WI</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20</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NM</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0"/>
                  </a:ext>
                </a:extLst>
              </a:tr>
              <a:tr h="150519">
                <a:tc>
                  <a:txBody>
                    <a:bodyPr/>
                    <a:lstStyle/>
                    <a:p>
                      <a:pPr algn="l">
                        <a:defRPr sz="1800"/>
                      </a:pPr>
                      <a:r>
                        <a:rPr sz="900" b="1" dirty="0">
                          <a:solidFill>
                            <a:srgbClr val="333333"/>
                          </a:solidFill>
                          <a:latin typeface="+mj-lt"/>
                          <a:ea typeface="+mj-ea"/>
                          <a:cs typeface="+mj-cs"/>
                          <a:sym typeface="Helvetica"/>
                        </a:rPr>
                        <a:t>NC</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SC</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1"/>
                  </a:ext>
                </a:extLst>
              </a:tr>
              <a:tr h="150519">
                <a:tc>
                  <a:txBody>
                    <a:bodyPr/>
                    <a:lstStyle/>
                    <a:p>
                      <a:pPr algn="l">
                        <a:defRPr sz="1800"/>
                      </a:pPr>
                      <a:r>
                        <a:rPr sz="900" b="1" dirty="0">
                          <a:solidFill>
                            <a:srgbClr val="333333"/>
                          </a:solidFill>
                          <a:latin typeface="+mj-lt"/>
                          <a:ea typeface="+mj-ea"/>
                          <a:cs typeface="+mj-cs"/>
                          <a:sym typeface="Helvetica"/>
                        </a:rPr>
                        <a:t>IL</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18</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UT</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2"/>
                  </a:ext>
                </a:extLst>
              </a:tr>
              <a:tr h="150519">
                <a:tc>
                  <a:txBody>
                    <a:bodyPr/>
                    <a:lstStyle/>
                    <a:p>
                      <a:pPr algn="l">
                        <a:defRPr sz="1800"/>
                      </a:pPr>
                      <a:r>
                        <a:rPr sz="900" b="1" dirty="0">
                          <a:solidFill>
                            <a:srgbClr val="333333"/>
                          </a:solidFill>
                          <a:latin typeface="+mj-lt"/>
                          <a:ea typeface="+mj-ea"/>
                          <a:cs typeface="+mj-cs"/>
                          <a:sym typeface="Helvetica"/>
                        </a:rPr>
                        <a:t>NY</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16</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WY</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4</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3"/>
                  </a:ext>
                </a:extLst>
              </a:tr>
              <a:tr h="150519">
                <a:tc>
                  <a:txBody>
                    <a:bodyPr/>
                    <a:lstStyle/>
                    <a:p>
                      <a:pPr algn="l">
                        <a:defRPr sz="1800"/>
                      </a:pPr>
                      <a:r>
                        <a:rPr sz="900" b="1" dirty="0">
                          <a:solidFill>
                            <a:srgbClr val="333333"/>
                          </a:solidFill>
                          <a:latin typeface="+mj-lt"/>
                          <a:ea typeface="+mj-ea"/>
                          <a:cs typeface="+mj-cs"/>
                          <a:sym typeface="Helvetica"/>
                        </a:rPr>
                        <a:t>VA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16</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AL</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4"/>
                  </a:ext>
                </a:extLst>
              </a:tr>
              <a:tr h="150519">
                <a:tc>
                  <a:txBody>
                    <a:bodyPr/>
                    <a:lstStyle/>
                    <a:p>
                      <a:pPr algn="l">
                        <a:defRPr sz="1800"/>
                      </a:pPr>
                      <a:r>
                        <a:rPr sz="900" b="1" dirty="0">
                          <a:solidFill>
                            <a:srgbClr val="333333"/>
                          </a:solidFill>
                          <a:latin typeface="+mj-lt"/>
                          <a:ea typeface="+mj-ea"/>
                          <a:cs typeface="+mj-cs"/>
                          <a:sym typeface="Helvetica"/>
                        </a:rPr>
                        <a:t>FL</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KS</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5"/>
                  </a:ext>
                </a:extLst>
              </a:tr>
              <a:tr h="150519">
                <a:tc>
                  <a:txBody>
                    <a:bodyPr/>
                    <a:lstStyle/>
                    <a:p>
                      <a:pPr algn="l">
                        <a:defRPr sz="1800"/>
                      </a:pPr>
                      <a:r>
                        <a:rPr sz="900" b="1" dirty="0">
                          <a:solidFill>
                            <a:srgbClr val="333333"/>
                          </a:solidFill>
                          <a:latin typeface="+mj-lt"/>
                          <a:ea typeface="+mj-ea"/>
                          <a:cs typeface="+mj-cs"/>
                          <a:sym typeface="Helvetica"/>
                        </a:rPr>
                        <a:t>OH</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15</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NH</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6"/>
                  </a:ext>
                </a:extLst>
              </a:tr>
              <a:tr h="150519">
                <a:tc>
                  <a:txBody>
                    <a:bodyPr/>
                    <a:lstStyle/>
                    <a:p>
                      <a:pPr algn="l">
                        <a:defRPr sz="1800"/>
                      </a:pPr>
                      <a:r>
                        <a:rPr sz="900" b="1" dirty="0">
                          <a:solidFill>
                            <a:srgbClr val="333333"/>
                          </a:solidFill>
                          <a:latin typeface="+mj-lt"/>
                          <a:ea typeface="+mj-ea"/>
                          <a:cs typeface="+mj-cs"/>
                          <a:sym typeface="Helvetica"/>
                        </a:rPr>
                        <a:t>MN</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NJ</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7"/>
                  </a:ext>
                </a:extLst>
              </a:tr>
              <a:tr h="150519">
                <a:tc>
                  <a:txBody>
                    <a:bodyPr/>
                    <a:lstStyle/>
                    <a:p>
                      <a:pPr algn="l">
                        <a:defRPr sz="1800"/>
                      </a:pPr>
                      <a:r>
                        <a:rPr sz="900" b="1" dirty="0">
                          <a:solidFill>
                            <a:srgbClr val="333333"/>
                          </a:solidFill>
                          <a:latin typeface="+mj-lt"/>
                          <a:ea typeface="+mj-ea"/>
                          <a:cs typeface="+mj-cs"/>
                          <a:sym typeface="Helvetica"/>
                        </a:rPr>
                        <a:t>AZ</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11</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TN</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3</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8"/>
                  </a:ext>
                </a:extLst>
              </a:tr>
              <a:tr h="150519">
                <a:tc>
                  <a:txBody>
                    <a:bodyPr/>
                    <a:lstStyle/>
                    <a:p>
                      <a:pPr algn="l">
                        <a:defRPr sz="1800"/>
                      </a:pPr>
                      <a:r>
                        <a:rPr sz="900" b="1" dirty="0">
                          <a:solidFill>
                            <a:srgbClr val="333333"/>
                          </a:solidFill>
                          <a:latin typeface="+mj-lt"/>
                          <a:ea typeface="+mj-ea"/>
                          <a:cs typeface="+mj-cs"/>
                          <a:sym typeface="Helvetica"/>
                        </a:rPr>
                        <a:t>VT</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10</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AR</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19"/>
                  </a:ext>
                </a:extLst>
              </a:tr>
              <a:tr h="150519">
                <a:tc>
                  <a:txBody>
                    <a:bodyPr/>
                    <a:lstStyle/>
                    <a:p>
                      <a:pPr algn="l">
                        <a:defRPr sz="1800"/>
                      </a:pPr>
                      <a:r>
                        <a:rPr sz="900" b="1" dirty="0">
                          <a:solidFill>
                            <a:srgbClr val="333333"/>
                          </a:solidFill>
                          <a:latin typeface="+mj-lt"/>
                          <a:ea typeface="+mj-ea"/>
                          <a:cs typeface="+mj-cs"/>
                          <a:sym typeface="Helvetica"/>
                        </a:rPr>
                        <a:t>ME</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DE</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0"/>
                  </a:ext>
                </a:extLst>
              </a:tr>
              <a:tr h="150519">
                <a:tc>
                  <a:txBody>
                    <a:bodyPr/>
                    <a:lstStyle/>
                    <a:p>
                      <a:pPr algn="l">
                        <a:defRPr sz="1800"/>
                      </a:pPr>
                      <a:r>
                        <a:rPr sz="900" b="1" dirty="0">
                          <a:solidFill>
                            <a:srgbClr val="333333"/>
                          </a:solidFill>
                          <a:latin typeface="+mj-lt"/>
                          <a:ea typeface="+mj-ea"/>
                          <a:cs typeface="+mj-cs"/>
                          <a:sym typeface="Helvetica"/>
                        </a:rPr>
                        <a:t>MO</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MS</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1"/>
                  </a:ext>
                </a:extLst>
              </a:tr>
              <a:tr h="150519">
                <a:tc>
                  <a:txBody>
                    <a:bodyPr/>
                    <a:lstStyle/>
                    <a:p>
                      <a:pPr algn="l">
                        <a:defRPr sz="1800"/>
                      </a:pPr>
                      <a:r>
                        <a:rPr sz="900" b="1" dirty="0">
                          <a:solidFill>
                            <a:srgbClr val="333333"/>
                          </a:solidFill>
                          <a:latin typeface="+mj-lt"/>
                          <a:ea typeface="+mj-ea"/>
                          <a:cs typeface="+mj-cs"/>
                          <a:sym typeface="Helvetica"/>
                        </a:rPr>
                        <a:t>MT</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9</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NV</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2</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2"/>
                  </a:ext>
                </a:extLst>
              </a:tr>
              <a:tr h="150519">
                <a:tc>
                  <a:txBody>
                    <a:bodyPr/>
                    <a:lstStyle/>
                    <a:p>
                      <a:pPr algn="l">
                        <a:defRPr sz="1800"/>
                      </a:pPr>
                      <a:r>
                        <a:rPr sz="900" b="1" dirty="0">
                          <a:solidFill>
                            <a:srgbClr val="333333"/>
                          </a:solidFill>
                          <a:latin typeface="+mj-lt"/>
                          <a:ea typeface="+mj-ea"/>
                          <a:cs typeface="+mj-cs"/>
                          <a:sym typeface="Helvetica"/>
                        </a:rPr>
                        <a:t>CT</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8</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DC</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3"/>
                  </a:ext>
                </a:extLst>
              </a:tr>
              <a:tr h="150519">
                <a:tc>
                  <a:txBody>
                    <a:bodyPr/>
                    <a:lstStyle/>
                    <a:p>
                      <a:pPr algn="l">
                        <a:defRPr sz="1800"/>
                      </a:pPr>
                      <a:r>
                        <a:rPr sz="900" b="1" dirty="0">
                          <a:solidFill>
                            <a:srgbClr val="333333"/>
                          </a:solidFill>
                          <a:latin typeface="+mj-lt"/>
                          <a:ea typeface="+mj-ea"/>
                          <a:cs typeface="+mj-cs"/>
                          <a:sym typeface="Helvetica"/>
                        </a:rPr>
                        <a:t>AK</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7</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ND</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4"/>
                  </a:ext>
                </a:extLst>
              </a:tr>
              <a:tr h="150519">
                <a:tc>
                  <a:txBody>
                    <a:bodyPr/>
                    <a:lstStyle/>
                    <a:p>
                      <a:pPr algn="l">
                        <a:defRPr sz="1800"/>
                      </a:pPr>
                      <a:r>
                        <a:rPr sz="900" b="1" dirty="0">
                          <a:solidFill>
                            <a:srgbClr val="333333"/>
                          </a:solidFill>
                          <a:latin typeface="+mj-lt"/>
                          <a:ea typeface="+mj-ea"/>
                          <a:cs typeface="+mj-cs"/>
                          <a:sym typeface="Helvetica"/>
                        </a:rPr>
                        <a:t>GA</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7</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 </a:t>
                      </a:r>
                    </a:p>
                  </a:txBody>
                  <a:tcPr marL="7526" marR="7526" marT="7526" marB="7526"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sz="900" b="1" dirty="0">
                          <a:solidFill>
                            <a:srgbClr val="333333"/>
                          </a:solidFill>
                          <a:latin typeface="+mj-lt"/>
                          <a:ea typeface="+mj-ea"/>
                          <a:cs typeface="+mj-cs"/>
                          <a:sym typeface="Helvetica"/>
                        </a:rPr>
                        <a:t>SD</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5"/>
                  </a:ext>
                </a:extLst>
              </a:tr>
              <a:tr h="150519">
                <a:tc>
                  <a:txBody>
                    <a:bodyPr/>
                    <a:lstStyle/>
                    <a:p>
                      <a:pPr algn="l">
                        <a:defRPr sz="900"/>
                      </a:pPr>
                      <a:endParaRPr dirty="0"/>
                    </a:p>
                  </a:txBody>
                  <a:tcPr marL="7526" marR="7526" marT="7526" marB="7526" anchor="b" horzOverflow="overflow">
                    <a:lnL w="12700">
                      <a:miter lim="400000"/>
                    </a:lnL>
                    <a:lnR w="12700">
                      <a:miter lim="400000"/>
                    </a:lnR>
                    <a:lnT w="6350">
                      <a:solidFill>
                        <a:srgbClr val="000000"/>
                      </a:solidFill>
                    </a:lnT>
                    <a:lnB w="12700">
                      <a:miter lim="400000"/>
                    </a:lnB>
                    <a:noFill/>
                  </a:tcPr>
                </a:tc>
                <a:tc>
                  <a:txBody>
                    <a:bodyPr/>
                    <a:lstStyle/>
                    <a:p>
                      <a:pPr algn="l">
                        <a:defRPr sz="900"/>
                      </a:pPr>
                      <a:endParaRPr dirty="0"/>
                    </a:p>
                  </a:txBody>
                  <a:tcPr marL="7526" marR="7526" marT="7526" marB="7526" anchor="b" horzOverflow="overflow">
                    <a:lnL w="12700">
                      <a:miter lim="400000"/>
                    </a:lnL>
                    <a:lnR w="12700">
                      <a:miter lim="400000"/>
                    </a:lnR>
                    <a:lnT w="6350">
                      <a:solidFill>
                        <a:srgbClr val="000000"/>
                      </a:solidFill>
                    </a:lnT>
                    <a:lnB w="12700">
                      <a:miter lim="400000"/>
                    </a:lnB>
                    <a:noFill/>
                  </a:tcPr>
                </a:tc>
                <a:tc>
                  <a:txBody>
                    <a:bodyPr/>
                    <a:lstStyle/>
                    <a:p>
                      <a:pPr algn="l">
                        <a:defRPr sz="900"/>
                      </a:pPr>
                      <a:endParaRPr dirty="0"/>
                    </a:p>
                  </a:txBody>
                  <a:tcPr marL="7526" marR="7526" marT="7526" marB="7526" anchor="b" horzOverflow="overflow">
                    <a:lnL w="12700">
                      <a:miter lim="400000"/>
                    </a:lnL>
                    <a:lnR w="6350">
                      <a:solidFill>
                        <a:srgbClr val="000000"/>
                      </a:solidFill>
                    </a:lnR>
                    <a:lnT w="12700">
                      <a:miter lim="400000"/>
                    </a:lnT>
                    <a:lnB w="12700">
                      <a:miter lim="400000"/>
                    </a:lnB>
                    <a:noFill/>
                  </a:tcPr>
                </a:tc>
                <a:tc>
                  <a:txBody>
                    <a:bodyPr/>
                    <a:lstStyle/>
                    <a:p>
                      <a:pPr algn="l">
                        <a:defRPr sz="1800"/>
                      </a:pPr>
                      <a:r>
                        <a:rPr sz="900" b="1" dirty="0">
                          <a:solidFill>
                            <a:srgbClr val="333333"/>
                          </a:solidFill>
                          <a:latin typeface="+mj-lt"/>
                          <a:ea typeface="+mj-ea"/>
                          <a:cs typeface="+mj-cs"/>
                          <a:sym typeface="Helvetica"/>
                        </a:rPr>
                        <a:t>WV</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dirty="0">
                          <a:solidFill>
                            <a:srgbClr val="333333"/>
                          </a:solidFill>
                          <a:latin typeface="+mj-lt"/>
                          <a:ea typeface="+mj-ea"/>
                          <a:cs typeface="+mj-cs"/>
                          <a:sym typeface="Helvetica"/>
                        </a:rPr>
                        <a:t>1</a:t>
                      </a:r>
                    </a:p>
                  </a:txBody>
                  <a:tcPr marL="7526" marR="7526" marT="7526" marB="7526"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extLst>
                  <a:ext uri="{0D108BD9-81ED-4DB2-BD59-A6C34878D82A}">
                    <a16:rowId xmlns:a16="http://schemas.microsoft.com/office/drawing/2014/main" val="10026"/>
                  </a:ext>
                </a:extLst>
              </a:tr>
            </a:tbl>
          </a:graphicData>
        </a:graphic>
      </p:graphicFrame>
      <p:sp>
        <p:nvSpPr>
          <p:cNvPr id="100" name="TextBox 4"/>
          <p:cNvSpPr txBox="1"/>
          <p:nvPr/>
        </p:nvSpPr>
        <p:spPr>
          <a:xfrm>
            <a:off x="837466" y="296592"/>
            <a:ext cx="7469069" cy="653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Number of Breweries per State</a:t>
            </a:r>
          </a:p>
        </p:txBody>
      </p:sp>
      <p:pic>
        <p:nvPicPr>
          <p:cNvPr id="101" name="Screenshot 2020-02-23 16.54.43.png" descr="Screenshot 2020-02-23 16.54.43.png"/>
          <p:cNvPicPr>
            <a:picLocks noChangeAspect="1"/>
          </p:cNvPicPr>
          <p:nvPr/>
        </p:nvPicPr>
        <p:blipFill>
          <a:blip r:embed="rId3" cstate="print"/>
          <a:stretch>
            <a:fillRect/>
          </a:stretch>
        </p:blipFill>
        <p:spPr>
          <a:xfrm>
            <a:off x="395556" y="1511905"/>
            <a:ext cx="6081818" cy="3834190"/>
          </a:xfrm>
          <a:prstGeom prst="rect">
            <a:avLst/>
          </a:prstGeom>
          <a:ln w="12700">
            <a:miter lim="400000"/>
          </a:ln>
        </p:spPr>
      </p:pic>
      <p:sp>
        <p:nvSpPr>
          <p:cNvPr id="102" name="Top 5: Colorado, California, Michigan, Oregon, and Texas"/>
          <p:cNvSpPr txBox="1"/>
          <p:nvPr/>
        </p:nvSpPr>
        <p:spPr>
          <a:xfrm>
            <a:off x="462436" y="5625871"/>
            <a:ext cx="5306354"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rPr dirty="0"/>
              <a:t>Top 5: Colorado, California, Michigan, Oregon, and Texas</a:t>
            </a:r>
          </a:p>
        </p:txBody>
      </p:sp>
      <p:pic>
        <p:nvPicPr>
          <p:cNvPr id="7" name="Picture 1" descr="C:\Users\joshua\Desktop\bud%20logo.png"/>
          <p:cNvPicPr>
            <a:picLocks noChangeAspect="1" noChangeArrowheads="1"/>
          </p:cNvPicPr>
          <p:nvPr/>
        </p:nvPicPr>
        <p:blipFill>
          <a:blip r:embed="rId4" cstate="print"/>
          <a:srcRect/>
          <a:stretch>
            <a:fillRect/>
          </a:stretch>
        </p:blipFill>
        <p:spPr bwMode="auto">
          <a:xfrm>
            <a:off x="7543800" y="6235177"/>
            <a:ext cx="1600200" cy="622823"/>
          </a:xfrm>
          <a:prstGeom prst="rect">
            <a:avLst/>
          </a:prstGeom>
          <a:noFill/>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
          <p:cNvSpPr txBox="1"/>
          <p:nvPr/>
        </p:nvSpPr>
        <p:spPr>
          <a:xfrm>
            <a:off x="1760220" y="141844"/>
            <a:ext cx="5623561" cy="653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Missing Data</a:t>
            </a:r>
          </a:p>
        </p:txBody>
      </p:sp>
      <p:sp>
        <p:nvSpPr>
          <p:cNvPr id="107" name="TextBox 2"/>
          <p:cNvSpPr txBox="1"/>
          <p:nvPr/>
        </p:nvSpPr>
        <p:spPr>
          <a:xfrm>
            <a:off x="662362" y="838200"/>
            <a:ext cx="5623561" cy="16466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28600" indent="-228600">
              <a:buSzPct val="100000"/>
              <a:buChar char="•"/>
              <a:defRPr sz="1100"/>
            </a:pPr>
            <a:endParaRPr dirty="0"/>
          </a:p>
          <a:p>
            <a:pPr marL="374072" indent="-374072">
              <a:buSzPct val="100000"/>
              <a:buChar char="•"/>
            </a:pPr>
            <a:r>
              <a:rPr dirty="0"/>
              <a:t>We found values vary greatly by beer type and within types</a:t>
            </a:r>
          </a:p>
          <a:p>
            <a:pPr marL="374072" indent="-374072">
              <a:buSzPct val="100000"/>
              <a:buChar char="•"/>
            </a:pPr>
            <a:r>
              <a:rPr dirty="0"/>
              <a:t>There are 1005 beers with missing values</a:t>
            </a:r>
            <a:r>
              <a:rPr lang="en-US" dirty="0"/>
              <a:t> for IBU</a:t>
            </a:r>
            <a:endParaRPr dirty="0"/>
          </a:p>
          <a:p>
            <a:pPr marL="374072" indent="-374072">
              <a:buSzPct val="100000"/>
              <a:buChar char="•"/>
            </a:pPr>
            <a:r>
              <a:rPr dirty="0"/>
              <a:t>We’ve decided to remove the missing values to avoid distorting results replacing over 40% of the data</a:t>
            </a:r>
          </a:p>
        </p:txBody>
      </p:sp>
      <p:pic>
        <p:nvPicPr>
          <p:cNvPr id="108" name="Picture 2" descr="Picture 2"/>
          <p:cNvPicPr>
            <a:picLocks noChangeAspect="1"/>
          </p:cNvPicPr>
          <p:nvPr/>
        </p:nvPicPr>
        <p:blipFill>
          <a:blip r:embed="rId3" cstate="print"/>
          <a:stretch>
            <a:fillRect/>
          </a:stretch>
        </p:blipFill>
        <p:spPr>
          <a:xfrm>
            <a:off x="1295400" y="3265521"/>
            <a:ext cx="6400799" cy="3086911"/>
          </a:xfrm>
          <a:prstGeom prst="rect">
            <a:avLst/>
          </a:prstGeom>
          <a:ln w="12700">
            <a:miter lim="400000"/>
          </a:ln>
        </p:spPr>
      </p:pic>
      <p:sp>
        <p:nvSpPr>
          <p:cNvPr id="109" name="TextBox 4"/>
          <p:cNvSpPr txBox="1"/>
          <p:nvPr/>
        </p:nvSpPr>
        <p:spPr>
          <a:xfrm>
            <a:off x="6502047" y="909974"/>
            <a:ext cx="2166558" cy="14493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300" i="1" u="sng">
                <a:latin typeface="+mj-lt"/>
                <a:ea typeface="+mj-ea"/>
                <a:cs typeface="+mj-cs"/>
                <a:sym typeface="Helvetica"/>
              </a:defRPr>
            </a:pPr>
            <a:r>
              <a:rPr dirty="0"/>
              <a:t>Missing Values</a:t>
            </a:r>
          </a:p>
          <a:p>
            <a:pPr>
              <a:defRPr sz="2300"/>
            </a:pPr>
            <a:r>
              <a:rPr dirty="0"/>
              <a:t>ABV: 62</a:t>
            </a:r>
          </a:p>
          <a:p>
            <a:pPr>
              <a:defRPr sz="2300"/>
            </a:pPr>
            <a:r>
              <a:rPr dirty="0"/>
              <a:t>IBU: 1005</a:t>
            </a:r>
          </a:p>
          <a:p>
            <a:pPr>
              <a:defRPr sz="2300"/>
            </a:pPr>
            <a:r>
              <a:rPr dirty="0"/>
              <a:t>Style: 5</a:t>
            </a:r>
          </a:p>
        </p:txBody>
      </p:sp>
      <p:pic>
        <p:nvPicPr>
          <p:cNvPr id="6" name="Picture 1" descr="C:\Users\joshua\Desktop\bud%20logo.png"/>
          <p:cNvPicPr>
            <a:picLocks noChangeAspect="1" noChangeArrowheads="1"/>
          </p:cNvPicPr>
          <p:nvPr/>
        </p:nvPicPr>
        <p:blipFill>
          <a:blip r:embed="rId4" cstate="print"/>
          <a:srcRect/>
          <a:stretch>
            <a:fillRect/>
          </a:stretch>
        </p:blipFill>
        <p:spPr bwMode="auto">
          <a:xfrm>
            <a:off x="7543800" y="6235177"/>
            <a:ext cx="1600200" cy="62282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
                                            <p:txEl>
                                              <p:pRg st="1" end="1"/>
                                            </p:txEl>
                                          </p:spTgt>
                                        </p:tgtEl>
                                        <p:attrNameLst>
                                          <p:attrName>style.visibility</p:attrName>
                                        </p:attrNameLst>
                                      </p:cBhvr>
                                      <p:to>
                                        <p:strVal val="visible"/>
                                      </p:to>
                                    </p:set>
                                    <p:animEffect transition="in" filter="box(in)">
                                      <p:cBhvr>
                                        <p:cTn id="7" dur="500"/>
                                        <p:tgtEl>
                                          <p:spTgt spid="10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box(in)">
                                      <p:cBhvr>
                                        <p:cTn id="10" dur="500"/>
                                        <p:tgtEl>
                                          <p:spTgt spid="10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box(in)">
                                      <p:cBhvr>
                                        <p:cTn id="15" dur="500"/>
                                        <p:tgtEl>
                                          <p:spTgt spid="10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9">
                                            <p:txEl>
                                              <p:pRg st="0" end="0"/>
                                            </p:txEl>
                                          </p:spTgt>
                                        </p:tgtEl>
                                        <p:attrNameLst>
                                          <p:attrName>style.visibility</p:attrName>
                                        </p:attrNameLst>
                                      </p:cBhvr>
                                      <p:to>
                                        <p:strVal val="visible"/>
                                      </p:to>
                                    </p:set>
                                    <p:animEffect transition="in" filter="box(in)">
                                      <p:cBhvr>
                                        <p:cTn id="18" dur="500"/>
                                        <p:tgtEl>
                                          <p:spTgt spid="109">
                                            <p:txEl>
                                              <p:pRg st="0" end="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9">
                                            <p:txEl>
                                              <p:pRg st="1" end="1"/>
                                            </p:txEl>
                                          </p:spTgt>
                                        </p:tgtEl>
                                        <p:attrNameLst>
                                          <p:attrName>style.visibility</p:attrName>
                                        </p:attrNameLst>
                                      </p:cBhvr>
                                      <p:to>
                                        <p:strVal val="visible"/>
                                      </p:to>
                                    </p:set>
                                    <p:animEffect transition="in" filter="box(in)">
                                      <p:cBhvr>
                                        <p:cTn id="21" dur="500"/>
                                        <p:tgtEl>
                                          <p:spTgt spid="109">
                                            <p:txEl>
                                              <p:pRg st="1" end="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09">
                                            <p:txEl>
                                              <p:pRg st="2" end="2"/>
                                            </p:txEl>
                                          </p:spTgt>
                                        </p:tgtEl>
                                        <p:attrNameLst>
                                          <p:attrName>style.visibility</p:attrName>
                                        </p:attrNameLst>
                                      </p:cBhvr>
                                      <p:to>
                                        <p:strVal val="visible"/>
                                      </p:to>
                                    </p:set>
                                    <p:animEffect transition="in" filter="box(in)">
                                      <p:cBhvr>
                                        <p:cTn id="24" dur="500"/>
                                        <p:tgtEl>
                                          <p:spTgt spid="109">
                                            <p:txEl>
                                              <p:pRg st="2" end="2"/>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09">
                                            <p:txEl>
                                              <p:pRg st="3" end="3"/>
                                            </p:txEl>
                                          </p:spTgt>
                                        </p:tgtEl>
                                        <p:attrNameLst>
                                          <p:attrName>style.visibility</p:attrName>
                                        </p:attrNameLst>
                                      </p:cBhvr>
                                      <p:to>
                                        <p:strVal val="visible"/>
                                      </p:to>
                                    </p:set>
                                    <p:animEffect transition="in" filter="box(in)">
                                      <p:cBhvr>
                                        <p:cTn id="27" dur="500"/>
                                        <p:tgtEl>
                                          <p:spTgt spid="10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7">
                                            <p:txEl>
                                              <p:pRg st="3" end="3"/>
                                            </p:txEl>
                                          </p:spTgt>
                                        </p:tgtEl>
                                        <p:attrNameLst>
                                          <p:attrName>style.visibility</p:attrName>
                                        </p:attrNameLst>
                                      </p:cBhvr>
                                      <p:to>
                                        <p:strVal val="visible"/>
                                      </p:to>
                                    </p:set>
                                    <p:animEffect transition="in" filter="box(in)">
                                      <p:cBhvr>
                                        <p:cTn id="32" dur="500"/>
                                        <p:tgtEl>
                                          <p:spTgt spid="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 descr="Picture 1"/>
          <p:cNvPicPr>
            <a:picLocks noChangeAspect="1"/>
          </p:cNvPicPr>
          <p:nvPr/>
        </p:nvPicPr>
        <p:blipFill>
          <a:blip r:embed="rId3" cstate="print"/>
          <a:stretch>
            <a:fillRect/>
          </a:stretch>
        </p:blipFill>
        <p:spPr>
          <a:xfrm>
            <a:off x="381000" y="3962400"/>
            <a:ext cx="8364322" cy="2319930"/>
          </a:xfrm>
          <a:prstGeom prst="rect">
            <a:avLst/>
          </a:prstGeom>
          <a:ln w="12700">
            <a:miter lim="400000"/>
          </a:ln>
        </p:spPr>
      </p:pic>
      <p:pic>
        <p:nvPicPr>
          <p:cNvPr id="114" name="Picture 2" descr="Picture 2"/>
          <p:cNvPicPr>
            <a:picLocks noChangeAspect="1"/>
          </p:cNvPicPr>
          <p:nvPr/>
        </p:nvPicPr>
        <p:blipFill>
          <a:blip r:embed="rId4" cstate="print"/>
          <a:stretch>
            <a:fillRect/>
          </a:stretch>
        </p:blipFill>
        <p:spPr>
          <a:xfrm>
            <a:off x="381000" y="1143000"/>
            <a:ext cx="8354786" cy="2775537"/>
          </a:xfrm>
          <a:prstGeom prst="rect">
            <a:avLst/>
          </a:prstGeom>
          <a:ln w="12700">
            <a:miter lim="400000"/>
          </a:ln>
        </p:spPr>
      </p:pic>
      <p:sp>
        <p:nvSpPr>
          <p:cNvPr id="115" name="TextBox 1"/>
          <p:cNvSpPr txBox="1"/>
          <p:nvPr/>
        </p:nvSpPr>
        <p:spPr>
          <a:xfrm>
            <a:off x="1121667" y="281358"/>
            <a:ext cx="6900666" cy="6539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Median ABV and IBU by State</a:t>
            </a:r>
          </a:p>
        </p:txBody>
      </p:sp>
      <p:pic>
        <p:nvPicPr>
          <p:cNvPr id="5" name="Picture 1" descr="C:\Users\joshua\Desktop\bud%20logo.png"/>
          <p:cNvPicPr>
            <a:picLocks noChangeAspect="1" noChangeArrowheads="1"/>
          </p:cNvPicPr>
          <p:nvPr/>
        </p:nvPicPr>
        <p:blipFill>
          <a:blip r:embed="rId5" cstate="print"/>
          <a:srcRect/>
          <a:stretch>
            <a:fillRect/>
          </a:stretch>
        </p:blipFill>
        <p:spPr bwMode="auto">
          <a:xfrm>
            <a:off x="7543800" y="6235177"/>
            <a:ext cx="1600200" cy="62282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ox(in)">
                                      <p:cBhvr>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
          <p:cNvSpPr txBox="1"/>
          <p:nvPr/>
        </p:nvSpPr>
        <p:spPr>
          <a:xfrm>
            <a:off x="1121667" y="323562"/>
            <a:ext cx="6900666" cy="653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Median ABV and IBU by State</a:t>
            </a:r>
          </a:p>
        </p:txBody>
      </p:sp>
      <p:graphicFrame>
        <p:nvGraphicFramePr>
          <p:cNvPr id="118" name="Table 5"/>
          <p:cNvGraphicFramePr/>
          <p:nvPr/>
        </p:nvGraphicFramePr>
        <p:xfrm>
          <a:off x="1905000" y="4572000"/>
          <a:ext cx="5337489" cy="2049152"/>
        </p:xfrm>
        <a:graphic>
          <a:graphicData uri="http://schemas.openxmlformats.org/drawingml/2006/table">
            <a:tbl>
              <a:tblPr>
                <a:tableStyleId>{4C3C2611-4C71-4FC5-86AE-919BDF0F9419}</a:tableStyleId>
              </a:tblPr>
              <a:tblGrid>
                <a:gridCol w="306905">
                  <a:extLst>
                    <a:ext uri="{9D8B030D-6E8A-4147-A177-3AD203B41FA5}">
                      <a16:colId xmlns:a16="http://schemas.microsoft.com/office/drawing/2014/main" val="20000"/>
                    </a:ext>
                  </a:extLst>
                </a:gridCol>
                <a:gridCol w="424904">
                  <a:extLst>
                    <a:ext uri="{9D8B030D-6E8A-4147-A177-3AD203B41FA5}">
                      <a16:colId xmlns:a16="http://schemas.microsoft.com/office/drawing/2014/main" val="20001"/>
                    </a:ext>
                  </a:extLst>
                </a:gridCol>
                <a:gridCol w="475973">
                  <a:extLst>
                    <a:ext uri="{9D8B030D-6E8A-4147-A177-3AD203B41FA5}">
                      <a16:colId xmlns:a16="http://schemas.microsoft.com/office/drawing/2014/main" val="20002"/>
                    </a:ext>
                  </a:extLst>
                </a:gridCol>
                <a:gridCol w="111125">
                  <a:extLst>
                    <a:ext uri="{9D8B030D-6E8A-4147-A177-3AD203B41FA5}">
                      <a16:colId xmlns:a16="http://schemas.microsoft.com/office/drawing/2014/main" val="20003"/>
                    </a:ext>
                  </a:extLst>
                </a:gridCol>
                <a:gridCol w="289806">
                  <a:extLst>
                    <a:ext uri="{9D8B030D-6E8A-4147-A177-3AD203B41FA5}">
                      <a16:colId xmlns:a16="http://schemas.microsoft.com/office/drawing/2014/main" val="20004"/>
                    </a:ext>
                  </a:extLst>
                </a:gridCol>
                <a:gridCol w="442003">
                  <a:extLst>
                    <a:ext uri="{9D8B030D-6E8A-4147-A177-3AD203B41FA5}">
                      <a16:colId xmlns:a16="http://schemas.microsoft.com/office/drawing/2014/main" val="20005"/>
                    </a:ext>
                  </a:extLst>
                </a:gridCol>
                <a:gridCol w="475973">
                  <a:extLst>
                    <a:ext uri="{9D8B030D-6E8A-4147-A177-3AD203B41FA5}">
                      <a16:colId xmlns:a16="http://schemas.microsoft.com/office/drawing/2014/main" val="20006"/>
                    </a:ext>
                  </a:extLst>
                </a:gridCol>
                <a:gridCol w="153476">
                  <a:extLst>
                    <a:ext uri="{9D8B030D-6E8A-4147-A177-3AD203B41FA5}">
                      <a16:colId xmlns:a16="http://schemas.microsoft.com/office/drawing/2014/main" val="20007"/>
                    </a:ext>
                  </a:extLst>
                </a:gridCol>
                <a:gridCol w="300329">
                  <a:extLst>
                    <a:ext uri="{9D8B030D-6E8A-4147-A177-3AD203B41FA5}">
                      <a16:colId xmlns:a16="http://schemas.microsoft.com/office/drawing/2014/main" val="20008"/>
                    </a:ext>
                  </a:extLst>
                </a:gridCol>
                <a:gridCol w="503217">
                  <a:extLst>
                    <a:ext uri="{9D8B030D-6E8A-4147-A177-3AD203B41FA5}">
                      <a16:colId xmlns:a16="http://schemas.microsoft.com/office/drawing/2014/main" val="20009"/>
                    </a:ext>
                  </a:extLst>
                </a:gridCol>
                <a:gridCol w="433422">
                  <a:extLst>
                    <a:ext uri="{9D8B030D-6E8A-4147-A177-3AD203B41FA5}">
                      <a16:colId xmlns:a16="http://schemas.microsoft.com/office/drawing/2014/main" val="20010"/>
                    </a:ext>
                  </a:extLst>
                </a:gridCol>
                <a:gridCol w="248571">
                  <a:extLst>
                    <a:ext uri="{9D8B030D-6E8A-4147-A177-3AD203B41FA5}">
                      <a16:colId xmlns:a16="http://schemas.microsoft.com/office/drawing/2014/main" val="20011"/>
                    </a:ext>
                  </a:extLst>
                </a:gridCol>
                <a:gridCol w="308220">
                  <a:extLst>
                    <a:ext uri="{9D8B030D-6E8A-4147-A177-3AD203B41FA5}">
                      <a16:colId xmlns:a16="http://schemas.microsoft.com/office/drawing/2014/main" val="20012"/>
                    </a:ext>
                  </a:extLst>
                </a:gridCol>
                <a:gridCol w="461673">
                  <a:extLst>
                    <a:ext uri="{9D8B030D-6E8A-4147-A177-3AD203B41FA5}">
                      <a16:colId xmlns:a16="http://schemas.microsoft.com/office/drawing/2014/main" val="20013"/>
                    </a:ext>
                  </a:extLst>
                </a:gridCol>
                <a:gridCol w="401892">
                  <a:extLst>
                    <a:ext uri="{9D8B030D-6E8A-4147-A177-3AD203B41FA5}">
                      <a16:colId xmlns:a16="http://schemas.microsoft.com/office/drawing/2014/main" val="20014"/>
                    </a:ext>
                  </a:extLst>
                </a:gridCol>
              </a:tblGrid>
              <a:tr h="283570">
                <a:tc>
                  <a:txBody>
                    <a:bodyPr/>
                    <a:lstStyle/>
                    <a:p>
                      <a:pPr algn="ctr">
                        <a:defRPr sz="1800"/>
                      </a:pPr>
                      <a:r>
                        <a:rPr sz="800" b="1" dirty="0">
                          <a:latin typeface="+mj-lt"/>
                          <a:ea typeface="+mj-ea"/>
                          <a:cs typeface="+mj-cs"/>
                          <a:sym typeface="Helvetica"/>
                        </a:rPr>
                        <a:t>State</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ABV</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IBU</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800" b="1">
                          <a:latin typeface="+mj-lt"/>
                          <a:ea typeface="+mj-ea"/>
                          <a:cs typeface="+mj-cs"/>
                          <a:sym typeface="Helvetica"/>
                        </a:defRPr>
                      </a:pPr>
                      <a:endParaRPr dirty="0"/>
                    </a:p>
                  </a:txBody>
                  <a:tcPr marL="6947" marR="6947" marT="6947" marB="6947" anchor="ctr"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b="1" dirty="0">
                          <a:latin typeface="+mj-lt"/>
                          <a:ea typeface="+mj-ea"/>
                          <a:cs typeface="+mj-cs"/>
                          <a:sym typeface="Helvetica"/>
                        </a:rPr>
                        <a:t>State</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ABV</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IBU</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800" b="1">
                          <a:latin typeface="+mj-lt"/>
                          <a:ea typeface="+mj-ea"/>
                          <a:cs typeface="+mj-cs"/>
                          <a:sym typeface="Helvetica"/>
                        </a:defRPr>
                      </a:pPr>
                      <a:endParaRPr dirty="0"/>
                    </a:p>
                  </a:txBody>
                  <a:tcPr marL="6947" marR="6947" marT="6947" marB="6947" anchor="ctr"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b="1" dirty="0">
                          <a:latin typeface="+mj-lt"/>
                          <a:ea typeface="+mj-ea"/>
                          <a:cs typeface="+mj-cs"/>
                          <a:sym typeface="Helvetica"/>
                        </a:rPr>
                        <a:t>State</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ABV</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IBU</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800" b="1">
                          <a:latin typeface="+mj-lt"/>
                          <a:ea typeface="+mj-ea"/>
                          <a:cs typeface="+mj-cs"/>
                          <a:sym typeface="Helvetica"/>
                        </a:defRPr>
                      </a:pPr>
                      <a:endParaRPr dirty="0"/>
                    </a:p>
                  </a:txBody>
                  <a:tcPr marL="6947" marR="6947" marT="6947" marB="6947" anchor="ctr"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b="1" dirty="0">
                          <a:latin typeface="+mj-lt"/>
                          <a:ea typeface="+mj-ea"/>
                          <a:cs typeface="+mj-cs"/>
                          <a:sym typeface="Helvetica"/>
                        </a:rPr>
                        <a:t>State</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ABV</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800" b="1" dirty="0">
                          <a:latin typeface="+mj-lt"/>
                          <a:ea typeface="+mj-ea"/>
                          <a:cs typeface="+mj-cs"/>
                          <a:sym typeface="Helvetica"/>
                        </a:rPr>
                        <a:t>Median IBU</a:t>
                      </a:r>
                    </a:p>
                  </a:txBody>
                  <a:tcPr marL="6947" marR="6947" marT="6947" marB="6947" anchor="ctr"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131170">
                <a:tc>
                  <a:txBody>
                    <a:bodyPr/>
                    <a:lstStyle/>
                    <a:p>
                      <a:pPr algn="ctr">
                        <a:defRPr sz="1800"/>
                      </a:pPr>
                      <a:r>
                        <a:rPr sz="800" dirty="0"/>
                        <a:t>AK</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IL</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MS</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PA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131170">
                <a:tc>
                  <a:txBody>
                    <a:bodyPr/>
                    <a:lstStyle/>
                    <a:p>
                      <a:pPr algn="ctr">
                        <a:defRPr sz="1800"/>
                      </a:pPr>
                      <a:r>
                        <a:rPr sz="800" dirty="0"/>
                        <a:t>AL</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43.0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IN</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33.0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MT</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RI</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24.0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131170">
                <a:tc>
                  <a:txBody>
                    <a:bodyPr/>
                    <a:lstStyle/>
                    <a:p>
                      <a:pPr algn="ctr">
                        <a:defRPr sz="1800"/>
                      </a:pPr>
                      <a:r>
                        <a:rPr sz="800" dirty="0"/>
                        <a:t>AR</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39.0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KS</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NC</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33.5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SC</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31170">
                <a:tc>
                  <a:txBody>
                    <a:bodyPr/>
                    <a:lstStyle/>
                    <a:p>
                      <a:pPr algn="ctr">
                        <a:defRPr sz="1800"/>
                      </a:pPr>
                      <a:r>
                        <a:rPr sz="800" dirty="0"/>
                        <a:t>AZ</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20.5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KY</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0.063</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31.5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ND</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32.0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SD</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NA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31170">
                <a:tc>
                  <a:txBody>
                    <a:bodyPr/>
                    <a:lstStyle/>
                    <a:p>
                      <a:pPr algn="ctr">
                        <a:defRPr sz="1800"/>
                      </a:pPr>
                      <a:r>
                        <a:rPr sz="800" dirty="0"/>
                        <a:t>CA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42.0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LA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31.5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NE</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TN</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37.0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r h="131170">
                <a:tc>
                  <a:txBody>
                    <a:bodyPr/>
                    <a:lstStyle/>
                    <a:p>
                      <a:pPr algn="ctr">
                        <a:defRPr sz="1800"/>
                      </a:pPr>
                      <a:r>
                        <a:rPr sz="800" dirty="0"/>
                        <a:t>CO</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0.061</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0.054</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NH</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48.5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TX</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33.0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6"/>
                  </a:ext>
                </a:extLst>
              </a:tr>
              <a:tr h="131170">
                <a:tc>
                  <a:txBody>
                    <a:bodyPr/>
                    <a:lstStyle/>
                    <a:p>
                      <a:pPr algn="ctr">
                        <a:defRPr sz="1800"/>
                      </a:pPr>
                      <a:r>
                        <a:rPr sz="800" dirty="0"/>
                        <a:t>CT</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29.0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MD</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29.0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NJ</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0.046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34.5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UT</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0.040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34.0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7"/>
                  </a:ext>
                </a:extLst>
              </a:tr>
              <a:tr h="131170">
                <a:tc>
                  <a:txBody>
                    <a:bodyPr/>
                    <a:lstStyle/>
                    <a:p>
                      <a:pPr algn="ctr">
                        <a:defRPr sz="1800"/>
                      </a:pPr>
                      <a:r>
                        <a:rPr sz="800" dirty="0"/>
                        <a:t>DC</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0.063</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47.5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ME</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0.051</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61.0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NM</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51.0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VA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42.0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8"/>
                  </a:ext>
                </a:extLst>
              </a:tr>
              <a:tr h="131170">
                <a:tc>
                  <a:txBody>
                    <a:bodyPr/>
                    <a:lstStyle/>
                    <a:p>
                      <a:pPr algn="ctr">
                        <a:defRPr sz="1800"/>
                      </a:pPr>
                      <a:r>
                        <a:rPr sz="800" dirty="0"/>
                        <a:t>DE</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52.0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MI</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NV</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41.0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VT</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9"/>
                  </a:ext>
                </a:extLst>
              </a:tr>
              <a:tr h="131170">
                <a:tc>
                  <a:txBody>
                    <a:bodyPr/>
                    <a:lstStyle/>
                    <a:p>
                      <a:pPr algn="ctr">
                        <a:defRPr sz="1800"/>
                      </a:pPr>
                      <a:r>
                        <a:rPr sz="800" dirty="0"/>
                        <a:t>FL</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55.0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MN</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44.5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NY</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47.0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WA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38.0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10"/>
                  </a:ext>
                </a:extLst>
              </a:tr>
              <a:tr h="131170">
                <a:tc>
                  <a:txBody>
                    <a:bodyPr/>
                    <a:lstStyle/>
                    <a:p>
                      <a:pPr algn="ctr">
                        <a:defRPr sz="1800"/>
                      </a:pPr>
                      <a:r>
                        <a:rPr sz="800" dirty="0"/>
                        <a:t>GA</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55.0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MO</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24.0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OH</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WI</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19.0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11"/>
                  </a:ext>
                </a:extLst>
              </a:tr>
              <a:tr h="131170">
                <a:tc>
                  <a:txBody>
                    <a:bodyPr/>
                    <a:lstStyle/>
                    <a:p>
                      <a:pPr algn="ctr">
                        <a:defRPr sz="1800"/>
                      </a:pPr>
                      <a:r>
                        <a:rPr sz="800" dirty="0"/>
                        <a:t>HI</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0.054</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22.5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MS</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0.058</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OK</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WV</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0.062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57.5</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12"/>
                  </a:ext>
                </a:extLst>
              </a:tr>
              <a:tr h="131170">
                <a:tc>
                  <a:txBody>
                    <a:bodyPr/>
                    <a:lstStyle/>
                    <a:p>
                      <a:pPr algn="ctr">
                        <a:defRPr sz="1800"/>
                      </a:pPr>
                      <a:r>
                        <a:rPr sz="800" dirty="0"/>
                        <a:t>ID</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0.057</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39.0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MO</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0.052</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24.0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OR</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0.056</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40.0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endParaRPr dirty="0"/>
                    </a:p>
                  </a:txBody>
                  <a:tcPr marL="6947" marR="6947" marT="6947" marB="6947" anchor="b"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dirty="0"/>
                        <a:t>WY</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0.050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dirty="0"/>
                        <a:t>21.0</a:t>
                      </a:r>
                    </a:p>
                  </a:txBody>
                  <a:tcPr marL="6947" marR="6947" marT="6947" marB="6947"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13"/>
                  </a:ext>
                </a:extLst>
              </a:tr>
            </a:tbl>
          </a:graphicData>
        </a:graphic>
      </p:graphicFrame>
      <p:pic>
        <p:nvPicPr>
          <p:cNvPr id="119" name="Screenshot 2020-02-23 21.48.08.png" descr="Screenshot 2020-02-23 21.48.08.png"/>
          <p:cNvPicPr>
            <a:picLocks noChangeAspect="1"/>
          </p:cNvPicPr>
          <p:nvPr/>
        </p:nvPicPr>
        <p:blipFill>
          <a:blip r:embed="rId3" cstate="print"/>
          <a:stretch>
            <a:fillRect/>
          </a:stretch>
        </p:blipFill>
        <p:spPr>
          <a:xfrm>
            <a:off x="304800" y="1143000"/>
            <a:ext cx="4267947" cy="2919115"/>
          </a:xfrm>
          <a:prstGeom prst="rect">
            <a:avLst/>
          </a:prstGeom>
          <a:ln w="12700">
            <a:miter lim="400000"/>
          </a:ln>
        </p:spPr>
      </p:pic>
      <p:pic>
        <p:nvPicPr>
          <p:cNvPr id="120" name="Screenshot 2020-02-23 21.47.54.png" descr="Screenshot 2020-02-23 21.47.54.png"/>
          <p:cNvPicPr>
            <a:picLocks noChangeAspect="1"/>
          </p:cNvPicPr>
          <p:nvPr/>
        </p:nvPicPr>
        <p:blipFill>
          <a:blip r:embed="rId4" cstate="print"/>
          <a:stretch>
            <a:fillRect/>
          </a:stretch>
        </p:blipFill>
        <p:spPr>
          <a:xfrm>
            <a:off x="4572000" y="1143000"/>
            <a:ext cx="4267947" cy="2960465"/>
          </a:xfrm>
          <a:prstGeom prst="rect">
            <a:avLst/>
          </a:prstGeom>
          <a:ln w="12700">
            <a:miter lim="400000"/>
          </a:ln>
        </p:spPr>
      </p:pic>
      <p:pic>
        <p:nvPicPr>
          <p:cNvPr id="6" name="Picture 1" descr="C:\Users\joshua\Desktop\bud%20logo.png"/>
          <p:cNvPicPr>
            <a:picLocks noChangeAspect="1" noChangeArrowheads="1"/>
          </p:cNvPicPr>
          <p:nvPr/>
        </p:nvPicPr>
        <p:blipFill>
          <a:blip r:embed="rId5" cstate="print"/>
          <a:srcRect/>
          <a:stretch>
            <a:fillRect/>
          </a:stretch>
        </p:blipFill>
        <p:spPr bwMode="auto">
          <a:xfrm>
            <a:off x="7543800" y="6235177"/>
            <a:ext cx="1600200" cy="62282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box(in)">
                                      <p:cBhvr>
                                        <p:cTn id="7" dur="500"/>
                                        <p:tgtEl>
                                          <p:spTgt spid="120"/>
                                        </p:tgtEl>
                                      </p:cBhvr>
                                    </p:animEffect>
                                  </p:childTnLst>
                                </p:cTn>
                              </p:par>
                              <p:par>
                                <p:cTn id="8" presetID="4" presetClass="entr" presetSubtype="16"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box(in)">
                                      <p:cBhvr>
                                        <p:cTn id="1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2"/>
          <p:cNvSpPr txBox="1"/>
          <p:nvPr/>
        </p:nvSpPr>
        <p:spPr>
          <a:xfrm>
            <a:off x="0" y="170798"/>
            <a:ext cx="9144000" cy="653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States with Highest ABV and IBU</a:t>
            </a:r>
          </a:p>
        </p:txBody>
      </p:sp>
      <p:sp>
        <p:nvSpPr>
          <p:cNvPr id="123" name="TextBox 3"/>
          <p:cNvSpPr txBox="1"/>
          <p:nvPr/>
        </p:nvSpPr>
        <p:spPr>
          <a:xfrm>
            <a:off x="519139" y="1204331"/>
            <a:ext cx="3546053"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States with Highest Median ABV: </a:t>
            </a:r>
          </a:p>
          <a:p>
            <a:r>
              <a:rPr b="1" dirty="0">
                <a:latin typeface="+mj-lt"/>
                <a:ea typeface="+mj-ea"/>
                <a:cs typeface="+mj-cs"/>
                <a:sym typeface="Helvetica"/>
              </a:rPr>
              <a:t>Kentucky and Washington D.C </a:t>
            </a:r>
            <a:r>
              <a:rPr dirty="0"/>
              <a:t>(</a:t>
            </a:r>
            <a:r>
              <a:rPr i="1" dirty="0">
                <a:latin typeface="+mj-lt"/>
                <a:ea typeface="+mj-ea"/>
                <a:cs typeface="+mj-cs"/>
                <a:sym typeface="Helvetica"/>
              </a:rPr>
              <a:t>6.25%</a:t>
            </a:r>
            <a:r>
              <a:rPr dirty="0"/>
              <a:t>)</a:t>
            </a:r>
          </a:p>
          <a:p>
            <a:endParaRPr dirty="0"/>
          </a:p>
          <a:p>
            <a:r>
              <a:rPr dirty="0"/>
              <a:t>State with Highest Median IBU: </a:t>
            </a:r>
            <a:r>
              <a:rPr b="1" dirty="0">
                <a:latin typeface="+mj-lt"/>
                <a:ea typeface="+mj-ea"/>
                <a:cs typeface="+mj-cs"/>
                <a:sym typeface="Helvetica"/>
              </a:rPr>
              <a:t>Maine </a:t>
            </a:r>
          </a:p>
          <a:p>
            <a:r>
              <a:rPr dirty="0"/>
              <a:t>(</a:t>
            </a:r>
            <a:r>
              <a:rPr i="1" dirty="0">
                <a:latin typeface="+mj-lt"/>
                <a:ea typeface="+mj-ea"/>
                <a:cs typeface="+mj-cs"/>
                <a:sym typeface="Helvetica"/>
              </a:rPr>
              <a:t>61</a:t>
            </a:r>
            <a:r>
              <a:rPr dirty="0"/>
              <a:t>)</a:t>
            </a:r>
          </a:p>
          <a:p>
            <a:pPr>
              <a:defRPr b="1">
                <a:latin typeface="+mj-lt"/>
                <a:ea typeface="+mj-ea"/>
                <a:cs typeface="+mj-cs"/>
                <a:sym typeface="Helvetica"/>
              </a:defRPr>
            </a:pPr>
            <a:endParaRPr dirty="0"/>
          </a:p>
          <a:p>
            <a:r>
              <a:rPr dirty="0"/>
              <a:t>The beer with the highest ABV is located in </a:t>
            </a:r>
            <a:r>
              <a:rPr b="1" dirty="0">
                <a:latin typeface="+mj-lt"/>
                <a:ea typeface="+mj-ea"/>
                <a:cs typeface="+mj-cs"/>
                <a:sym typeface="Helvetica"/>
              </a:rPr>
              <a:t>Colorado </a:t>
            </a:r>
          </a:p>
          <a:p>
            <a:pPr>
              <a:defRPr b="1">
                <a:latin typeface="+mj-lt"/>
                <a:ea typeface="+mj-ea"/>
                <a:cs typeface="+mj-cs"/>
                <a:sym typeface="Helvetica"/>
              </a:defRPr>
            </a:pPr>
            <a:r>
              <a:rPr b="0" dirty="0">
                <a:latin typeface="+mn-lt"/>
                <a:ea typeface="+mn-ea"/>
                <a:cs typeface="+mn-cs"/>
                <a:sym typeface="Calibri"/>
              </a:rPr>
              <a:t>(</a:t>
            </a:r>
            <a:r>
              <a:rPr b="0" i="1" dirty="0"/>
              <a:t>Lee Hill Series Vol. 5 Belgian </a:t>
            </a:r>
            <a:r>
              <a:rPr b="0" i="1" dirty="0" err="1"/>
              <a:t>Quadrupel</a:t>
            </a:r>
            <a:r>
              <a:rPr b="0" i="1" dirty="0"/>
              <a:t> Ale</a:t>
            </a:r>
            <a:r>
              <a:rPr b="0" dirty="0">
                <a:latin typeface="+mn-lt"/>
                <a:ea typeface="+mn-ea"/>
                <a:cs typeface="+mn-cs"/>
                <a:sym typeface="Calibri"/>
              </a:rPr>
              <a:t>)</a:t>
            </a:r>
          </a:p>
          <a:p>
            <a:endParaRPr dirty="0"/>
          </a:p>
          <a:p>
            <a:r>
              <a:rPr dirty="0"/>
              <a:t>The beer with the highest IBU is located in </a:t>
            </a:r>
            <a:r>
              <a:rPr b="1" dirty="0">
                <a:latin typeface="+mj-lt"/>
                <a:ea typeface="+mj-ea"/>
                <a:cs typeface="+mj-cs"/>
                <a:sym typeface="Helvetica"/>
              </a:rPr>
              <a:t>Oregon</a:t>
            </a:r>
          </a:p>
          <a:p>
            <a:pPr>
              <a:defRPr b="1">
                <a:latin typeface="+mj-lt"/>
                <a:ea typeface="+mj-ea"/>
                <a:cs typeface="+mj-cs"/>
                <a:sym typeface="Helvetica"/>
              </a:defRPr>
            </a:pPr>
            <a:r>
              <a:rPr b="0" dirty="0">
                <a:latin typeface="+mn-lt"/>
                <a:ea typeface="+mn-ea"/>
                <a:cs typeface="+mn-cs"/>
                <a:sym typeface="Calibri"/>
              </a:rPr>
              <a:t>(</a:t>
            </a:r>
            <a:r>
              <a:rPr b="0" i="1" dirty="0">
                <a:latin typeface="+mn-lt"/>
                <a:ea typeface="+mn-ea"/>
                <a:cs typeface="+mn-cs"/>
                <a:sym typeface="Calibri"/>
              </a:rPr>
              <a:t>Bitter Bitch Imperial IPA</a:t>
            </a:r>
            <a:r>
              <a:rPr b="0" dirty="0">
                <a:latin typeface="+mn-lt"/>
                <a:ea typeface="+mn-ea"/>
                <a:cs typeface="+mn-cs"/>
                <a:sym typeface="Calibri"/>
              </a:rPr>
              <a:t>)</a:t>
            </a:r>
          </a:p>
        </p:txBody>
      </p:sp>
      <p:pic>
        <p:nvPicPr>
          <p:cNvPr id="3074" name="Picture 2" descr="Image result for Lee Hill Series Vol. 5 - Belgian Style Quadrupel Ale"/>
          <p:cNvPicPr>
            <a:picLocks noChangeAspect="1" noChangeArrowheads="1"/>
          </p:cNvPicPr>
          <p:nvPr/>
        </p:nvPicPr>
        <p:blipFill>
          <a:blip r:embed="rId3" cstate="print"/>
          <a:srcRect/>
          <a:stretch>
            <a:fillRect/>
          </a:stretch>
        </p:blipFill>
        <p:spPr bwMode="auto">
          <a:xfrm>
            <a:off x="4419600" y="1219200"/>
            <a:ext cx="1585644" cy="4514851"/>
          </a:xfrm>
          <a:prstGeom prst="rect">
            <a:avLst/>
          </a:prstGeom>
          <a:noFill/>
        </p:spPr>
      </p:pic>
      <p:pic>
        <p:nvPicPr>
          <p:cNvPr id="3076" name="Picture 4" descr="Image result for Bitter Bitch Imperial IPA"/>
          <p:cNvPicPr>
            <a:picLocks noChangeAspect="1" noChangeArrowheads="1"/>
          </p:cNvPicPr>
          <p:nvPr/>
        </p:nvPicPr>
        <p:blipFill>
          <a:blip r:embed="rId4" cstate="print"/>
          <a:srcRect/>
          <a:stretch>
            <a:fillRect/>
          </a:stretch>
        </p:blipFill>
        <p:spPr bwMode="auto">
          <a:xfrm>
            <a:off x="6553200" y="2286000"/>
            <a:ext cx="2181169" cy="2457451"/>
          </a:xfrm>
          <a:prstGeom prst="rect">
            <a:avLst/>
          </a:prstGeom>
          <a:noFill/>
        </p:spPr>
      </p:pic>
      <p:pic>
        <p:nvPicPr>
          <p:cNvPr id="8" name="Picture 1" descr="C:\Users\joshua\Desktop\bud%20logo.png"/>
          <p:cNvPicPr>
            <a:picLocks noChangeAspect="1" noChangeArrowheads="1"/>
          </p:cNvPicPr>
          <p:nvPr/>
        </p:nvPicPr>
        <p:blipFill>
          <a:blip r:embed="rId5" cstate="print"/>
          <a:srcRect/>
          <a:stretch>
            <a:fillRect/>
          </a:stretch>
        </p:blipFill>
        <p:spPr bwMode="auto">
          <a:xfrm>
            <a:off x="7543800" y="6235177"/>
            <a:ext cx="1600200" cy="62282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box(in)">
                                      <p:cBhvr>
                                        <p:cTn id="7" dur="500"/>
                                        <p:tgtEl>
                                          <p:spTgt spid="12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3">
                                            <p:txEl>
                                              <p:pRg st="1" end="1"/>
                                            </p:txEl>
                                          </p:spTgt>
                                        </p:tgtEl>
                                        <p:attrNameLst>
                                          <p:attrName>style.visibility</p:attrName>
                                        </p:attrNameLst>
                                      </p:cBhvr>
                                      <p:to>
                                        <p:strVal val="visible"/>
                                      </p:to>
                                    </p:set>
                                    <p:animEffect transition="in" filter="box(in)">
                                      <p:cBhvr>
                                        <p:cTn id="10" dur="500"/>
                                        <p:tgtEl>
                                          <p:spTgt spid="1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3">
                                            <p:txEl>
                                              <p:pRg st="3" end="3"/>
                                            </p:txEl>
                                          </p:spTgt>
                                        </p:tgtEl>
                                        <p:attrNameLst>
                                          <p:attrName>style.visibility</p:attrName>
                                        </p:attrNameLst>
                                      </p:cBhvr>
                                      <p:to>
                                        <p:strVal val="visible"/>
                                      </p:to>
                                    </p:set>
                                    <p:animEffect transition="in" filter="box(in)">
                                      <p:cBhvr>
                                        <p:cTn id="15" dur="500"/>
                                        <p:tgtEl>
                                          <p:spTgt spid="12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23">
                                            <p:txEl>
                                              <p:pRg st="4" end="4"/>
                                            </p:txEl>
                                          </p:spTgt>
                                        </p:tgtEl>
                                        <p:attrNameLst>
                                          <p:attrName>style.visibility</p:attrName>
                                        </p:attrNameLst>
                                      </p:cBhvr>
                                      <p:to>
                                        <p:strVal val="visible"/>
                                      </p:to>
                                    </p:set>
                                    <p:animEffect transition="in" filter="box(in)">
                                      <p:cBhvr>
                                        <p:cTn id="18" dur="500"/>
                                        <p:tgtEl>
                                          <p:spTgt spid="1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3">
                                            <p:txEl>
                                              <p:pRg st="6" end="6"/>
                                            </p:txEl>
                                          </p:spTgt>
                                        </p:tgtEl>
                                        <p:attrNameLst>
                                          <p:attrName>style.visibility</p:attrName>
                                        </p:attrNameLst>
                                      </p:cBhvr>
                                      <p:to>
                                        <p:strVal val="visible"/>
                                      </p:to>
                                    </p:set>
                                    <p:animEffect transition="in" filter="box(in)">
                                      <p:cBhvr>
                                        <p:cTn id="23" dur="500"/>
                                        <p:tgtEl>
                                          <p:spTgt spid="123">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23">
                                            <p:txEl>
                                              <p:pRg st="7" end="7"/>
                                            </p:txEl>
                                          </p:spTgt>
                                        </p:tgtEl>
                                        <p:attrNameLst>
                                          <p:attrName>style.visibility</p:attrName>
                                        </p:attrNameLst>
                                      </p:cBhvr>
                                      <p:to>
                                        <p:strVal val="visible"/>
                                      </p:to>
                                    </p:set>
                                    <p:animEffect transition="in" filter="box(in)">
                                      <p:cBhvr>
                                        <p:cTn id="26" dur="500"/>
                                        <p:tgtEl>
                                          <p:spTgt spid="123">
                                            <p:txEl>
                                              <p:pRg st="7" end="7"/>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box(in)">
                                      <p:cBhvr>
                                        <p:cTn id="29" dur="500"/>
                                        <p:tgtEl>
                                          <p:spTgt spid="307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23">
                                            <p:txEl>
                                              <p:pRg st="9" end="9"/>
                                            </p:txEl>
                                          </p:spTgt>
                                        </p:tgtEl>
                                        <p:attrNameLst>
                                          <p:attrName>style.visibility</p:attrName>
                                        </p:attrNameLst>
                                      </p:cBhvr>
                                      <p:to>
                                        <p:strVal val="visible"/>
                                      </p:to>
                                    </p:set>
                                    <p:animEffect transition="in" filter="box(in)">
                                      <p:cBhvr>
                                        <p:cTn id="34" dur="500"/>
                                        <p:tgtEl>
                                          <p:spTgt spid="12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23">
                                            <p:txEl>
                                              <p:pRg st="10" end="10"/>
                                            </p:txEl>
                                          </p:spTgt>
                                        </p:tgtEl>
                                        <p:attrNameLst>
                                          <p:attrName>style.visibility</p:attrName>
                                        </p:attrNameLst>
                                      </p:cBhvr>
                                      <p:to>
                                        <p:strVal val="visible"/>
                                      </p:to>
                                    </p:set>
                                    <p:animEffect transition="in" filter="box(in)">
                                      <p:cBhvr>
                                        <p:cTn id="37" dur="500"/>
                                        <p:tgtEl>
                                          <p:spTgt spid="12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076"/>
                                        </p:tgtEl>
                                        <p:attrNameLst>
                                          <p:attrName>style.visibility</p:attrName>
                                        </p:attrNameLst>
                                      </p:cBhvr>
                                      <p:to>
                                        <p:strVal val="visible"/>
                                      </p:to>
                                    </p:set>
                                    <p:animEffect transition="in" filter="box(in)">
                                      <p:cBhvr>
                                        <p:cTn id="4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2"/>
          <p:cNvSpPr txBox="1"/>
          <p:nvPr/>
        </p:nvSpPr>
        <p:spPr>
          <a:xfrm>
            <a:off x="350519" y="6027003"/>
            <a:ext cx="87477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endParaRPr dirty="0"/>
          </a:p>
        </p:txBody>
      </p:sp>
      <p:sp>
        <p:nvSpPr>
          <p:cNvPr id="129" name="TextBox 3"/>
          <p:cNvSpPr txBox="1"/>
          <p:nvPr/>
        </p:nvSpPr>
        <p:spPr>
          <a:xfrm>
            <a:off x="1236839" y="152400"/>
            <a:ext cx="6975122"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Stats</a:t>
            </a:r>
            <a:r>
              <a:rPr lang="en-US" dirty="0"/>
              <a:t> and Distribution</a:t>
            </a:r>
            <a:r>
              <a:rPr dirty="0"/>
              <a:t> of ABV</a:t>
            </a:r>
          </a:p>
        </p:txBody>
      </p:sp>
      <p:graphicFrame>
        <p:nvGraphicFramePr>
          <p:cNvPr id="6" name="Table 5"/>
          <p:cNvGraphicFramePr>
            <a:graphicFrameLocks noGrp="1"/>
          </p:cNvGraphicFramePr>
          <p:nvPr/>
        </p:nvGraphicFramePr>
        <p:xfrm>
          <a:off x="2286000" y="5791200"/>
          <a:ext cx="4368800" cy="381000"/>
        </p:xfrm>
        <a:graphic>
          <a:graphicData uri="http://schemas.openxmlformats.org/drawingml/2006/table">
            <a:tbl>
              <a:tblPr/>
              <a:tblGrid>
                <a:gridCol w="6096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190500">
                <a:tc>
                  <a:txBody>
                    <a:bodyPr/>
                    <a:lstStyle/>
                    <a:p>
                      <a:pPr algn="ctr" rtl="0" fontAlgn="b"/>
                      <a:r>
                        <a:rPr lang="en-US" sz="1100" b="1" i="0" u="none" strike="noStrike" dirty="0">
                          <a:solidFill>
                            <a:schemeClr val="tx1"/>
                          </a:solidFill>
                          <a:latin typeface="Helvetica"/>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latin typeface="Helvetica"/>
                        </a:rPr>
                        <a:t>Std.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latin typeface="Helvetica"/>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70C0"/>
                          </a:solidFill>
                          <a:latin typeface="Helvetica"/>
                        </a:rPr>
                        <a:t>1st 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C00000"/>
                          </a:solidFill>
                          <a:latin typeface="Helvetica"/>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70C0"/>
                          </a:solidFill>
                          <a:latin typeface="Helvetica"/>
                        </a:rPr>
                        <a:t>3rd 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Helvetica"/>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rtl="0" fontAlgn="b"/>
                      <a:r>
                        <a:rPr lang="en-US" sz="1100" b="0" i="0" u="none" strike="noStrike">
                          <a:solidFill>
                            <a:srgbClr val="000000"/>
                          </a:solidFill>
                          <a:latin typeface="Calibri"/>
                        </a:rPr>
                        <a:t>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Calibri"/>
                        </a:rPr>
                        <a:t>0.014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Calibri"/>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0.056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Calibri"/>
                        </a:rPr>
                        <a:t>0.067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0.128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7" name="Picture 1" descr="C:\Users\joshua\Desktop\bud%20logo.png"/>
          <p:cNvPicPr>
            <a:picLocks noChangeAspect="1" noChangeArrowheads="1"/>
          </p:cNvPicPr>
          <p:nvPr/>
        </p:nvPicPr>
        <p:blipFill>
          <a:blip r:embed="rId3" cstate="print"/>
          <a:srcRect/>
          <a:stretch>
            <a:fillRect/>
          </a:stretch>
        </p:blipFill>
        <p:spPr bwMode="auto">
          <a:xfrm>
            <a:off x="7543800" y="6235177"/>
            <a:ext cx="1600200" cy="622823"/>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609600" y="1066800"/>
            <a:ext cx="7431706" cy="4572000"/>
          </a:xfrm>
          <a:prstGeom prst="rect">
            <a:avLst/>
          </a:prstGeom>
          <a:noFill/>
          <a:ln w="9525">
            <a:noFill/>
            <a:miter lim="800000"/>
            <a:headEnd/>
            <a:tailEnd/>
          </a:ln>
        </p:spPr>
      </p:pic>
      <p:cxnSp>
        <p:nvCxnSpPr>
          <p:cNvPr id="11" name="Straight Arrow Connector 10"/>
          <p:cNvCxnSpPr/>
          <p:nvPr/>
        </p:nvCxnSpPr>
        <p:spPr>
          <a:xfrm>
            <a:off x="4267200" y="4038600"/>
            <a:ext cx="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3962400" y="4038600"/>
            <a:ext cx="0" cy="7620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Arrow Connector 14"/>
          <p:cNvCxnSpPr/>
          <p:nvPr/>
        </p:nvCxnSpPr>
        <p:spPr>
          <a:xfrm>
            <a:off x="4800600" y="4038600"/>
            <a:ext cx="0" cy="7620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2"/>
          <p:cNvSpPr txBox="1"/>
          <p:nvPr/>
        </p:nvSpPr>
        <p:spPr>
          <a:xfrm>
            <a:off x="198120" y="152400"/>
            <a:ext cx="888619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dirty="0"/>
              <a:t>Relationship </a:t>
            </a:r>
            <a:r>
              <a:rPr lang="en-US" dirty="0"/>
              <a:t>B</a:t>
            </a:r>
            <a:r>
              <a:rPr dirty="0"/>
              <a:t>etween IBU and ABV</a:t>
            </a:r>
          </a:p>
        </p:txBody>
      </p:sp>
      <p:pic>
        <p:nvPicPr>
          <p:cNvPr id="1025" name="Picture 1"/>
          <p:cNvPicPr>
            <a:picLocks noChangeAspect="1" noChangeArrowheads="1"/>
          </p:cNvPicPr>
          <p:nvPr/>
        </p:nvPicPr>
        <p:blipFill>
          <a:blip r:embed="rId3" cstate="print"/>
          <a:srcRect/>
          <a:stretch>
            <a:fillRect/>
          </a:stretch>
        </p:blipFill>
        <p:spPr bwMode="auto">
          <a:xfrm>
            <a:off x="1143000" y="990600"/>
            <a:ext cx="6477000" cy="5178159"/>
          </a:xfrm>
          <a:prstGeom prst="rect">
            <a:avLst/>
          </a:prstGeom>
          <a:noFill/>
          <a:ln w="9525">
            <a:noFill/>
            <a:miter lim="800000"/>
            <a:headEnd/>
            <a:tailEnd/>
          </a:ln>
        </p:spPr>
      </p:pic>
      <p:sp>
        <p:nvSpPr>
          <p:cNvPr id="133" name="TextBox 3"/>
          <p:cNvSpPr txBox="1"/>
          <p:nvPr/>
        </p:nvSpPr>
        <p:spPr>
          <a:xfrm>
            <a:off x="5867400" y="4343400"/>
            <a:ext cx="822962"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atin typeface="+mj-lt"/>
                <a:ea typeface="+mj-ea"/>
                <a:cs typeface="+mj-cs"/>
                <a:sym typeface="Helvetica"/>
              </a:defRPr>
            </a:lvl1pPr>
          </a:lstStyle>
          <a:p>
            <a:r>
              <a:rPr dirty="0"/>
              <a:t>r = .67</a:t>
            </a:r>
          </a:p>
        </p:txBody>
      </p:sp>
      <p:sp>
        <p:nvSpPr>
          <p:cNvPr id="7" name="TextBox 6"/>
          <p:cNvSpPr txBox="1"/>
          <p:nvPr/>
        </p:nvSpPr>
        <p:spPr>
          <a:xfrm>
            <a:off x="3276600" y="6248400"/>
            <a:ext cx="2590800" cy="381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i="1" u="none" strike="noStrike" cap="none" spc="0" normalizeH="0" baseline="0" dirty="0">
                <a:ln>
                  <a:noFill/>
                </a:ln>
                <a:solidFill>
                  <a:srgbClr val="000000"/>
                </a:solidFill>
                <a:effectLst/>
                <a:uFillTx/>
                <a:latin typeface="+mn-lt"/>
                <a:ea typeface="+mn-ea"/>
                <a:cs typeface="+mn-cs"/>
                <a:sym typeface="Calibri"/>
              </a:rPr>
              <a:t>ABV = .00035*IBU + .0449</a:t>
            </a:r>
          </a:p>
        </p:txBody>
      </p:sp>
      <p:pic>
        <p:nvPicPr>
          <p:cNvPr id="8" name="Picture 1" descr="C:\Users\joshua\Desktop\bud%20logo.png"/>
          <p:cNvPicPr>
            <a:picLocks noChangeAspect="1" noChangeArrowheads="1"/>
          </p:cNvPicPr>
          <p:nvPr/>
        </p:nvPicPr>
        <p:blipFill>
          <a:blip r:embed="rId4" cstate="print"/>
          <a:srcRect/>
          <a:stretch>
            <a:fillRect/>
          </a:stretch>
        </p:blipFill>
        <p:spPr bwMode="auto">
          <a:xfrm>
            <a:off x="7543800" y="6235177"/>
            <a:ext cx="1600200" cy="622823"/>
          </a:xfrm>
          <a:prstGeom prst="rect">
            <a:avLst/>
          </a:prstGeom>
          <a:noFill/>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120" y="152400"/>
            <a:ext cx="888619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lvl1pPr>
          </a:lstStyle>
          <a:p>
            <a:r>
              <a:rPr lang="en-US" dirty="0"/>
              <a:t>IPAs vs. Other Ales</a:t>
            </a:r>
            <a:endParaRPr dirty="0"/>
          </a:p>
        </p:txBody>
      </p:sp>
      <p:pic>
        <p:nvPicPr>
          <p:cNvPr id="1026" name="Picture 2"/>
          <p:cNvPicPr>
            <a:picLocks noChangeAspect="1" noChangeArrowheads="1"/>
          </p:cNvPicPr>
          <p:nvPr/>
        </p:nvPicPr>
        <p:blipFill>
          <a:blip r:embed="rId3" cstate="print"/>
          <a:srcRect/>
          <a:stretch>
            <a:fillRect/>
          </a:stretch>
        </p:blipFill>
        <p:spPr bwMode="auto">
          <a:xfrm>
            <a:off x="1295400" y="1447800"/>
            <a:ext cx="6315075" cy="3895725"/>
          </a:xfrm>
          <a:prstGeom prst="rect">
            <a:avLst/>
          </a:prstGeom>
          <a:noFill/>
          <a:ln w="9525">
            <a:noFill/>
            <a:miter lim="800000"/>
            <a:headEnd/>
            <a:tailEnd/>
          </a:ln>
        </p:spPr>
      </p:pic>
      <p:sp>
        <p:nvSpPr>
          <p:cNvPr id="4" name="TextBox 3"/>
          <p:cNvSpPr txBox="1"/>
          <p:nvPr/>
        </p:nvSpPr>
        <p:spPr>
          <a:xfrm>
            <a:off x="1066800" y="914400"/>
            <a:ext cx="73914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TextBox 4"/>
          <p:cNvSpPr txBox="1"/>
          <p:nvPr/>
        </p:nvSpPr>
        <p:spPr>
          <a:xfrm>
            <a:off x="685800" y="990600"/>
            <a:ext cx="7696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Is there a difference between</a:t>
            </a:r>
            <a:r>
              <a:rPr kumimoji="0" lang="en-US" sz="1800" b="0" i="0" u="none" strike="noStrike" cap="none" spc="0" normalizeH="0" dirty="0">
                <a:ln>
                  <a:noFill/>
                </a:ln>
                <a:solidFill>
                  <a:srgbClr val="000000"/>
                </a:solidFill>
                <a:effectLst/>
                <a:uFillTx/>
                <a:latin typeface="+mn-lt"/>
                <a:ea typeface="+mn-ea"/>
                <a:cs typeface="+mn-cs"/>
                <a:sym typeface="Calibri"/>
              </a:rPr>
              <a:t> IPAs and other Ales with respect to IBU and ABV?</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TextBox 5"/>
          <p:cNvSpPr txBox="1"/>
          <p:nvPr/>
        </p:nvSpPr>
        <p:spPr>
          <a:xfrm>
            <a:off x="990600" y="5562600"/>
            <a:ext cx="71628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Using</a:t>
            </a:r>
            <a:r>
              <a:rPr kumimoji="0" lang="en-US" sz="1800" b="0" i="0" u="none" strike="noStrike" cap="none" spc="0" normalizeH="0" dirty="0">
                <a:ln>
                  <a:noFill/>
                </a:ln>
                <a:solidFill>
                  <a:srgbClr val="000000"/>
                </a:solidFill>
                <a:effectLst/>
                <a:uFillTx/>
                <a:latin typeface="+mn-lt"/>
                <a:ea typeface="+mn-ea"/>
                <a:cs typeface="+mn-cs"/>
                <a:sym typeface="Calibri"/>
              </a:rPr>
              <a:t> the K Nearest Neighbors method with tuned K value of 5, the model correctly classified approx 87% of beers in these categories as an IPA or a different Ale.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7" name="Picture 1" descr="C:\Users\joshua\Desktop\bud%20logo.png"/>
          <p:cNvPicPr>
            <a:picLocks noChangeAspect="1" noChangeArrowheads="1"/>
          </p:cNvPicPr>
          <p:nvPr/>
        </p:nvPicPr>
        <p:blipFill>
          <a:blip r:embed="rId4" cstate="print"/>
          <a:srcRect/>
          <a:stretch>
            <a:fillRect/>
          </a:stretch>
        </p:blipFill>
        <p:spPr bwMode="auto">
          <a:xfrm>
            <a:off x="7543800" y="6235177"/>
            <a:ext cx="1600200" cy="622823"/>
          </a:xfrm>
          <a:prstGeom prst="rect">
            <a:avLst/>
          </a:prstGeom>
          <a:noFill/>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638</TotalTime>
  <Words>2009</Words>
  <Application>Microsoft Office PowerPoint</Application>
  <PresentationFormat>On-screen Show (4:3)</PresentationFormat>
  <Paragraphs>382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vt:lpstr>
      <vt:lpstr>Office Theme</vt:lpstr>
      <vt:lpstr>Craft Breweries in the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in the US</dc:title>
  <dc:creator>Eysenbach, Joshua</dc:creator>
  <cp:lastModifiedBy>Josh</cp:lastModifiedBy>
  <cp:revision>51</cp:revision>
  <dcterms:modified xsi:type="dcterms:W3CDTF">2020-03-08T00:48:47Z</dcterms:modified>
</cp:coreProperties>
</file>