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a:p>
        </p:txBody>
      </p:sp>
      <p:sp>
        <p:nvSpPr>
          <p:cNvPr id="106" name="Shape 106"/>
          <p:cNvSpPr/>
          <p:nvPr>
            <p:ph type="body" sz="quarter" idx="1"/>
          </p:nvPr>
        </p:nvSpPr>
        <p:spPr>
          <a:prstGeom prst="rect">
            <a:avLst/>
          </a:prstGeom>
        </p:spPr>
        <p:txBody>
          <a:bodyPr/>
          <a:lstStyle/>
          <a:p>
            <a:pPr/>
            <a:r>
              <a:t>[1] Total Breweries in Each State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Beers missing ABV or IBU data: There are a few ways we could go about dealing with these but the best way to glean reliable information from any statistics related to this data would be to ignore entries with missing values for the variable(s) being examined, as using any input (like say, a mean) in place of an unknown value is very likely to misrepresent the true nature of the data.</a:t>
            </a:r>
          </a:p>
          <a:p>
            <a:pPr/>
          </a:p>
          <a:p>
            <a:pPr/>
            <a:r>
              <a:t>In this case, IBU is a good example of the potential perils of trying to impute missing values because it varies between beers regardless of style (see histograms of a few styles as evidence). The IBU measurement is going to be impacted heavily by the flavor/taste a brewer is going for, and breweries have little practical interest in producing beers that aren’t distinguishably different than those they already have, especially if they will produce multiple iterations of a certain style. The best course of action is probably to exclude beers missing the IBU value when examining IBU despite the misfortune that this excludes over 1000 beers.</a:t>
            </a:r>
          </a:p>
          <a:p>
            <a:pPr/>
          </a:p>
          <a:p>
            <a:pPr/>
            <a:r>
              <a:t>For similar reasons, beers missing ABV or style should also be excluded. There is less reason for concern with these exclusions due to the relatively small number of beers missing this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Lee hill QA – 12.8% ABV</a:t>
            </a:r>
          </a:p>
          <a:p>
            <a:pPr/>
            <a:r>
              <a:t>BB IPA – 138 IBU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-distribution of ABV appears fairly normal to slightly right-skewed.</a:t>
            </a:r>
          </a:p>
          <a:p>
            <a:pPr/>
            <a:r>
              <a:t>-median ABV is about 5.6% and 75% of the data is contained within the range of 5% to 6.7% ABV, indicating that most beers tend to be close to the median ABV.</a:t>
            </a:r>
          </a:p>
          <a:p>
            <a:pPr/>
            <a:r>
              <a:t>-max ABV of 12.8% is a full five standard deviations from the mean of about 6%, and the minimum ABV of 1% is over 4 standard deviations from the mean – rare outliers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Based on a scatter plot of ABV vs IBU, there does appear to be evidence of a moderate positive correlation. The ABV looks like it trends upward as IBU increases. The calculated correlation coefficient of .67 supports this.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gradFill flip="none" rotWithShape="1">
          <a:gsLst>
            <a:gs pos="30314">
              <a:srgbClr val="D6D6D6"/>
            </a:gs>
            <a:gs pos="77284">
              <a:srgbClr val="EAEAEA"/>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atin typeface="+mj-lt"/>
                <a:ea typeface="+mj-ea"/>
                <a:cs typeface="+mj-cs"/>
                <a:sym typeface="Helvetica"/>
              </a:defRPr>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atin typeface="+mj-lt"/>
                <a:ea typeface="+mj-ea"/>
                <a:cs typeface="+mj-cs"/>
                <a:sym typeface="Helvetica"/>
              </a:defRPr>
            </a:lvl1pPr>
            <a:lvl2pPr marL="0" indent="0">
              <a:spcBef>
                <a:spcPts val="500"/>
              </a:spcBef>
              <a:buSzTx/>
              <a:buFontTx/>
              <a:buNone/>
              <a:defRPr b="1" sz="2400">
                <a:latin typeface="+mj-lt"/>
                <a:ea typeface="+mj-ea"/>
                <a:cs typeface="+mj-cs"/>
                <a:sym typeface="Helvetica"/>
              </a:defRPr>
            </a:lvl2pPr>
            <a:lvl3pPr marL="0" indent="0">
              <a:spcBef>
                <a:spcPts val="500"/>
              </a:spcBef>
              <a:buSzTx/>
              <a:buFontTx/>
              <a:buNone/>
              <a:defRPr b="1" sz="2400">
                <a:latin typeface="+mj-lt"/>
                <a:ea typeface="+mj-ea"/>
                <a:cs typeface="+mj-cs"/>
                <a:sym typeface="Helvetica"/>
              </a:defRPr>
            </a:lvl3pPr>
            <a:lvl4pPr marL="0" indent="0">
              <a:spcBef>
                <a:spcPts val="500"/>
              </a:spcBef>
              <a:buSzTx/>
              <a:buFontTx/>
              <a:buNone/>
              <a:defRPr b="1" sz="2400">
                <a:latin typeface="+mj-lt"/>
                <a:ea typeface="+mj-ea"/>
                <a:cs typeface="+mj-cs"/>
                <a:sym typeface="Helvetica"/>
              </a:defRPr>
            </a:lvl4pPr>
            <a:lvl5pPr marL="0" indent="0">
              <a:spcBef>
                <a:spcPts val="500"/>
              </a:spcBef>
              <a:buSzTx/>
              <a:buFontTx/>
              <a:buNone/>
              <a:defRPr b="1"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gradFill flip="none" rotWithShape="1">
          <a:gsLst>
            <a:gs pos="0">
              <a:srgbClr val="EBEBEB"/>
            </a:gs>
            <a:gs pos="1730">
              <a:srgbClr val="EBEBEB"/>
            </a:gs>
            <a:gs pos="12930">
              <a:srgbClr val="F5F5F5"/>
            </a:gs>
            <a:gs pos="100000">
              <a:srgbClr val="FFFFFF"/>
            </a:gs>
          </a:gsLst>
          <a:lin ang="16200000" scaled="0"/>
        </a:gradFill>
      </p:bgPr>
    </p:bg>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8" y="1435100"/>
            <a:ext cx="3008317"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83" name="Picture Placeholder 2"/>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91000">
              <a:srgbClr val="FFFFFF">
                <a:alpha val="22000"/>
              </a:srgbClr>
            </a:gs>
            <a:gs pos="100000">
              <a:srgbClr val="949494"/>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jpeg"/><Relationship Id="rId5"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28426">
              <a:srgbClr val="EBEBEB"/>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94" name="Breweries in the US"/>
          <p:cNvSpPr txBox="1"/>
          <p:nvPr>
            <p:ph type="ctrTitle"/>
          </p:nvPr>
        </p:nvSpPr>
        <p:spPr>
          <a:prstGeom prst="rect">
            <a:avLst/>
          </a:prstGeom>
        </p:spPr>
        <p:txBody>
          <a:bodyPr/>
          <a:lstStyle/>
          <a:p>
            <a:pPr/>
            <a:r>
              <a:t>Craft Breweries in the US</a:t>
            </a:r>
          </a:p>
        </p:txBody>
      </p:sp>
      <p:sp>
        <p:nvSpPr>
          <p:cNvPr id="95" name="A review of Alcohol by Volume and International Bitterness Scale across Breweries in the United States"/>
          <p:cNvSpPr txBox="1"/>
          <p:nvPr>
            <p:ph type="subTitle" sz="quarter" idx="1"/>
          </p:nvPr>
        </p:nvSpPr>
        <p:spPr>
          <a:xfrm>
            <a:off x="1480087" y="3374754"/>
            <a:ext cx="6400803" cy="1752602"/>
          </a:xfrm>
          <a:prstGeom prst="rect">
            <a:avLst/>
          </a:prstGeom>
        </p:spPr>
        <p:txBody>
          <a:bodyPr/>
          <a:lstStyle/>
          <a:p>
            <a:pPr/>
            <a:r>
              <a:t>A review of Alcohol by Volume and Bitterness across Breweries in the United States</a:t>
            </a:r>
          </a:p>
        </p:txBody>
      </p:sp>
      <p:sp>
        <p:nvSpPr>
          <p:cNvPr id="96" name="Line"/>
          <p:cNvSpPr/>
          <p:nvPr/>
        </p:nvSpPr>
        <p:spPr>
          <a:xfrm>
            <a:off x="-3324" y="3281819"/>
            <a:ext cx="9150648" cy="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7" name="Analysis by Josh Eysenbach and Julia Layne"/>
          <p:cNvSpPr txBox="1"/>
          <p:nvPr/>
        </p:nvSpPr>
        <p:spPr>
          <a:xfrm>
            <a:off x="242375" y="6067650"/>
            <a:ext cx="5756526" cy="4150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400"/>
              </a:spcBef>
              <a:defRPr sz="2500">
                <a:solidFill>
                  <a:srgbClr val="888888"/>
                </a:solidFill>
              </a:defRPr>
            </a:lvl1pPr>
          </a:lstStyle>
          <a:p>
            <a:pPr/>
            <a:r>
              <a:t>Analysis by Josh Eysenbach and Julia Layne</a:t>
            </a:r>
          </a:p>
        </p:txBody>
      </p:sp>
      <p:pic>
        <p:nvPicPr>
          <p:cNvPr id="98" name="Picture 1" descr="Picture 1"/>
          <p:cNvPicPr>
            <a:picLocks noChangeAspect="1"/>
          </p:cNvPicPr>
          <p:nvPr/>
        </p:nvPicPr>
        <p:blipFill>
          <a:blip r:embed="rId2">
            <a:extLst/>
          </a:blip>
          <a:stretch>
            <a:fillRect/>
          </a:stretch>
        </p:blipFill>
        <p:spPr>
          <a:xfrm>
            <a:off x="2514600" y="381000"/>
            <a:ext cx="4372384" cy="17018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3" name="ABV and IBU Distinct in Pale Ale Styles"/>
          <p:cNvSpPr txBox="1"/>
          <p:nvPr>
            <p:ph type="title"/>
          </p:nvPr>
        </p:nvSpPr>
        <p:spPr>
          <a:prstGeom prst="rect">
            <a:avLst/>
          </a:prstGeom>
        </p:spPr>
        <p:txBody>
          <a:bodyPr/>
          <a:lstStyle>
            <a:lvl1pPr defTabSz="859536">
              <a:defRPr sz="4136"/>
            </a:lvl1pPr>
          </a:lstStyle>
          <a:p>
            <a:pPr/>
            <a:r>
              <a:t>ABV and IBU Distinct in Pale Ale Styles</a:t>
            </a:r>
          </a:p>
        </p:txBody>
      </p:sp>
      <p:pic>
        <p:nvPicPr>
          <p:cNvPr id="164" name="Screen Shot 2020-03-07 at 5.01.51 PM.png" descr="Screen Shot 2020-03-07 at 5.01.51 PM.png"/>
          <p:cNvPicPr>
            <a:picLocks noChangeAspect="1"/>
          </p:cNvPicPr>
          <p:nvPr/>
        </p:nvPicPr>
        <p:blipFill>
          <a:blip r:embed="rId2">
            <a:extLst/>
          </a:blip>
          <a:stretch>
            <a:fillRect/>
          </a:stretch>
        </p:blipFill>
        <p:spPr>
          <a:xfrm>
            <a:off x="4646879" y="3987535"/>
            <a:ext cx="3664583" cy="2292383"/>
          </a:xfrm>
          <a:prstGeom prst="rect">
            <a:avLst/>
          </a:prstGeom>
          <a:ln w="12700">
            <a:miter lim="400000"/>
          </a:ln>
        </p:spPr>
      </p:pic>
      <p:pic>
        <p:nvPicPr>
          <p:cNvPr id="165" name="Screen Shot 2020-03-07 at 5.11.51 PM.png" descr="Screen Shot 2020-03-07 at 5.11.51 PM.png"/>
          <p:cNvPicPr>
            <a:picLocks noChangeAspect="1"/>
          </p:cNvPicPr>
          <p:nvPr/>
        </p:nvPicPr>
        <p:blipFill>
          <a:blip r:embed="rId3">
            <a:extLst/>
          </a:blip>
          <a:stretch>
            <a:fillRect/>
          </a:stretch>
        </p:blipFill>
        <p:spPr>
          <a:xfrm>
            <a:off x="377217" y="1471319"/>
            <a:ext cx="3707170" cy="2292383"/>
          </a:xfrm>
          <a:prstGeom prst="rect">
            <a:avLst/>
          </a:prstGeom>
          <a:ln w="12700">
            <a:miter lim="400000"/>
          </a:ln>
        </p:spPr>
      </p:pic>
      <p:pic>
        <p:nvPicPr>
          <p:cNvPr id="166" name="Screen Shot 2020-03-07 at 5.12.38 PM.png" descr="Screen Shot 2020-03-07 at 5.12.38 PM.png"/>
          <p:cNvPicPr>
            <a:picLocks noChangeAspect="1"/>
          </p:cNvPicPr>
          <p:nvPr/>
        </p:nvPicPr>
        <p:blipFill>
          <a:blip r:embed="rId4">
            <a:extLst/>
          </a:blip>
          <a:stretch>
            <a:fillRect/>
          </a:stretch>
        </p:blipFill>
        <p:spPr>
          <a:xfrm>
            <a:off x="354760" y="4001422"/>
            <a:ext cx="3707170" cy="2264609"/>
          </a:xfrm>
          <a:prstGeom prst="rect">
            <a:avLst/>
          </a:prstGeom>
          <a:ln w="12700">
            <a:miter lim="400000"/>
          </a:ln>
        </p:spPr>
      </p:pic>
      <p:sp>
        <p:nvSpPr>
          <p:cNvPr id="167" name="Visually on we see what appear to be distinct ranges between Pale Ale Styles…"/>
          <p:cNvSpPr txBox="1"/>
          <p:nvPr/>
        </p:nvSpPr>
        <p:spPr>
          <a:xfrm>
            <a:off x="4246548" y="1410684"/>
            <a:ext cx="4630890" cy="24136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74072" indent="-374072">
              <a:buSzPct val="100000"/>
              <a:buChar char="•"/>
            </a:pPr>
            <a:r>
              <a:t>Visually on we see what appear to be distinct ranges between Pale Ale Styles</a:t>
            </a:r>
          </a:p>
          <a:p>
            <a:pPr marL="374072" indent="-374072">
              <a:buSzPct val="100000"/>
              <a:buChar char="•"/>
            </a:pPr>
            <a:r>
              <a:t>Two ANOVAs confirmed that both ABV and IBU are distinct between at least two of the pale ale styles (p &lt; 2e</a:t>
            </a:r>
            <a:r>
              <a:rPr baseline="66666" sz="1200"/>
              <a:t>16</a:t>
            </a:r>
            <a:r>
              <a:t>)</a:t>
            </a:r>
          </a:p>
          <a:p>
            <a:pPr marL="374072" indent="-374072">
              <a:buSzPct val="100000"/>
              <a:buChar char="•"/>
            </a:pPr>
            <a:r>
              <a:t>Following this with Tukey-Kramer tests, we confirmed all groups are distinct in both ABV and IBU (p value so small it evaluated to 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9" name="BUD IPA"/>
          <p:cNvSpPr txBox="1"/>
          <p:nvPr>
            <p:ph type="title"/>
          </p:nvPr>
        </p:nvSpPr>
        <p:spPr>
          <a:prstGeom prst="rect">
            <a:avLst/>
          </a:prstGeom>
        </p:spPr>
        <p:txBody>
          <a:bodyPr/>
          <a:lstStyle/>
          <a:p>
            <a:pPr/>
            <a:r>
              <a:t>BUD IPA</a:t>
            </a:r>
          </a:p>
        </p:txBody>
      </p:sp>
      <p:sp>
        <p:nvSpPr>
          <p:cNvPr id="170" name="Based on our comparisons between styles there are distinct ranges for an American IPA on both IBU and ABV. We suggest the IBU and ABV be within the 50% Middle distribution of the American IPA style…"/>
          <p:cNvSpPr txBox="1"/>
          <p:nvPr/>
        </p:nvSpPr>
        <p:spPr>
          <a:xfrm>
            <a:off x="453487" y="1281257"/>
            <a:ext cx="4435360" cy="41303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buSzPct val="100000"/>
              <a:buChar char="•"/>
            </a:pPr>
            <a:r>
              <a:t>Based on our comparisons between styles there are distinct ranges for an American IPA on both IBU and ABV. We suggest the IBU and ABV be within the 50% Middle distribution of the American IPA style</a:t>
            </a:r>
          </a:p>
          <a:p>
            <a:pPr marL="228600" indent="-228600">
              <a:buSzPct val="100000"/>
              <a:buChar char="•"/>
            </a:pPr>
            <a:r>
              <a:t>Bitterness should be between 60 and 75 IBUs to stay in a distinct IPA range, but not too high to stray from Bud’s signature drinkability</a:t>
            </a:r>
          </a:p>
          <a:p>
            <a:pPr marL="228600" indent="-228600">
              <a:buSzPct val="100000"/>
              <a:buChar char="•"/>
            </a:pPr>
            <a:r>
              <a:t>Alcohol content should be a blend between the range or the American IPA and Overall ABVs of 6.2% and 6.7% to make it as widely available as possible while staying true to the IPA style</a:t>
            </a:r>
          </a:p>
        </p:txBody>
      </p:sp>
      <p:graphicFrame>
        <p:nvGraphicFramePr>
          <p:cNvPr id="171" name="Table"/>
          <p:cNvGraphicFramePr/>
          <p:nvPr/>
        </p:nvGraphicFramePr>
        <p:xfrm>
          <a:off x="5045027" y="4462041"/>
          <a:ext cx="6416676" cy="3172461"/>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2338387"/>
                <a:gridCol w="752822"/>
                <a:gridCol w="820043"/>
              </a:tblGrid>
              <a:tr h="368300">
                <a:tc>
                  <a:txBody>
                    <a:bodyPr/>
                    <a:lstStyle/>
                    <a:p>
                      <a:pPr indent="12700">
                        <a:defRPr b="0" sz="1800">
                          <a:solidFill>
                            <a:srgbClr val="000000"/>
                          </a:solidFill>
                        </a:defRPr>
                      </a:pPr>
                      <a:r>
                        <a:rPr b="1" sz="1200">
                          <a:solidFill>
                            <a:srgbClr val="FFFFFF"/>
                          </a:solidFill>
                          <a:sym typeface="Helvetica"/>
                        </a:rPr>
                        <a:t>American IPA IBU (Suggested)</a:t>
                      </a:r>
                    </a:p>
                  </a:txBody>
                  <a:tcPr marL="0" marR="0" marT="0" marB="0" anchor="ctr" anchorCtr="0" horzOverflow="overflow">
                    <a:solidFill>
                      <a:schemeClr val="accent4">
                        <a:lumOff val="24313"/>
                      </a:schemeClr>
                    </a:solidFill>
                  </a:tcPr>
                </a:tc>
                <a:tc>
                  <a:txBody>
                    <a:bodyPr/>
                    <a:lstStyle/>
                    <a:p>
                      <a:pPr indent="12700" algn="ctr">
                        <a:defRPr sz="1800"/>
                      </a:pPr>
                      <a:r>
                        <a:rPr sz="1200"/>
                        <a:t>60 IBU</a:t>
                      </a:r>
                    </a:p>
                  </a:txBody>
                  <a:tcPr marL="0" marR="0" marT="0" marB="0" anchor="ctr" anchorCtr="0" horzOverflow="overflow">
                    <a:solidFill>
                      <a:srgbClr val="EBE8F6"/>
                    </a:solidFill>
                  </a:tcPr>
                </a:tc>
                <a:tc>
                  <a:txBody>
                    <a:bodyPr/>
                    <a:lstStyle/>
                    <a:p>
                      <a:pPr indent="12700" algn="ctr">
                        <a:defRPr sz="1800"/>
                      </a:pPr>
                      <a:r>
                        <a:rPr sz="1200"/>
                        <a:t>75 IBU</a:t>
                      </a:r>
                    </a:p>
                  </a:txBody>
                  <a:tcPr marL="0" marR="0" marT="0" marB="0" anchor="ctr" anchorCtr="0" horzOverflow="overflow">
                    <a:solidFill>
                      <a:srgbClr val="EBE8F6"/>
                    </a:solidFill>
                  </a:tcPr>
                </a:tc>
              </a:tr>
              <a:tr h="326687">
                <a:tc>
                  <a:txBody>
                    <a:bodyPr/>
                    <a:lstStyle/>
                    <a:p>
                      <a:pPr indent="12700">
                        <a:defRPr b="0" sz="1800">
                          <a:solidFill>
                            <a:srgbClr val="000000"/>
                          </a:solidFill>
                        </a:defRPr>
                      </a:pPr>
                      <a:r>
                        <a:rPr b="1" sz="1200">
                          <a:solidFill>
                            <a:srgbClr val="FFFFFF"/>
                          </a:solidFill>
                          <a:sym typeface="Helvetica"/>
                        </a:rPr>
                        <a:t>American IPA  ABV </a:t>
                      </a:r>
                    </a:p>
                  </a:txBody>
                  <a:tcPr marL="0" marR="0" marT="0" marB="0" anchor="ctr" anchorCtr="0" horzOverflow="overflow">
                    <a:solidFill>
                      <a:schemeClr val="accent4">
                        <a:lumOff val="24313"/>
                      </a:schemeClr>
                    </a:solidFill>
                  </a:tcPr>
                </a:tc>
                <a:tc>
                  <a:txBody>
                    <a:bodyPr/>
                    <a:lstStyle/>
                    <a:p>
                      <a:pPr indent="12700" algn="ctr">
                        <a:defRPr sz="1800"/>
                      </a:pPr>
                      <a:r>
                        <a:rPr sz="1200"/>
                        <a:t>6.2%</a:t>
                      </a:r>
                    </a:p>
                  </a:txBody>
                  <a:tcPr marL="0" marR="0" marT="0" marB="0" anchor="ctr" anchorCtr="0" horzOverflow="overflow">
                    <a:solidFill>
                      <a:srgbClr val="EBE8F6"/>
                    </a:solidFill>
                  </a:tcPr>
                </a:tc>
                <a:tc>
                  <a:txBody>
                    <a:bodyPr/>
                    <a:lstStyle/>
                    <a:p>
                      <a:pPr indent="12700" algn="ctr">
                        <a:defRPr sz="1800"/>
                      </a:pPr>
                      <a:r>
                        <a:rPr sz="1200"/>
                        <a:t>7%</a:t>
                      </a:r>
                    </a:p>
                  </a:txBody>
                  <a:tcPr marL="0" marR="0" marT="0" marB="0" anchor="ctr" anchorCtr="0" horzOverflow="overflow">
                    <a:solidFill>
                      <a:srgbClr val="EBE8F6"/>
                    </a:solidFill>
                  </a:tcPr>
                </a:tc>
              </a:tr>
              <a:tr h="368300">
                <a:tc>
                  <a:txBody>
                    <a:bodyPr/>
                    <a:lstStyle/>
                    <a:p>
                      <a:pPr indent="12700">
                        <a:defRPr b="0" sz="1800">
                          <a:solidFill>
                            <a:srgbClr val="000000"/>
                          </a:solidFill>
                        </a:defRPr>
                      </a:pPr>
                      <a:r>
                        <a:rPr b="1" sz="1200">
                          <a:solidFill>
                            <a:srgbClr val="FFFFFF"/>
                          </a:solidFill>
                          <a:sym typeface="Helvetica"/>
                        </a:rPr>
                        <a:t>Overall American ABV</a:t>
                      </a:r>
                    </a:p>
                  </a:txBody>
                  <a:tcPr marL="0" marR="0" marT="0" marB="0" anchor="ctr" anchorCtr="0" horzOverflow="overflow">
                    <a:solidFill>
                      <a:schemeClr val="accent4">
                        <a:lumOff val="24313"/>
                      </a:schemeClr>
                    </a:solidFill>
                  </a:tcPr>
                </a:tc>
                <a:tc>
                  <a:txBody>
                    <a:bodyPr/>
                    <a:lstStyle/>
                    <a:p>
                      <a:pPr indent="12700" algn="ctr">
                        <a:defRPr sz="1800"/>
                      </a:pPr>
                      <a:r>
                        <a:rPr sz="1200"/>
                        <a:t>5%</a:t>
                      </a:r>
                    </a:p>
                  </a:txBody>
                  <a:tcPr marL="0" marR="0" marT="0" marB="0" anchor="ctr" anchorCtr="0" horzOverflow="overflow">
                    <a:solidFill>
                      <a:srgbClr val="EBE8F6"/>
                    </a:solidFill>
                  </a:tcPr>
                </a:tc>
                <a:tc>
                  <a:txBody>
                    <a:bodyPr/>
                    <a:lstStyle/>
                    <a:p>
                      <a:pPr indent="12700" algn="ctr">
                        <a:defRPr sz="1800"/>
                      </a:pPr>
                      <a:r>
                        <a:rPr sz="1200"/>
                        <a:t>6.7%</a:t>
                      </a:r>
                    </a:p>
                  </a:txBody>
                  <a:tcPr marL="0" marR="0" marT="0" marB="0" anchor="ctr" anchorCtr="0" horzOverflow="overflow">
                    <a:solidFill>
                      <a:srgbClr val="EBE8F6"/>
                    </a:solidFill>
                  </a:tcPr>
                </a:tc>
              </a:tr>
              <a:tr h="323760">
                <a:tc>
                  <a:txBody>
                    <a:bodyPr/>
                    <a:lstStyle/>
                    <a:p>
                      <a:pPr indent="12700">
                        <a:defRPr b="0" sz="1800">
                          <a:solidFill>
                            <a:srgbClr val="000000"/>
                          </a:solidFill>
                        </a:defRPr>
                      </a:pPr>
                      <a:r>
                        <a:rPr b="1" sz="1200">
                          <a:solidFill>
                            <a:srgbClr val="FFFFFF"/>
                          </a:solidFill>
                          <a:sym typeface="Helvetica"/>
                        </a:rPr>
                        <a:t>Suggested ABV Range</a:t>
                      </a:r>
                    </a:p>
                  </a:txBody>
                  <a:tcPr marL="0" marR="0" marT="0" marB="0" anchor="ctr" anchorCtr="0" horzOverflow="overflow">
                    <a:solidFill>
                      <a:schemeClr val="accent4">
                        <a:lumOff val="24313"/>
                      </a:schemeClr>
                    </a:solidFill>
                  </a:tcPr>
                </a:tc>
                <a:tc>
                  <a:txBody>
                    <a:bodyPr/>
                    <a:lstStyle/>
                    <a:p>
                      <a:pPr indent="12700" algn="ctr">
                        <a:defRPr sz="1800"/>
                      </a:pPr>
                      <a:r>
                        <a:rPr sz="1200"/>
                        <a:t>6.2%</a:t>
                      </a:r>
                    </a:p>
                  </a:txBody>
                  <a:tcPr marL="0" marR="0" marT="0" marB="0" anchor="ctr" anchorCtr="0" horzOverflow="overflow">
                    <a:solidFill>
                      <a:srgbClr val="EBE8F6"/>
                    </a:solidFill>
                  </a:tcPr>
                </a:tc>
                <a:tc>
                  <a:txBody>
                    <a:bodyPr/>
                    <a:lstStyle/>
                    <a:p>
                      <a:pPr indent="12700" algn="ctr">
                        <a:defRPr sz="1800"/>
                      </a:pPr>
                      <a:r>
                        <a:rPr sz="1200"/>
                        <a:t>6.7%</a:t>
                      </a:r>
                    </a:p>
                  </a:txBody>
                  <a:tcPr marL="0" marR="0" marT="0" marB="0" anchor="ctr" anchorCtr="0" horzOverflow="overflow">
                    <a:solidFill>
                      <a:srgbClr val="EBE8F6"/>
                    </a:solidFill>
                  </a:tcPr>
                </a:tc>
              </a:tr>
            </a:tbl>
          </a:graphicData>
        </a:graphic>
      </p:graphicFrame>
      <p:sp>
        <p:nvSpPr>
          <p:cNvPr id="172" name="Middle 50% distributions and suggested ranges for IBU ABV"/>
          <p:cNvSpPr txBox="1"/>
          <p:nvPr/>
        </p:nvSpPr>
        <p:spPr>
          <a:xfrm>
            <a:off x="5044555" y="6024881"/>
            <a:ext cx="3912199"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Middle 50% distributions and suggested ranges for IBU ABV</a:t>
            </a:r>
          </a:p>
        </p:txBody>
      </p:sp>
      <p:pic>
        <p:nvPicPr>
          <p:cNvPr id="173" name="Bud IPA logo.JPG" descr="Bud IPA logo.JPG"/>
          <p:cNvPicPr>
            <a:picLocks noChangeAspect="1"/>
          </p:cNvPicPr>
          <p:nvPr/>
        </p:nvPicPr>
        <p:blipFill>
          <a:blip r:embed="rId2">
            <a:extLst/>
          </a:blip>
          <a:stretch>
            <a:fillRect/>
          </a:stretch>
        </p:blipFill>
        <p:spPr>
          <a:xfrm>
            <a:off x="5378008" y="1366844"/>
            <a:ext cx="3245292" cy="28051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00" name="Table 3"/>
          <p:cNvGraphicFramePr/>
          <p:nvPr/>
        </p:nvGraphicFramePr>
        <p:xfrm>
          <a:off x="6553200" y="1447806"/>
          <a:ext cx="2235514" cy="40640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8860"/>
                <a:gridCol w="670654"/>
                <a:gridCol w="122953"/>
                <a:gridCol w="368860"/>
                <a:gridCol w="704187"/>
              </a:tblGrid>
              <a:tr h="150519">
                <a:tc>
                  <a:txBody>
                    <a:bodyPr/>
                    <a:lstStyle/>
                    <a:p>
                      <a:pPr algn="ctr">
                        <a:defRPr sz="1800"/>
                      </a:pPr>
                      <a:r>
                        <a:rPr b="1" sz="900">
                          <a:solidFill>
                            <a:srgbClr val="333333"/>
                          </a:solidFill>
                          <a:latin typeface="+mj-lt"/>
                          <a:ea typeface="+mj-ea"/>
                          <a:cs typeface="+mj-cs"/>
                          <a:sym typeface="Helvetica"/>
                        </a:rPr>
                        <a:t>State</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Breweries</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 </a:t>
                      </a:r>
                    </a:p>
                  </a:txBody>
                  <a:tcPr marL="7526" marR="7526" marT="7526" marB="7526" anchor="ctr"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ctr">
                        <a:defRPr sz="1800"/>
                      </a:pPr>
                      <a:r>
                        <a:rPr b="1" sz="900">
                          <a:solidFill>
                            <a:srgbClr val="333333"/>
                          </a:solidFill>
                          <a:latin typeface="+mj-lt"/>
                          <a:ea typeface="+mj-ea"/>
                          <a:cs typeface="+mj-cs"/>
                          <a:sym typeface="Helvetica"/>
                        </a:rPr>
                        <a:t>State</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Breweries</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CO</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MD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OK</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IA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OR</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ID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TX</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LA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PA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RI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WA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HI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IN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KY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WI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20</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NM</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NC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SC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IL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UT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NY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WY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VA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AL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FL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KS</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OH</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NH</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NJ</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AZ</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TN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VT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10</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AR</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DE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MO</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MS</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NV</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DC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AK</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GA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SD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900"/>
                      </a:pPr>
                    </a:p>
                  </a:txBody>
                  <a:tcPr marL="7526" marR="7526" marT="7526" marB="7526" anchor="b" anchorCtr="0" horzOverflow="overflow">
                    <a:lnL w="12700">
                      <a:miter lim="400000"/>
                    </a:lnL>
                    <a:lnR w="12700">
                      <a:miter lim="400000"/>
                    </a:lnR>
                    <a:lnT w="6350">
                      <a:solidFill>
                        <a:srgbClr val="000000"/>
                      </a:solidFill>
                    </a:lnT>
                    <a:lnB w="12700">
                      <a:miter lim="400000"/>
                    </a:lnB>
                    <a:noFill/>
                  </a:tcPr>
                </a:tc>
                <a:tc>
                  <a:txBody>
                    <a:bodyPr/>
                    <a:lstStyle/>
                    <a:p>
                      <a:pPr algn="l">
                        <a:defRPr sz="900"/>
                      </a:pPr>
                    </a:p>
                  </a:txBody>
                  <a:tcPr marL="7526" marR="7526" marT="7526" marB="7526" anchor="b" anchorCtr="0" horzOverflow="overflow">
                    <a:lnL w="12700">
                      <a:miter lim="400000"/>
                    </a:lnL>
                    <a:lnR w="12700">
                      <a:miter lim="400000"/>
                    </a:lnR>
                    <a:lnT w="6350">
                      <a:solidFill>
                        <a:srgbClr val="000000"/>
                      </a:solidFill>
                    </a:lnT>
                    <a:lnB w="12700">
                      <a:miter lim="400000"/>
                    </a:lnB>
                    <a:noFill/>
                  </a:tcPr>
                </a:tc>
                <a:tc>
                  <a:txBody>
                    <a:bodyPr/>
                    <a:lstStyle/>
                    <a:p>
                      <a:pPr algn="l">
                        <a:defRPr sz="900"/>
                      </a:pPr>
                    </a:p>
                  </a:txBody>
                  <a:tcPr marL="7526" marR="7526" marT="7526" marB="7526" anchor="b" anchorCtr="0" horzOverflow="overflow">
                    <a:lnL w="12700">
                      <a:miter lim="400000"/>
                    </a:lnL>
                    <a:lnR w="6350">
                      <a:solidFill>
                        <a:srgbClr val="000000"/>
                      </a:solidFill>
                    </a:lnR>
                    <a:lnT w="12700">
                      <a:miter lim="400000"/>
                    </a:lnT>
                    <a:lnB w="12700">
                      <a:miter lim="400000"/>
                    </a:lnB>
                    <a:noFill/>
                  </a:tcPr>
                </a:tc>
                <a:tc>
                  <a:txBody>
                    <a:bodyPr/>
                    <a:lstStyle/>
                    <a:p>
                      <a:pPr algn="l">
                        <a:defRPr sz="1800"/>
                      </a:pPr>
                      <a:r>
                        <a:rPr b="1" sz="900">
                          <a:solidFill>
                            <a:srgbClr val="333333"/>
                          </a:solidFill>
                          <a:latin typeface="+mj-lt"/>
                          <a:ea typeface="+mj-ea"/>
                          <a:cs typeface="+mj-cs"/>
                          <a:sym typeface="Helvetica"/>
                        </a:rPr>
                        <a:t>WV</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bl>
          </a:graphicData>
        </a:graphic>
      </p:graphicFrame>
      <p:sp>
        <p:nvSpPr>
          <p:cNvPr id="101" name="TextBox 4"/>
          <p:cNvSpPr txBox="1"/>
          <p:nvPr/>
        </p:nvSpPr>
        <p:spPr>
          <a:xfrm>
            <a:off x="837466" y="296592"/>
            <a:ext cx="7469070"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Number of Breweries per State</a:t>
            </a:r>
          </a:p>
        </p:txBody>
      </p:sp>
      <p:pic>
        <p:nvPicPr>
          <p:cNvPr id="102" name="Screenshot 2020-03-07 15.20.48.png" descr="Screenshot 2020-03-07 15.20.48.png"/>
          <p:cNvPicPr>
            <a:picLocks noChangeAspect="1"/>
          </p:cNvPicPr>
          <p:nvPr/>
        </p:nvPicPr>
        <p:blipFill>
          <a:blip r:embed="rId3">
            <a:extLst/>
          </a:blip>
          <a:srcRect l="137" t="0" r="137" b="0"/>
          <a:stretch>
            <a:fillRect/>
          </a:stretch>
        </p:blipFill>
        <p:spPr>
          <a:xfrm>
            <a:off x="395555" y="1511905"/>
            <a:ext cx="6081819" cy="3834190"/>
          </a:xfrm>
          <a:prstGeom prst="rect">
            <a:avLst/>
          </a:prstGeom>
          <a:ln w="12700">
            <a:miter lim="400000"/>
          </a:ln>
        </p:spPr>
      </p:pic>
      <p:sp>
        <p:nvSpPr>
          <p:cNvPr id="103" name="Top 5: Colorado, California, Michigan, Oregon, and Texas"/>
          <p:cNvSpPr txBox="1"/>
          <p:nvPr/>
        </p:nvSpPr>
        <p:spPr>
          <a:xfrm>
            <a:off x="462436" y="5625872"/>
            <a:ext cx="5306351"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Top 5: Colorado, California, Michigan, Oregon, and Texas</a:t>
            </a:r>
          </a:p>
        </p:txBody>
      </p:sp>
      <p:pic>
        <p:nvPicPr>
          <p:cNvPr id="104"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extBox 1"/>
          <p:cNvSpPr txBox="1"/>
          <p:nvPr/>
        </p:nvSpPr>
        <p:spPr>
          <a:xfrm>
            <a:off x="1760220" y="141844"/>
            <a:ext cx="5623562"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Missing Data</a:t>
            </a:r>
          </a:p>
        </p:txBody>
      </p:sp>
      <p:sp>
        <p:nvSpPr>
          <p:cNvPr id="109" name="TextBox 2"/>
          <p:cNvSpPr txBox="1"/>
          <p:nvPr/>
        </p:nvSpPr>
        <p:spPr>
          <a:xfrm>
            <a:off x="649661" y="973563"/>
            <a:ext cx="4993077" cy="17935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74072" indent="-374072">
              <a:buSzPct val="100000"/>
              <a:buChar char="•"/>
            </a:pPr>
            <a:r>
              <a:t>There are 1005 beers with missing values</a:t>
            </a:r>
            <a:r>
              <a:t> for IBU</a:t>
            </a:r>
          </a:p>
          <a:p>
            <a:pPr marL="374072" indent="-374072">
              <a:buSzPct val="100000"/>
              <a:buChar char="•"/>
            </a:pPr>
            <a:r>
              <a:t>We found values vary greatly by beer type and within types</a:t>
            </a:r>
          </a:p>
          <a:p>
            <a:pPr marL="374072" indent="-374072">
              <a:buSzPct val="100000"/>
              <a:buChar char="•"/>
            </a:pPr>
            <a:r>
              <a:t>We’ve decided to remove the missing values to avoid distorting results replacing over 40% of the data</a:t>
            </a:r>
          </a:p>
        </p:txBody>
      </p:sp>
      <p:pic>
        <p:nvPicPr>
          <p:cNvPr id="110" name="Picture 2" descr="Picture 2"/>
          <p:cNvPicPr>
            <a:picLocks noChangeAspect="1"/>
          </p:cNvPicPr>
          <p:nvPr/>
        </p:nvPicPr>
        <p:blipFill>
          <a:blip r:embed="rId3">
            <a:extLst/>
          </a:blip>
          <a:stretch>
            <a:fillRect/>
          </a:stretch>
        </p:blipFill>
        <p:spPr>
          <a:xfrm>
            <a:off x="1295400" y="3265520"/>
            <a:ext cx="6400799" cy="3086912"/>
          </a:xfrm>
          <a:prstGeom prst="rect">
            <a:avLst/>
          </a:prstGeom>
          <a:ln w="12700">
            <a:miter lim="400000"/>
          </a:ln>
        </p:spPr>
      </p:pic>
      <p:sp>
        <p:nvSpPr>
          <p:cNvPr id="111" name="TextBox 4"/>
          <p:cNvSpPr txBox="1"/>
          <p:nvPr/>
        </p:nvSpPr>
        <p:spPr>
          <a:xfrm>
            <a:off x="6133746" y="973563"/>
            <a:ext cx="2166559" cy="10937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i="1" sz="2300" u="sng">
                <a:latin typeface="+mj-lt"/>
                <a:ea typeface="+mj-ea"/>
                <a:cs typeface="+mj-cs"/>
                <a:sym typeface="Helvetica"/>
              </a:defRPr>
            </a:pPr>
            <a:r>
              <a:t>Missing Values</a:t>
            </a:r>
          </a:p>
          <a:p>
            <a:pPr>
              <a:defRPr sz="2300"/>
            </a:pPr>
            <a:r>
              <a:t>ABV: 62</a:t>
            </a:r>
          </a:p>
          <a:p>
            <a:pPr>
              <a:defRPr sz="2300"/>
            </a:pPr>
            <a:r>
              <a:t>IBU: 1005</a:t>
            </a:r>
          </a:p>
        </p:txBody>
      </p:sp>
      <p:pic>
        <p:nvPicPr>
          <p:cNvPr id="112"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
        <p:nvSpPr>
          <p:cNvPr id="113" name="IBU Distributions by Beer Style"/>
          <p:cNvSpPr txBox="1"/>
          <p:nvPr/>
        </p:nvSpPr>
        <p:spPr>
          <a:xfrm>
            <a:off x="1714924" y="2944957"/>
            <a:ext cx="5714152"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IBU Distributions by Beer Style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09">
                                            <p:txEl>
                                              <p:pRg st="1" end="1"/>
                                            </p:txEl>
                                          </p:spTgt>
                                        </p:tgtEl>
                                        <p:attrNameLst>
                                          <p:attrName>style.visibility</p:attrName>
                                        </p:attrNameLst>
                                      </p:cBhvr>
                                      <p:to>
                                        <p:strVal val="visible"/>
                                      </p:to>
                                    </p:set>
                                    <p:animEffect filter="box(in)" transition="in">
                                      <p:cBhvr>
                                        <p:cTn id="7" dur="500"/>
                                        <p:tgtEl>
                                          <p:spTgt spid="109">
                                            <p:txEl>
                                              <p:pRg st="1" end="1"/>
                                            </p:txEl>
                                          </p:spTgt>
                                        </p:tgtEl>
                                      </p:cBhvr>
                                    </p:animEffect>
                                  </p:childTnLst>
                                </p:cTn>
                              </p:par>
                            </p:childTnLst>
                          </p:cTn>
                        </p:par>
                        <p:par>
                          <p:cTn id="8" fill="hold">
                            <p:stCondLst>
                              <p:cond delay="500"/>
                            </p:stCondLst>
                            <p:childTnLst>
                              <p:par>
                                <p:cTn id="9" presetClass="entr" nodeType="afterEffect" presetSubtype="16" presetID="4" grpId="2" fill="hold">
                                  <p:stCondLst>
                                    <p:cond delay="0"/>
                                  </p:stCondLst>
                                  <p:iterate type="el" backwards="0">
                                    <p:tmAbs val="0"/>
                                  </p:iterate>
                                  <p:childTnLst>
                                    <p:set>
                                      <p:cBhvr>
                                        <p:cTn id="10" fill="hold"/>
                                        <p:tgtEl>
                                          <p:spTgt spid="110"/>
                                        </p:tgtEl>
                                        <p:attrNameLst>
                                          <p:attrName>style.visibility</p:attrName>
                                        </p:attrNameLst>
                                      </p:cBhvr>
                                      <p:to>
                                        <p:strVal val="visible"/>
                                      </p:to>
                                    </p:set>
                                    <p:animEffect filter="box(in)" transition="in">
                                      <p:cBhvr>
                                        <p:cTn id="11" dur="500"/>
                                        <p:tgtEl>
                                          <p:spTgt spid="110"/>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6" presetID="4" grpId="1" fill="hold">
                                  <p:stCondLst>
                                    <p:cond delay="0"/>
                                  </p:stCondLst>
                                  <p:iterate type="el" backwards="0">
                                    <p:tmAbs val="0"/>
                                  </p:iterate>
                                  <p:childTnLst>
                                    <p:set>
                                      <p:cBhvr>
                                        <p:cTn id="15" fill="hold"/>
                                        <p:tgtEl>
                                          <p:spTgt spid="109">
                                            <p:txEl>
                                              <p:pRg st="2" end="2"/>
                                            </p:txEl>
                                          </p:spTgt>
                                        </p:tgtEl>
                                        <p:attrNameLst>
                                          <p:attrName>style.visibility</p:attrName>
                                        </p:attrNameLst>
                                      </p:cBhvr>
                                      <p:to>
                                        <p:strVal val="visible"/>
                                      </p:to>
                                    </p:set>
                                    <p:animEffect filter="box(in)" transition="in">
                                      <p:cBhvr>
                                        <p:cTn id="16" dur="500"/>
                                        <p:tgtEl>
                                          <p:spTgt spid="109">
                                            <p:txEl>
                                              <p:pRg st="2" end="2"/>
                                            </p:txEl>
                                          </p:spTgt>
                                        </p:tgtEl>
                                      </p:cBhvr>
                                    </p:animEffect>
                                  </p:childTnLst>
                                </p:cTn>
                              </p:par>
                            </p:childTnLst>
                          </p:cTn>
                        </p:par>
                        <p:par>
                          <p:cTn id="17" fill="hold">
                            <p:stCondLst>
                              <p:cond delay="500"/>
                            </p:stCondLst>
                            <p:childTnLst>
                              <p:par>
                                <p:cTn id="18" presetClass="entr" nodeType="afterEffect" presetSubtype="16" presetID="4" grpId="3" fill="hold">
                                  <p:stCondLst>
                                    <p:cond delay="0"/>
                                  </p:stCondLst>
                                  <p:iterate type="el" backwards="0">
                                    <p:tmAbs val="0"/>
                                  </p:iterate>
                                  <p:childTnLst>
                                    <p:set>
                                      <p:cBhvr>
                                        <p:cTn id="19" fill="hold"/>
                                        <p:tgtEl>
                                          <p:spTgt spid="111">
                                            <p:bg/>
                                          </p:spTgt>
                                        </p:tgtEl>
                                        <p:attrNameLst>
                                          <p:attrName>style.visibility</p:attrName>
                                        </p:attrNameLst>
                                      </p:cBhvr>
                                      <p:to>
                                        <p:strVal val="visible"/>
                                      </p:to>
                                    </p:set>
                                    <p:animEffect filter="box(in)" transition="in">
                                      <p:cBhvr>
                                        <p:cTn id="20" dur="500"/>
                                        <p:tgtEl>
                                          <p:spTgt spid="111">
                                            <p:bg/>
                                          </p:spTgt>
                                        </p:tgtEl>
                                      </p:cBhvr>
                                    </p:animEffect>
                                  </p:childTnLst>
                                </p:cTn>
                              </p:par>
                              <p:par>
                                <p:cTn id="21" presetClass="entr" nodeType="withEffect" presetSubtype="16" presetID="4" grpId="3" fill="hold">
                                  <p:stCondLst>
                                    <p:cond delay="0"/>
                                  </p:stCondLst>
                                  <p:iterate type="el" backwards="0">
                                    <p:tmAbs val="0"/>
                                  </p:iterate>
                                  <p:childTnLst>
                                    <p:set>
                                      <p:cBhvr>
                                        <p:cTn id="22" fill="hold"/>
                                        <p:tgtEl>
                                          <p:spTgt spid="111">
                                            <p:txEl>
                                              <p:pRg st="0" end="0"/>
                                            </p:txEl>
                                          </p:spTgt>
                                        </p:tgtEl>
                                        <p:attrNameLst>
                                          <p:attrName>style.visibility</p:attrName>
                                        </p:attrNameLst>
                                      </p:cBhvr>
                                      <p:to>
                                        <p:strVal val="visible"/>
                                      </p:to>
                                    </p:set>
                                    <p:animEffect filter="box(in)" transition="in">
                                      <p:cBhvr>
                                        <p:cTn id="23" dur="500"/>
                                        <p:tgtEl>
                                          <p:spTgt spid="111">
                                            <p:txEl>
                                              <p:pRg st="0" end="0"/>
                                            </p:txEl>
                                          </p:spTgt>
                                        </p:tgtEl>
                                      </p:cBhvr>
                                    </p:animEffect>
                                  </p:childTnLst>
                                </p:cTn>
                              </p:par>
                            </p:childTnLst>
                          </p:cTn>
                        </p:par>
                        <p:par>
                          <p:cTn id="24" fill="hold">
                            <p:stCondLst>
                              <p:cond delay="1000"/>
                            </p:stCondLst>
                            <p:childTnLst>
                              <p:par>
                                <p:cTn id="25" presetClass="entr" nodeType="afterEffect" presetSubtype="16" presetID="4" grpId="3" fill="hold">
                                  <p:stCondLst>
                                    <p:cond delay="0"/>
                                  </p:stCondLst>
                                  <p:iterate type="el" backwards="0">
                                    <p:tmAbs val="0"/>
                                  </p:iterate>
                                  <p:childTnLst>
                                    <p:set>
                                      <p:cBhvr>
                                        <p:cTn id="26" fill="hold"/>
                                        <p:tgtEl>
                                          <p:spTgt spid="111">
                                            <p:txEl>
                                              <p:pRg st="1" end="1"/>
                                            </p:txEl>
                                          </p:spTgt>
                                        </p:tgtEl>
                                        <p:attrNameLst>
                                          <p:attrName>style.visibility</p:attrName>
                                        </p:attrNameLst>
                                      </p:cBhvr>
                                      <p:to>
                                        <p:strVal val="visible"/>
                                      </p:to>
                                    </p:set>
                                    <p:animEffect filter="box(in)" transition="in">
                                      <p:cBhvr>
                                        <p:cTn id="27" dur="500"/>
                                        <p:tgtEl>
                                          <p:spTgt spid="111">
                                            <p:txEl>
                                              <p:pRg st="1" end="1"/>
                                            </p:txEl>
                                          </p:spTgt>
                                        </p:tgtEl>
                                      </p:cBhvr>
                                    </p:animEffect>
                                  </p:childTnLst>
                                </p:cTn>
                              </p:par>
                            </p:childTnLst>
                          </p:cTn>
                        </p:par>
                        <p:par>
                          <p:cTn id="28" fill="hold">
                            <p:stCondLst>
                              <p:cond delay="1500"/>
                            </p:stCondLst>
                            <p:childTnLst>
                              <p:par>
                                <p:cTn id="29" presetClass="entr" nodeType="afterEffect" presetSubtype="16" presetID="4" grpId="3" fill="hold">
                                  <p:stCondLst>
                                    <p:cond delay="0"/>
                                  </p:stCondLst>
                                  <p:iterate type="el" backwards="0">
                                    <p:tmAbs val="0"/>
                                  </p:iterate>
                                  <p:childTnLst>
                                    <p:set>
                                      <p:cBhvr>
                                        <p:cTn id="30" fill="hold"/>
                                        <p:tgtEl>
                                          <p:spTgt spid="111">
                                            <p:txEl>
                                              <p:pRg st="2" end="2"/>
                                            </p:txEl>
                                          </p:spTgt>
                                        </p:tgtEl>
                                        <p:attrNameLst>
                                          <p:attrName>style.visibility</p:attrName>
                                        </p:attrNameLst>
                                      </p:cBhvr>
                                      <p:to>
                                        <p:strVal val="visible"/>
                                      </p:to>
                                    </p:set>
                                    <p:animEffect filter="box(in)" transition="in">
                                      <p:cBhvr>
                                        <p:cTn id="31" dur="500"/>
                                        <p:tgtEl>
                                          <p:spTgt spid="11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9" grpId="1"/>
      <p:bldP build="p" bldLvl="5" animBg="1" rev="0" advAuto="0" spid="111" grpId="3"/>
      <p:bldP build="whole" bldLvl="1" animBg="1" rev="0" advAuto="0" spid="110"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Picture 1" descr="Picture 1"/>
          <p:cNvPicPr>
            <a:picLocks noChangeAspect="1"/>
          </p:cNvPicPr>
          <p:nvPr/>
        </p:nvPicPr>
        <p:blipFill>
          <a:blip r:embed="rId2">
            <a:extLst/>
          </a:blip>
          <a:stretch>
            <a:fillRect/>
          </a:stretch>
        </p:blipFill>
        <p:spPr>
          <a:xfrm>
            <a:off x="381000" y="3962400"/>
            <a:ext cx="8364323" cy="2319930"/>
          </a:xfrm>
          <a:prstGeom prst="rect">
            <a:avLst/>
          </a:prstGeom>
          <a:ln w="12700">
            <a:miter lim="400000"/>
          </a:ln>
        </p:spPr>
      </p:pic>
      <p:pic>
        <p:nvPicPr>
          <p:cNvPr id="118" name="Picture 2" descr="Picture 2"/>
          <p:cNvPicPr>
            <a:picLocks noChangeAspect="1"/>
          </p:cNvPicPr>
          <p:nvPr/>
        </p:nvPicPr>
        <p:blipFill>
          <a:blip r:embed="rId3">
            <a:extLst/>
          </a:blip>
          <a:stretch>
            <a:fillRect/>
          </a:stretch>
        </p:blipFill>
        <p:spPr>
          <a:xfrm>
            <a:off x="381000" y="1143000"/>
            <a:ext cx="8354787" cy="2775537"/>
          </a:xfrm>
          <a:prstGeom prst="rect">
            <a:avLst/>
          </a:prstGeom>
          <a:ln w="12700">
            <a:miter lim="400000"/>
          </a:ln>
        </p:spPr>
      </p:pic>
      <p:sp>
        <p:nvSpPr>
          <p:cNvPr id="119" name="TextBox 1"/>
          <p:cNvSpPr txBox="1"/>
          <p:nvPr/>
        </p:nvSpPr>
        <p:spPr>
          <a:xfrm>
            <a:off x="1121667" y="281358"/>
            <a:ext cx="6900665"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Median ABV and IBU by State</a:t>
            </a:r>
          </a:p>
        </p:txBody>
      </p:sp>
      <p:pic>
        <p:nvPicPr>
          <p:cNvPr id="120"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17"/>
                                        </p:tgtEl>
                                        <p:attrNameLst>
                                          <p:attrName>style.visibility</p:attrName>
                                        </p:attrNameLst>
                                      </p:cBhvr>
                                      <p:to>
                                        <p:strVal val="visible"/>
                                      </p:to>
                                    </p:set>
                                    <p:animEffect filter="box(in)" transition="in">
                                      <p:cBhvr>
                                        <p:cTn id="7"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A9A9A9"/>
            </a:gs>
            <a:gs pos="5092">
              <a:srgbClr val="D4D4D4"/>
            </a:gs>
            <a:gs pos="13854">
              <a:srgbClr val="FFFFFF"/>
            </a:gs>
            <a:gs pos="30450">
              <a:srgbClr val="FFFFFF"/>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122" name="TextBox 1"/>
          <p:cNvSpPr txBox="1"/>
          <p:nvPr/>
        </p:nvSpPr>
        <p:spPr>
          <a:xfrm>
            <a:off x="1121667" y="323563"/>
            <a:ext cx="6900665" cy="6539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Median ABV and IBU by State</a:t>
            </a:r>
          </a:p>
        </p:txBody>
      </p:sp>
      <p:graphicFrame>
        <p:nvGraphicFramePr>
          <p:cNvPr id="123" name="Table 5"/>
          <p:cNvGraphicFramePr/>
          <p:nvPr/>
        </p:nvGraphicFramePr>
        <p:xfrm>
          <a:off x="1905000" y="4572000"/>
          <a:ext cx="5337489" cy="198878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6905"/>
                <a:gridCol w="424904"/>
                <a:gridCol w="475972"/>
                <a:gridCol w="111125"/>
                <a:gridCol w="289806"/>
                <a:gridCol w="442003"/>
                <a:gridCol w="475972"/>
                <a:gridCol w="153476"/>
                <a:gridCol w="300329"/>
                <a:gridCol w="503217"/>
                <a:gridCol w="433422"/>
                <a:gridCol w="248571"/>
                <a:gridCol w="308220"/>
                <a:gridCol w="461672"/>
                <a:gridCol w="401892"/>
              </a:tblGrid>
              <a:tr h="283570">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AK</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IL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PA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IN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RI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AR</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KS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SC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AZ</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20.5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KY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0.063</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31.5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SD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NA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LA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31.5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TN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37.0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0.061</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0.054</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NH</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48.5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TX</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NJ</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0.046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34.5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UT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DC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0.063</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47.5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0.051</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61.0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NM</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VA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DE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NV</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VT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FL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44.5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47.0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38.0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GA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OH</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19.0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HI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0.054</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22.5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OK</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WV</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57.5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ID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OR</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pic>
        <p:nvPicPr>
          <p:cNvPr id="124" name="Screenshot 2020-03-07 15.22.47.png" descr="Screenshot 2020-03-07 15.22.47.png"/>
          <p:cNvPicPr>
            <a:picLocks noChangeAspect="1"/>
          </p:cNvPicPr>
          <p:nvPr/>
        </p:nvPicPr>
        <p:blipFill>
          <a:blip r:embed="rId2">
            <a:extLst/>
          </a:blip>
          <a:srcRect l="922" t="0" r="922" b="0"/>
          <a:stretch>
            <a:fillRect/>
          </a:stretch>
        </p:blipFill>
        <p:spPr>
          <a:xfrm>
            <a:off x="304800" y="1143000"/>
            <a:ext cx="4267947" cy="2919116"/>
          </a:xfrm>
          <a:prstGeom prst="rect">
            <a:avLst/>
          </a:prstGeom>
          <a:ln w="12700">
            <a:miter lim="400000"/>
          </a:ln>
        </p:spPr>
      </p:pic>
      <p:pic>
        <p:nvPicPr>
          <p:cNvPr id="125" name="Screenshot 2020-03-07 15.22.19.png" descr="Screenshot 2020-03-07 15.22.19.png"/>
          <p:cNvPicPr>
            <a:picLocks noChangeAspect="1"/>
          </p:cNvPicPr>
          <p:nvPr/>
        </p:nvPicPr>
        <p:blipFill>
          <a:blip r:embed="rId3">
            <a:extLst/>
          </a:blip>
          <a:srcRect l="0" t="384" r="0" b="384"/>
          <a:stretch>
            <a:fillRect/>
          </a:stretch>
        </p:blipFill>
        <p:spPr>
          <a:xfrm>
            <a:off x="4572000" y="1143000"/>
            <a:ext cx="4267947" cy="2960466"/>
          </a:xfrm>
          <a:prstGeom prst="rect">
            <a:avLst/>
          </a:prstGeom>
          <a:ln w="12700">
            <a:miter lim="400000"/>
          </a:ln>
        </p:spPr>
      </p:pic>
      <p:pic>
        <p:nvPicPr>
          <p:cNvPr id="126"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25"/>
                                        </p:tgtEl>
                                        <p:attrNameLst>
                                          <p:attrName>style.visibility</p:attrName>
                                        </p:attrNameLst>
                                      </p:cBhvr>
                                      <p:to>
                                        <p:strVal val="visible"/>
                                      </p:to>
                                    </p:set>
                                    <p:animEffect filter="box(in)" transition="in">
                                      <p:cBhvr>
                                        <p:cTn id="7" dur="500"/>
                                        <p:tgtEl>
                                          <p:spTgt spid="125"/>
                                        </p:tgtEl>
                                      </p:cBhvr>
                                    </p:animEffect>
                                  </p:childTnLst>
                                </p:cTn>
                              </p:par>
                            </p:childTnLst>
                          </p:cTn>
                        </p:par>
                        <p:par>
                          <p:cTn id="8" fill="hold">
                            <p:stCondLst>
                              <p:cond delay="500"/>
                            </p:stCondLst>
                            <p:childTnLst>
                              <p:par>
                                <p:cTn id="9" presetClass="entr" nodeType="afterEffect" presetSubtype="16" presetID="4" grpId="2" fill="hold">
                                  <p:stCondLst>
                                    <p:cond delay="0"/>
                                  </p:stCondLst>
                                  <p:iterate type="el" backwards="0">
                                    <p:tmAbs val="0"/>
                                  </p:iterate>
                                  <p:childTnLst>
                                    <p:set>
                                      <p:cBhvr>
                                        <p:cTn id="10" fill="hold"/>
                                        <p:tgtEl>
                                          <p:spTgt spid="123"/>
                                        </p:tgtEl>
                                        <p:attrNameLst>
                                          <p:attrName>style.visibility</p:attrName>
                                        </p:attrNameLst>
                                      </p:cBhvr>
                                      <p:to>
                                        <p:strVal val="visible"/>
                                      </p:to>
                                    </p:set>
                                    <p:animEffect filter="box(in)" transition="in">
                                      <p:cBhvr>
                                        <p:cTn id="11"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2"/>
      <p:bldP build="whole" bldLvl="1" animBg="1" rev="0" advAuto="0" spid="12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extBox 2"/>
          <p:cNvSpPr txBox="1"/>
          <p:nvPr/>
        </p:nvSpPr>
        <p:spPr>
          <a:xfrm>
            <a:off x="0" y="170798"/>
            <a:ext cx="9144000"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States with Highest ABV and IBU</a:t>
            </a:r>
          </a:p>
        </p:txBody>
      </p:sp>
      <p:sp>
        <p:nvSpPr>
          <p:cNvPr id="129" name="TextBox 3"/>
          <p:cNvSpPr txBox="1"/>
          <p:nvPr/>
        </p:nvSpPr>
        <p:spPr>
          <a:xfrm>
            <a:off x="557239" y="1204332"/>
            <a:ext cx="3546053" cy="49177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States with Highest Median ABV: </a:t>
            </a:r>
          </a:p>
          <a:p>
            <a:pPr>
              <a:defRPr b="1">
                <a:latin typeface="+mj-lt"/>
                <a:ea typeface="+mj-ea"/>
                <a:cs typeface="+mj-cs"/>
                <a:sym typeface="Helvetica"/>
              </a:defRPr>
            </a:pPr>
            <a:r>
              <a:t>Kentucky and Washington D.C </a:t>
            </a:r>
            <a:r>
              <a:rPr b="0">
                <a:latin typeface="+mn-lt"/>
                <a:ea typeface="+mn-ea"/>
                <a:cs typeface="+mn-cs"/>
                <a:sym typeface="Calibri"/>
              </a:rPr>
              <a:t>(</a:t>
            </a:r>
            <a:r>
              <a:rPr b="0" i="1"/>
              <a:t>6.25%</a:t>
            </a:r>
            <a:r>
              <a:rPr b="0">
                <a:latin typeface="+mn-lt"/>
                <a:ea typeface="+mn-ea"/>
                <a:cs typeface="+mn-cs"/>
                <a:sym typeface="Calibri"/>
              </a:rPr>
              <a:t>)</a:t>
            </a:r>
            <a:endParaRPr b="0">
              <a:latin typeface="+mn-lt"/>
              <a:ea typeface="+mn-ea"/>
              <a:cs typeface="+mn-cs"/>
              <a:sym typeface="Calibri"/>
            </a:endParaRPr>
          </a:p>
          <a:p>
            <a:pPr/>
          </a:p>
          <a:p>
            <a:pPr/>
            <a:r>
              <a:t>State with Highest Median IBU: </a:t>
            </a:r>
            <a:r>
              <a:rPr b="1">
                <a:latin typeface="+mj-lt"/>
                <a:ea typeface="+mj-ea"/>
                <a:cs typeface="+mj-cs"/>
                <a:sym typeface="Helvetica"/>
              </a:rPr>
              <a:t>Maine </a:t>
            </a:r>
            <a:endParaRPr b="1">
              <a:latin typeface="+mj-lt"/>
              <a:ea typeface="+mj-ea"/>
              <a:cs typeface="+mj-cs"/>
              <a:sym typeface="Helvetica"/>
            </a:endParaRPr>
          </a:p>
          <a:p>
            <a:pPr/>
            <a:r>
              <a:t>(</a:t>
            </a:r>
            <a:r>
              <a:rPr i="1">
                <a:latin typeface="+mj-lt"/>
                <a:ea typeface="+mj-ea"/>
                <a:cs typeface="+mj-cs"/>
                <a:sym typeface="Helvetica"/>
              </a:rPr>
              <a:t>61</a:t>
            </a:r>
            <a:r>
              <a:t>)</a:t>
            </a:r>
          </a:p>
          <a:p>
            <a:pPr>
              <a:defRPr b="1">
                <a:latin typeface="+mj-lt"/>
                <a:ea typeface="+mj-ea"/>
                <a:cs typeface="+mj-cs"/>
                <a:sym typeface="Helvetica"/>
              </a:defRPr>
            </a:pPr>
          </a:p>
          <a:p>
            <a:pPr/>
            <a:r>
              <a:t>The beer with the highest ABV is located in </a:t>
            </a:r>
            <a:r>
              <a:rPr b="1">
                <a:latin typeface="+mj-lt"/>
                <a:ea typeface="+mj-ea"/>
                <a:cs typeface="+mj-cs"/>
                <a:sym typeface="Helvetica"/>
              </a:rPr>
              <a:t>Colorado </a:t>
            </a:r>
            <a:endParaRPr b="1">
              <a:latin typeface="+mj-lt"/>
              <a:ea typeface="+mj-ea"/>
              <a:cs typeface="+mj-cs"/>
              <a:sym typeface="Helvetica"/>
            </a:endParaRPr>
          </a:p>
          <a:p>
            <a:pPr/>
            <a:r>
              <a:t>(</a:t>
            </a:r>
            <a:r>
              <a:rPr i="1">
                <a:latin typeface="+mj-lt"/>
                <a:ea typeface="+mj-ea"/>
                <a:cs typeface="+mj-cs"/>
                <a:sym typeface="Helvetica"/>
              </a:rPr>
              <a:t>Lee Hill Series Vol. 5 Belgian Quadrupel Ale</a:t>
            </a:r>
            <a:r>
              <a:t>)</a:t>
            </a:r>
            <a:endParaRPr b="1">
              <a:latin typeface="+mj-lt"/>
              <a:ea typeface="+mj-ea"/>
              <a:cs typeface="+mj-cs"/>
              <a:sym typeface="Helvetica"/>
            </a:endParaRPr>
          </a:p>
          <a:p>
            <a:pPr/>
            <a:endParaRPr b="1">
              <a:latin typeface="+mj-lt"/>
              <a:ea typeface="+mj-ea"/>
              <a:cs typeface="+mj-cs"/>
              <a:sym typeface="Helvetica"/>
            </a:endParaRPr>
          </a:p>
          <a:p>
            <a:pPr/>
            <a:r>
              <a:t>The beer with the highest IBU is located in </a:t>
            </a:r>
            <a:r>
              <a:rPr b="1">
                <a:latin typeface="+mj-lt"/>
                <a:ea typeface="+mj-ea"/>
                <a:cs typeface="+mj-cs"/>
                <a:sym typeface="Helvetica"/>
              </a:rPr>
              <a:t>Oregon</a:t>
            </a:r>
            <a:endParaRPr b="1">
              <a:latin typeface="+mj-lt"/>
              <a:ea typeface="+mj-ea"/>
              <a:cs typeface="+mj-cs"/>
              <a:sym typeface="Helvetica"/>
            </a:endParaRPr>
          </a:p>
          <a:p>
            <a:pPr/>
            <a:r>
              <a:t>(</a:t>
            </a:r>
            <a:r>
              <a:rPr i="1">
                <a:latin typeface="+mj-lt"/>
                <a:ea typeface="+mj-ea"/>
                <a:cs typeface="+mj-cs"/>
                <a:sym typeface="Helvetica"/>
              </a:rPr>
              <a:t>Bitter Bitch Imperial IPA</a:t>
            </a:r>
            <a:r>
              <a:t>)</a:t>
            </a:r>
          </a:p>
        </p:txBody>
      </p:sp>
      <p:pic>
        <p:nvPicPr>
          <p:cNvPr id="130" name="Picture 2" descr="Picture 2"/>
          <p:cNvPicPr>
            <a:picLocks noChangeAspect="1"/>
          </p:cNvPicPr>
          <p:nvPr/>
        </p:nvPicPr>
        <p:blipFill>
          <a:blip r:embed="rId3">
            <a:extLst/>
          </a:blip>
          <a:stretch>
            <a:fillRect/>
          </a:stretch>
        </p:blipFill>
        <p:spPr>
          <a:xfrm>
            <a:off x="4419600" y="1219200"/>
            <a:ext cx="1585645" cy="4514852"/>
          </a:xfrm>
          <a:prstGeom prst="rect">
            <a:avLst/>
          </a:prstGeom>
          <a:ln w="12700">
            <a:miter lim="400000"/>
          </a:ln>
        </p:spPr>
      </p:pic>
      <p:pic>
        <p:nvPicPr>
          <p:cNvPr id="131" name="Picture 4" descr="Picture 4"/>
          <p:cNvPicPr>
            <a:picLocks noChangeAspect="1"/>
          </p:cNvPicPr>
          <p:nvPr/>
        </p:nvPicPr>
        <p:blipFill>
          <a:blip r:embed="rId4">
            <a:extLst/>
          </a:blip>
          <a:stretch>
            <a:fillRect/>
          </a:stretch>
        </p:blipFill>
        <p:spPr>
          <a:xfrm>
            <a:off x="6553200" y="2286000"/>
            <a:ext cx="2181169" cy="2457451"/>
          </a:xfrm>
          <a:prstGeom prst="rect">
            <a:avLst/>
          </a:prstGeom>
          <a:ln w="12700">
            <a:miter lim="400000"/>
          </a:ln>
        </p:spPr>
      </p:pic>
      <p:pic>
        <p:nvPicPr>
          <p:cNvPr id="132" name="Picture 1" descr="Picture 1"/>
          <p:cNvPicPr>
            <a:picLocks noChangeAspect="1"/>
          </p:cNvPicPr>
          <p:nvPr/>
        </p:nvPicPr>
        <p:blipFill>
          <a:blip r:embed="rId5">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29">
                                            <p:bg/>
                                          </p:spTgt>
                                        </p:tgtEl>
                                        <p:attrNameLst>
                                          <p:attrName>style.visibility</p:attrName>
                                        </p:attrNameLst>
                                      </p:cBhvr>
                                      <p:to>
                                        <p:strVal val="visible"/>
                                      </p:to>
                                    </p:set>
                                    <p:animEffect filter="box(in)" transition="in">
                                      <p:cBhvr>
                                        <p:cTn id="7" dur="500"/>
                                        <p:tgtEl>
                                          <p:spTgt spid="129">
                                            <p:bg/>
                                          </p:spTgt>
                                        </p:tgtEl>
                                      </p:cBhvr>
                                    </p:animEffect>
                                  </p:childTnLst>
                                </p:cTn>
                              </p:par>
                              <p:par>
                                <p:cTn id="8" presetClass="entr" nodeType="withEffect" presetSubtype="16" presetID="4" grpId="1" fill="hold">
                                  <p:stCondLst>
                                    <p:cond delay="0"/>
                                  </p:stCondLst>
                                  <p:iterate type="el" backwards="0">
                                    <p:tmAbs val="0"/>
                                  </p:iterate>
                                  <p:childTnLst>
                                    <p:set>
                                      <p:cBhvr>
                                        <p:cTn id="9" fill="hold"/>
                                        <p:tgtEl>
                                          <p:spTgt spid="129">
                                            <p:txEl>
                                              <p:pRg st="0" end="0"/>
                                            </p:txEl>
                                          </p:spTgt>
                                        </p:tgtEl>
                                        <p:attrNameLst>
                                          <p:attrName>style.visibility</p:attrName>
                                        </p:attrNameLst>
                                      </p:cBhvr>
                                      <p:to>
                                        <p:strVal val="visible"/>
                                      </p:to>
                                    </p:set>
                                    <p:animEffect filter="box(in)" transition="in">
                                      <p:cBhvr>
                                        <p:cTn id="10" dur="500"/>
                                        <p:tgtEl>
                                          <p:spTgt spid="129">
                                            <p:txEl>
                                              <p:pRg st="0" end="0"/>
                                            </p:txEl>
                                          </p:spTgt>
                                        </p:tgtEl>
                                      </p:cBhvr>
                                    </p:animEffect>
                                  </p:childTnLst>
                                </p:cTn>
                              </p:par>
                            </p:childTnLst>
                          </p:cTn>
                        </p:par>
                        <p:par>
                          <p:cTn id="11" fill="hold">
                            <p:stCondLst>
                              <p:cond delay="500"/>
                            </p:stCondLst>
                            <p:childTnLst>
                              <p:par>
                                <p:cTn id="12" presetClass="entr" nodeType="afterEffect" presetSubtype="16" presetID="4" grpId="1" fill="hold">
                                  <p:stCondLst>
                                    <p:cond delay="0"/>
                                  </p:stCondLst>
                                  <p:iterate type="el" backwards="0">
                                    <p:tmAbs val="0"/>
                                  </p:iterate>
                                  <p:childTnLst>
                                    <p:set>
                                      <p:cBhvr>
                                        <p:cTn id="13" fill="hold"/>
                                        <p:tgtEl>
                                          <p:spTgt spid="129">
                                            <p:txEl>
                                              <p:pRg st="1" end="1"/>
                                            </p:txEl>
                                          </p:spTgt>
                                        </p:tgtEl>
                                        <p:attrNameLst>
                                          <p:attrName>style.visibility</p:attrName>
                                        </p:attrNameLst>
                                      </p:cBhvr>
                                      <p:to>
                                        <p:strVal val="visible"/>
                                      </p:to>
                                    </p:set>
                                    <p:animEffect filter="box(in)" transition="in">
                                      <p:cBhvr>
                                        <p:cTn id="14" dur="500"/>
                                        <p:tgtEl>
                                          <p:spTgt spid="129">
                                            <p:txEl>
                                              <p:pRg st="1" end="1"/>
                                            </p:txEl>
                                          </p:spTgt>
                                        </p:tgtEl>
                                      </p:cBhvr>
                                    </p:animEffect>
                                  </p:childTnLst>
                                </p:cTn>
                              </p:par>
                            </p:childTnLst>
                          </p:cTn>
                        </p:par>
                        <p:par>
                          <p:cTn id="15" fill="hold">
                            <p:stCondLst>
                              <p:cond delay="1000"/>
                            </p:stCondLst>
                            <p:childTnLst>
                              <p:par>
                                <p:cTn id="16" presetClass="entr" nodeType="afterEffect" presetSubtype="16" presetID="4" grpId="1" fill="hold">
                                  <p:stCondLst>
                                    <p:cond delay="0"/>
                                  </p:stCondLst>
                                  <p:iterate type="el" backwards="0">
                                    <p:tmAbs val="0"/>
                                  </p:iterate>
                                  <p:childTnLst>
                                    <p:set>
                                      <p:cBhvr>
                                        <p:cTn id="17" fill="hold"/>
                                        <p:tgtEl>
                                          <p:spTgt spid="129">
                                            <p:txEl>
                                              <p:pRg st="2" end="2"/>
                                            </p:txEl>
                                          </p:spTgt>
                                        </p:tgtEl>
                                        <p:attrNameLst>
                                          <p:attrName>style.visibility</p:attrName>
                                        </p:attrNameLst>
                                      </p:cBhvr>
                                      <p:to>
                                        <p:strVal val="visible"/>
                                      </p:to>
                                    </p:set>
                                    <p:animEffect filter="box(in)" transition="in">
                                      <p:cBhvr>
                                        <p:cTn id="18" dur="500"/>
                                        <p:tgtEl>
                                          <p:spTgt spid="12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4" grpId="1" fill="hold">
                                  <p:stCondLst>
                                    <p:cond delay="0"/>
                                  </p:stCondLst>
                                  <p:iterate type="el" backwards="0">
                                    <p:tmAbs val="0"/>
                                  </p:iterate>
                                  <p:childTnLst>
                                    <p:set>
                                      <p:cBhvr>
                                        <p:cTn id="22" fill="hold"/>
                                        <p:tgtEl>
                                          <p:spTgt spid="129">
                                            <p:txEl>
                                              <p:pRg st="3" end="3"/>
                                            </p:txEl>
                                          </p:spTgt>
                                        </p:tgtEl>
                                        <p:attrNameLst>
                                          <p:attrName>style.visibility</p:attrName>
                                        </p:attrNameLst>
                                      </p:cBhvr>
                                      <p:to>
                                        <p:strVal val="visible"/>
                                      </p:to>
                                    </p:set>
                                    <p:animEffect filter="box(in)" transition="in">
                                      <p:cBhvr>
                                        <p:cTn id="23" dur="500"/>
                                        <p:tgtEl>
                                          <p:spTgt spid="129">
                                            <p:txEl>
                                              <p:pRg st="3" end="3"/>
                                            </p:txEl>
                                          </p:spTgt>
                                        </p:tgtEl>
                                      </p:cBhvr>
                                    </p:animEffect>
                                  </p:childTnLst>
                                </p:cTn>
                              </p:par>
                            </p:childTnLst>
                          </p:cTn>
                        </p:par>
                        <p:par>
                          <p:cTn id="24" fill="hold">
                            <p:stCondLst>
                              <p:cond delay="500"/>
                            </p:stCondLst>
                            <p:childTnLst>
                              <p:par>
                                <p:cTn id="25" presetClass="entr" nodeType="afterEffect" presetSubtype="16" presetID="4" grpId="1" fill="hold">
                                  <p:stCondLst>
                                    <p:cond delay="0"/>
                                  </p:stCondLst>
                                  <p:iterate type="el" backwards="0">
                                    <p:tmAbs val="0"/>
                                  </p:iterate>
                                  <p:childTnLst>
                                    <p:set>
                                      <p:cBhvr>
                                        <p:cTn id="26" fill="hold"/>
                                        <p:tgtEl>
                                          <p:spTgt spid="129">
                                            <p:txEl>
                                              <p:pRg st="4" end="4"/>
                                            </p:txEl>
                                          </p:spTgt>
                                        </p:tgtEl>
                                        <p:attrNameLst>
                                          <p:attrName>style.visibility</p:attrName>
                                        </p:attrNameLst>
                                      </p:cBhvr>
                                      <p:to>
                                        <p:strVal val="visible"/>
                                      </p:to>
                                    </p:set>
                                    <p:animEffect filter="box(in)" transition="in">
                                      <p:cBhvr>
                                        <p:cTn id="27" dur="500"/>
                                        <p:tgtEl>
                                          <p:spTgt spid="129">
                                            <p:txEl>
                                              <p:pRg st="4" end="4"/>
                                            </p:txEl>
                                          </p:spTgt>
                                        </p:tgtEl>
                                      </p:cBhvr>
                                    </p:animEffect>
                                  </p:childTnLst>
                                </p:cTn>
                              </p:par>
                            </p:childTnLst>
                          </p:cTn>
                        </p:par>
                        <p:par>
                          <p:cTn id="28" fill="hold">
                            <p:stCondLst>
                              <p:cond delay="1000"/>
                            </p:stCondLst>
                            <p:childTnLst>
                              <p:par>
                                <p:cTn id="29" presetClass="entr" nodeType="afterEffect" presetSubtype="16" presetID="4" grpId="1" fill="hold">
                                  <p:stCondLst>
                                    <p:cond delay="0"/>
                                  </p:stCondLst>
                                  <p:iterate type="el" backwards="0">
                                    <p:tmAbs val="0"/>
                                  </p:iterate>
                                  <p:childTnLst>
                                    <p:set>
                                      <p:cBhvr>
                                        <p:cTn id="30" fill="hold"/>
                                        <p:tgtEl>
                                          <p:spTgt spid="129">
                                            <p:txEl>
                                              <p:pRg st="5" end="5"/>
                                            </p:txEl>
                                          </p:spTgt>
                                        </p:tgtEl>
                                        <p:attrNameLst>
                                          <p:attrName>style.visibility</p:attrName>
                                        </p:attrNameLst>
                                      </p:cBhvr>
                                      <p:to>
                                        <p:strVal val="visible"/>
                                      </p:to>
                                    </p:set>
                                    <p:animEffect filter="box(in)" transition="in">
                                      <p:cBhvr>
                                        <p:cTn id="31" dur="500"/>
                                        <p:tgtEl>
                                          <p:spTgt spid="12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16" presetID="4" grpId="1" fill="hold">
                                  <p:stCondLst>
                                    <p:cond delay="0"/>
                                  </p:stCondLst>
                                  <p:iterate type="el" backwards="0">
                                    <p:tmAbs val="0"/>
                                  </p:iterate>
                                  <p:childTnLst>
                                    <p:set>
                                      <p:cBhvr>
                                        <p:cTn id="35" fill="hold"/>
                                        <p:tgtEl>
                                          <p:spTgt spid="129">
                                            <p:txEl>
                                              <p:pRg st="6" end="6"/>
                                            </p:txEl>
                                          </p:spTgt>
                                        </p:tgtEl>
                                        <p:attrNameLst>
                                          <p:attrName>style.visibility</p:attrName>
                                        </p:attrNameLst>
                                      </p:cBhvr>
                                      <p:to>
                                        <p:strVal val="visible"/>
                                      </p:to>
                                    </p:set>
                                    <p:animEffect filter="box(in)" transition="in">
                                      <p:cBhvr>
                                        <p:cTn id="36" dur="500"/>
                                        <p:tgtEl>
                                          <p:spTgt spid="129">
                                            <p:txEl>
                                              <p:pRg st="6" end="6"/>
                                            </p:txEl>
                                          </p:spTgt>
                                        </p:tgtEl>
                                      </p:cBhvr>
                                    </p:animEffect>
                                  </p:childTnLst>
                                </p:cTn>
                              </p:par>
                            </p:childTnLst>
                          </p:cTn>
                        </p:par>
                        <p:par>
                          <p:cTn id="37" fill="hold">
                            <p:stCondLst>
                              <p:cond delay="500"/>
                            </p:stCondLst>
                            <p:childTnLst>
                              <p:par>
                                <p:cTn id="38" presetClass="entr" nodeType="afterEffect" presetSubtype="16" presetID="4" grpId="1" fill="hold">
                                  <p:stCondLst>
                                    <p:cond delay="0"/>
                                  </p:stCondLst>
                                  <p:iterate type="el" backwards="0">
                                    <p:tmAbs val="0"/>
                                  </p:iterate>
                                  <p:childTnLst>
                                    <p:set>
                                      <p:cBhvr>
                                        <p:cTn id="39" fill="hold"/>
                                        <p:tgtEl>
                                          <p:spTgt spid="129">
                                            <p:txEl>
                                              <p:pRg st="7" end="7"/>
                                            </p:txEl>
                                          </p:spTgt>
                                        </p:tgtEl>
                                        <p:attrNameLst>
                                          <p:attrName>style.visibility</p:attrName>
                                        </p:attrNameLst>
                                      </p:cBhvr>
                                      <p:to>
                                        <p:strVal val="visible"/>
                                      </p:to>
                                    </p:set>
                                    <p:animEffect filter="box(in)" transition="in">
                                      <p:cBhvr>
                                        <p:cTn id="40" dur="500"/>
                                        <p:tgtEl>
                                          <p:spTgt spid="129">
                                            <p:txEl>
                                              <p:pRg st="7" end="7"/>
                                            </p:txEl>
                                          </p:spTgt>
                                        </p:tgtEl>
                                      </p:cBhvr>
                                    </p:animEffect>
                                  </p:childTnLst>
                                </p:cTn>
                              </p:par>
                            </p:childTnLst>
                          </p:cTn>
                        </p:par>
                        <p:par>
                          <p:cTn id="41" fill="hold">
                            <p:stCondLst>
                              <p:cond delay="1000"/>
                            </p:stCondLst>
                            <p:childTnLst>
                              <p:par>
                                <p:cTn id="42" presetClass="entr" nodeType="afterEffect" presetSubtype="16" presetID="4" grpId="2" fill="hold">
                                  <p:stCondLst>
                                    <p:cond delay="0"/>
                                  </p:stCondLst>
                                  <p:iterate type="el" backwards="0">
                                    <p:tmAbs val="0"/>
                                  </p:iterate>
                                  <p:childTnLst>
                                    <p:set>
                                      <p:cBhvr>
                                        <p:cTn id="43" fill="hold"/>
                                        <p:tgtEl>
                                          <p:spTgt spid="130"/>
                                        </p:tgtEl>
                                        <p:attrNameLst>
                                          <p:attrName>style.visibility</p:attrName>
                                        </p:attrNameLst>
                                      </p:cBhvr>
                                      <p:to>
                                        <p:strVal val="visible"/>
                                      </p:to>
                                    </p:set>
                                    <p:animEffect filter="box(in)" transition="in">
                                      <p:cBhvr>
                                        <p:cTn id="44" dur="500"/>
                                        <p:tgtEl>
                                          <p:spTgt spid="130"/>
                                        </p:tgtEl>
                                      </p:cBhvr>
                                    </p:animEffect>
                                  </p:childTnLst>
                                </p:cTn>
                              </p:par>
                            </p:childTnLst>
                          </p:cTn>
                        </p:par>
                        <p:par>
                          <p:cTn id="45" fill="hold">
                            <p:stCondLst>
                              <p:cond delay="1500"/>
                            </p:stCondLst>
                            <p:childTnLst>
                              <p:par>
                                <p:cTn id="46" presetClass="entr" nodeType="afterEffect" presetSubtype="16" presetID="4" grpId="1" fill="hold">
                                  <p:stCondLst>
                                    <p:cond delay="0"/>
                                  </p:stCondLst>
                                  <p:iterate type="el" backwards="0">
                                    <p:tmAbs val="0"/>
                                  </p:iterate>
                                  <p:childTnLst>
                                    <p:set>
                                      <p:cBhvr>
                                        <p:cTn id="47" fill="hold"/>
                                        <p:tgtEl>
                                          <p:spTgt spid="129">
                                            <p:txEl>
                                              <p:pRg st="8" end="8"/>
                                            </p:txEl>
                                          </p:spTgt>
                                        </p:tgtEl>
                                        <p:attrNameLst>
                                          <p:attrName>style.visibility</p:attrName>
                                        </p:attrNameLst>
                                      </p:cBhvr>
                                      <p:to>
                                        <p:strVal val="visible"/>
                                      </p:to>
                                    </p:set>
                                    <p:animEffect filter="box(in)" transition="in">
                                      <p:cBhvr>
                                        <p:cTn id="48" dur="500"/>
                                        <p:tgtEl>
                                          <p:spTgt spid="129">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16" presetID="4" grpId="1" fill="hold">
                                  <p:stCondLst>
                                    <p:cond delay="0"/>
                                  </p:stCondLst>
                                  <p:iterate type="el" backwards="0">
                                    <p:tmAbs val="0"/>
                                  </p:iterate>
                                  <p:childTnLst>
                                    <p:set>
                                      <p:cBhvr>
                                        <p:cTn id="52" fill="hold"/>
                                        <p:tgtEl>
                                          <p:spTgt spid="129">
                                            <p:txEl>
                                              <p:pRg st="9" end="9"/>
                                            </p:txEl>
                                          </p:spTgt>
                                        </p:tgtEl>
                                        <p:attrNameLst>
                                          <p:attrName>style.visibility</p:attrName>
                                        </p:attrNameLst>
                                      </p:cBhvr>
                                      <p:to>
                                        <p:strVal val="visible"/>
                                      </p:to>
                                    </p:set>
                                    <p:animEffect filter="box(in)" transition="in">
                                      <p:cBhvr>
                                        <p:cTn id="53" dur="500"/>
                                        <p:tgtEl>
                                          <p:spTgt spid="129">
                                            <p:txEl>
                                              <p:pRg st="9" end="9"/>
                                            </p:txEl>
                                          </p:spTgt>
                                        </p:tgtEl>
                                      </p:cBhvr>
                                    </p:animEffect>
                                  </p:childTnLst>
                                </p:cTn>
                              </p:par>
                            </p:childTnLst>
                          </p:cTn>
                        </p:par>
                        <p:par>
                          <p:cTn id="54" fill="hold">
                            <p:stCondLst>
                              <p:cond delay="500"/>
                            </p:stCondLst>
                            <p:childTnLst>
                              <p:par>
                                <p:cTn id="55" presetClass="entr" nodeType="afterEffect" presetSubtype="16" presetID="4" grpId="1" fill="hold">
                                  <p:stCondLst>
                                    <p:cond delay="0"/>
                                  </p:stCondLst>
                                  <p:iterate type="el" backwards="0">
                                    <p:tmAbs val="0"/>
                                  </p:iterate>
                                  <p:childTnLst>
                                    <p:set>
                                      <p:cBhvr>
                                        <p:cTn id="56" fill="hold"/>
                                        <p:tgtEl>
                                          <p:spTgt spid="129">
                                            <p:txEl>
                                              <p:pRg st="10" end="10"/>
                                            </p:txEl>
                                          </p:spTgt>
                                        </p:tgtEl>
                                        <p:attrNameLst>
                                          <p:attrName>style.visibility</p:attrName>
                                        </p:attrNameLst>
                                      </p:cBhvr>
                                      <p:to>
                                        <p:strVal val="visible"/>
                                      </p:to>
                                    </p:set>
                                    <p:animEffect filter="box(in)" transition="in">
                                      <p:cBhvr>
                                        <p:cTn id="57" dur="500"/>
                                        <p:tgtEl>
                                          <p:spTgt spid="129">
                                            <p:txEl>
                                              <p:pRg st="10" end="10"/>
                                            </p:txEl>
                                          </p:spTgt>
                                        </p:tgtEl>
                                      </p:cBhvr>
                                    </p:animEffect>
                                  </p:childTnLst>
                                </p:cTn>
                              </p:par>
                            </p:childTnLst>
                          </p:cTn>
                        </p:par>
                        <p:par>
                          <p:cTn id="58" fill="hold">
                            <p:stCondLst>
                              <p:cond delay="1000"/>
                            </p:stCondLst>
                            <p:childTnLst>
                              <p:par>
                                <p:cTn id="59" presetClass="entr" nodeType="afterEffect" presetSubtype="16" presetID="4" grpId="3" fill="hold">
                                  <p:stCondLst>
                                    <p:cond delay="0"/>
                                  </p:stCondLst>
                                  <p:iterate type="el" backwards="0">
                                    <p:tmAbs val="0"/>
                                  </p:iterate>
                                  <p:childTnLst>
                                    <p:set>
                                      <p:cBhvr>
                                        <p:cTn id="60" fill="hold"/>
                                        <p:tgtEl>
                                          <p:spTgt spid="131"/>
                                        </p:tgtEl>
                                        <p:attrNameLst>
                                          <p:attrName>style.visibility</p:attrName>
                                        </p:attrNameLst>
                                      </p:cBhvr>
                                      <p:to>
                                        <p:strVal val="visible"/>
                                      </p:to>
                                    </p:set>
                                    <p:animEffect filter="box(in)" transition="in">
                                      <p:cBhvr>
                                        <p:cTn id="61"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9" grpId="1"/>
      <p:bldP build="whole" bldLvl="1" animBg="1" rev="0" advAuto="0" spid="130" grpId="2"/>
      <p:bldP build="whole" bldLvl="1" animBg="1" rev="0" advAuto="0" spid="131"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extBox 3"/>
          <p:cNvSpPr txBox="1"/>
          <p:nvPr/>
        </p:nvSpPr>
        <p:spPr>
          <a:xfrm>
            <a:off x="1236838" y="152400"/>
            <a:ext cx="6975124"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4400"/>
            </a:pPr>
            <a:r>
              <a:t>Stats</a:t>
            </a:r>
            <a:r>
              <a:t> and Distribution</a:t>
            </a:r>
            <a:r>
              <a:t> of ABV</a:t>
            </a:r>
          </a:p>
        </p:txBody>
      </p:sp>
      <p:graphicFrame>
        <p:nvGraphicFramePr>
          <p:cNvPr id="137" name="Table 5"/>
          <p:cNvGraphicFramePr/>
          <p:nvPr/>
        </p:nvGraphicFramePr>
        <p:xfrm>
          <a:off x="2286000" y="5791200"/>
          <a:ext cx="4368800" cy="381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9600"/>
                <a:gridCol w="711200"/>
                <a:gridCol w="609600"/>
                <a:gridCol w="609600"/>
                <a:gridCol w="609600"/>
                <a:gridCol w="609600"/>
                <a:gridCol w="609600"/>
              </a:tblGrid>
              <a:tr h="190500">
                <a:tc>
                  <a:txBody>
                    <a:bodyPr/>
                    <a:lstStyle/>
                    <a:p>
                      <a:pPr algn="ctr">
                        <a:defRPr sz="1800"/>
                      </a:pPr>
                      <a:r>
                        <a:rPr b="1" sz="1100">
                          <a:latin typeface="+mj-lt"/>
                          <a:ea typeface="+mj-ea"/>
                          <a:cs typeface="+mj-cs"/>
                          <a:sym typeface="Helvetica"/>
                        </a:rPr>
                        <a:t>Mean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Std. dev.</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Min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0070C0"/>
                          </a:solidFill>
                          <a:latin typeface="+mj-lt"/>
                          <a:ea typeface="+mj-ea"/>
                          <a:cs typeface="+mj-cs"/>
                          <a:sym typeface="Helvetica"/>
                        </a:rPr>
                        <a:t>1st Q</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C00000"/>
                          </a:solidFill>
                          <a:latin typeface="+mj-lt"/>
                          <a:ea typeface="+mj-ea"/>
                          <a:cs typeface="+mj-cs"/>
                          <a:sym typeface="Helvetica"/>
                        </a:rPr>
                        <a:t>Median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0070C0"/>
                          </a:solidFill>
                          <a:latin typeface="+mj-lt"/>
                          <a:ea typeface="+mj-ea"/>
                          <a:cs typeface="+mj-cs"/>
                          <a:sym typeface="Helvetica"/>
                        </a:rPr>
                        <a:t>3rd Q</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Max</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0500">
                <a:tc>
                  <a:txBody>
                    <a:bodyPr/>
                    <a:lstStyle/>
                    <a:p>
                      <a:pPr algn="ctr">
                        <a:defRPr sz="1800"/>
                      </a:pPr>
                      <a:r>
                        <a:rPr sz="1100"/>
                        <a:t>0.06</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0.014</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0.001</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0.05</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0.056</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0.067</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0.128</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pic>
        <p:nvPicPr>
          <p:cNvPr id="138" name="Picture 1" descr="Picture 1"/>
          <p:cNvPicPr>
            <a:picLocks noChangeAspect="1"/>
          </p:cNvPicPr>
          <p:nvPr/>
        </p:nvPicPr>
        <p:blipFill>
          <a:blip r:embed="rId3">
            <a:extLst/>
          </a:blip>
          <a:stretch>
            <a:fillRect/>
          </a:stretch>
        </p:blipFill>
        <p:spPr>
          <a:xfrm>
            <a:off x="7543800" y="6235177"/>
            <a:ext cx="1600200" cy="622824"/>
          </a:xfrm>
          <a:prstGeom prst="rect">
            <a:avLst/>
          </a:prstGeom>
          <a:ln w="12700">
            <a:miter lim="400000"/>
          </a:ln>
        </p:spPr>
      </p:pic>
      <p:pic>
        <p:nvPicPr>
          <p:cNvPr id="139" name="Picture 2" descr="Picture 2"/>
          <p:cNvPicPr>
            <a:picLocks noChangeAspect="1"/>
          </p:cNvPicPr>
          <p:nvPr/>
        </p:nvPicPr>
        <p:blipFill>
          <a:blip r:embed="rId4">
            <a:extLst/>
          </a:blip>
          <a:stretch>
            <a:fillRect/>
          </a:stretch>
        </p:blipFill>
        <p:spPr>
          <a:xfrm>
            <a:off x="609600" y="1066800"/>
            <a:ext cx="7431707" cy="4572000"/>
          </a:xfrm>
          <a:prstGeom prst="rect">
            <a:avLst/>
          </a:prstGeom>
          <a:ln w="12700">
            <a:miter lim="400000"/>
          </a:ln>
        </p:spPr>
      </p:pic>
      <p:sp>
        <p:nvSpPr>
          <p:cNvPr id="140" name="Straight Arrow Connector 10"/>
          <p:cNvSpPr/>
          <p:nvPr/>
        </p:nvSpPr>
        <p:spPr>
          <a:xfrm>
            <a:off x="4267200" y="4038600"/>
            <a:ext cx="0" cy="762000"/>
          </a:xfrm>
          <a:prstGeom prst="line">
            <a:avLst/>
          </a:prstGeom>
          <a:ln w="25400">
            <a:solidFill>
              <a:schemeClr val="accent2"/>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141" name="Straight Arrow Connector 13"/>
          <p:cNvSpPr/>
          <p:nvPr/>
        </p:nvSpPr>
        <p:spPr>
          <a:xfrm>
            <a:off x="3962400" y="4038600"/>
            <a:ext cx="0" cy="76200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2" name="Straight Arrow Connector 14"/>
          <p:cNvSpPr/>
          <p:nvPr/>
        </p:nvSpPr>
        <p:spPr>
          <a:xfrm>
            <a:off x="4800600" y="4038600"/>
            <a:ext cx="0" cy="76200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extBox 2"/>
          <p:cNvSpPr txBox="1"/>
          <p:nvPr/>
        </p:nvSpPr>
        <p:spPr>
          <a:xfrm>
            <a:off x="198119" y="152400"/>
            <a:ext cx="8886198"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4400"/>
            </a:pPr>
            <a:r>
              <a:t>Relationship </a:t>
            </a:r>
            <a:r>
              <a:t>B</a:t>
            </a:r>
            <a:r>
              <a:t>etween IBU and ABV</a:t>
            </a:r>
          </a:p>
        </p:txBody>
      </p:sp>
      <p:pic>
        <p:nvPicPr>
          <p:cNvPr id="147" name="Picture 1" descr="Picture 1"/>
          <p:cNvPicPr>
            <a:picLocks noChangeAspect="1"/>
          </p:cNvPicPr>
          <p:nvPr/>
        </p:nvPicPr>
        <p:blipFill>
          <a:blip r:embed="rId3">
            <a:extLst/>
          </a:blip>
          <a:stretch>
            <a:fillRect/>
          </a:stretch>
        </p:blipFill>
        <p:spPr>
          <a:xfrm>
            <a:off x="1143000" y="990600"/>
            <a:ext cx="6477000" cy="5178160"/>
          </a:xfrm>
          <a:prstGeom prst="rect">
            <a:avLst/>
          </a:prstGeom>
          <a:ln w="12700">
            <a:miter lim="400000"/>
          </a:ln>
        </p:spPr>
      </p:pic>
      <p:sp>
        <p:nvSpPr>
          <p:cNvPr id="148" name="TextBox 3"/>
          <p:cNvSpPr txBox="1"/>
          <p:nvPr/>
        </p:nvSpPr>
        <p:spPr>
          <a:xfrm>
            <a:off x="5867400" y="4343401"/>
            <a:ext cx="822962"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mj-lt"/>
                <a:ea typeface="+mj-ea"/>
                <a:cs typeface="+mj-cs"/>
                <a:sym typeface="Helvetica"/>
              </a:defRPr>
            </a:lvl1pPr>
          </a:lstStyle>
          <a:p>
            <a:pPr/>
            <a:r>
              <a:t>r = .67</a:t>
            </a:r>
          </a:p>
        </p:txBody>
      </p:sp>
      <p:sp>
        <p:nvSpPr>
          <p:cNvPr id="149" name="TextBox 6"/>
          <p:cNvSpPr txBox="1"/>
          <p:nvPr/>
        </p:nvSpPr>
        <p:spPr>
          <a:xfrm>
            <a:off x="3276600" y="6248400"/>
            <a:ext cx="2590800"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mj-lt"/>
                <a:ea typeface="+mj-ea"/>
                <a:cs typeface="+mj-cs"/>
                <a:sym typeface="Helvetica"/>
              </a:defRPr>
            </a:lvl1pPr>
          </a:lstStyle>
          <a:p>
            <a:pPr/>
            <a:r>
              <a:t>ABV = .00035*IBU + .0449</a:t>
            </a:r>
          </a:p>
        </p:txBody>
      </p:sp>
      <p:pic>
        <p:nvPicPr>
          <p:cNvPr id="150"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4" name="IPAs vs Non-IPA Ales"/>
          <p:cNvSpPr txBox="1"/>
          <p:nvPr>
            <p:ph type="title"/>
          </p:nvPr>
        </p:nvSpPr>
        <p:spPr>
          <a:prstGeom prst="rect">
            <a:avLst/>
          </a:prstGeom>
        </p:spPr>
        <p:txBody>
          <a:bodyPr/>
          <a:lstStyle/>
          <a:p>
            <a:pPr/>
            <a:r>
              <a:t>IPAs vs Non-IPA Ales</a:t>
            </a:r>
          </a:p>
        </p:txBody>
      </p:sp>
      <p:grpSp>
        <p:nvGrpSpPr>
          <p:cNvPr id="157" name="Image Gallery"/>
          <p:cNvGrpSpPr/>
          <p:nvPr/>
        </p:nvGrpSpPr>
        <p:grpSpPr>
          <a:xfrm>
            <a:off x="409004" y="3812111"/>
            <a:ext cx="4109592" cy="3045795"/>
            <a:chOff x="0" y="78510"/>
            <a:chExt cx="4109591" cy="3045793"/>
          </a:xfrm>
        </p:grpSpPr>
        <p:pic>
          <p:nvPicPr>
            <p:cNvPr id="155" name="Screen Shot 2020-03-07 at 5.00.52 PM.png" descr="Screen Shot 2020-03-07 at 5.00.52 PM.png"/>
            <p:cNvPicPr>
              <a:picLocks noChangeAspect="1"/>
            </p:cNvPicPr>
            <p:nvPr/>
          </p:nvPicPr>
          <p:blipFill>
            <a:blip r:embed="rId2">
              <a:extLst/>
            </a:blip>
            <a:srcRect l="0" t="0" r="0" b="0"/>
            <a:stretch>
              <a:fillRect/>
            </a:stretch>
          </p:blipFill>
          <p:spPr>
            <a:xfrm>
              <a:off x="0" y="78510"/>
              <a:ext cx="4109592" cy="2581819"/>
            </a:xfrm>
            <a:prstGeom prst="rect">
              <a:avLst/>
            </a:prstGeom>
            <a:ln w="12700" cap="flat">
              <a:noFill/>
              <a:miter lim="400000"/>
            </a:ln>
            <a:effectLst/>
          </p:spPr>
        </p:pic>
        <p:sp>
          <p:nvSpPr>
            <p:cNvPr id="156" name="Type to enter a caption."/>
            <p:cNvSpPr/>
            <p:nvPr/>
          </p:nvSpPr>
          <p:spPr>
            <a:xfrm>
              <a:off x="0" y="2815038"/>
              <a:ext cx="4109592" cy="30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grpSp>
        <p:nvGrpSpPr>
          <p:cNvPr id="160" name="Image Gallery"/>
          <p:cNvGrpSpPr/>
          <p:nvPr/>
        </p:nvGrpSpPr>
        <p:grpSpPr>
          <a:xfrm>
            <a:off x="4606577" y="3898257"/>
            <a:ext cx="4223446" cy="2972793"/>
            <a:chOff x="0" y="0"/>
            <a:chExt cx="4223444" cy="2972792"/>
          </a:xfrm>
        </p:grpSpPr>
        <p:pic>
          <p:nvPicPr>
            <p:cNvPr id="158" name="Screen Shot 2020-03-07 at 4.38.14 PM.png" descr="Screen Shot 2020-03-07 at 4.38.14 PM.png"/>
            <p:cNvPicPr>
              <a:picLocks noChangeAspect="1"/>
            </p:cNvPicPr>
            <p:nvPr/>
          </p:nvPicPr>
          <p:blipFill>
            <a:blip r:embed="rId3">
              <a:extLst/>
            </a:blip>
            <a:srcRect l="0" t="307" r="0" b="307"/>
            <a:stretch>
              <a:fillRect/>
            </a:stretch>
          </p:blipFill>
          <p:spPr>
            <a:xfrm>
              <a:off x="0" y="0"/>
              <a:ext cx="4223445" cy="2587328"/>
            </a:xfrm>
            <a:prstGeom prst="rect">
              <a:avLst/>
            </a:prstGeom>
            <a:ln w="12700" cap="flat">
              <a:noFill/>
              <a:miter lim="400000"/>
            </a:ln>
            <a:effectLst/>
          </p:spPr>
        </p:pic>
        <p:sp>
          <p:nvSpPr>
            <p:cNvPr id="159" name="Type to enter a caption."/>
            <p:cNvSpPr/>
            <p:nvPr/>
          </p:nvSpPr>
          <p:spPr>
            <a:xfrm>
              <a:off x="0" y="2663527"/>
              <a:ext cx="4223445" cy="30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sp>
        <p:nvSpPr>
          <p:cNvPr id="161" name="Seeing the grouping of IPA and Non-IPA charted, a KNN model seemed appropriate for predicting beer style…"/>
          <p:cNvSpPr txBox="1"/>
          <p:nvPr/>
        </p:nvSpPr>
        <p:spPr>
          <a:xfrm>
            <a:off x="625339" y="1615105"/>
            <a:ext cx="8229601" cy="15014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buSzPct val="100000"/>
              <a:buChar char="•"/>
            </a:pPr>
            <a:r>
              <a:t>Seeing the grouping of IPA and Non-IPA charted, a KNN model seemed appropriate for predicting beer style</a:t>
            </a:r>
          </a:p>
          <a:p>
            <a:pPr/>
          </a:p>
          <a:p>
            <a:pPr marL="228600" indent="-228600">
              <a:buSzPct val="100000"/>
              <a:buChar char="•"/>
            </a:pPr>
            <a:r>
              <a:t>Comparing the accuracy of different K’s to estimate showed k= 5 had they greatest accuracy at 86.57%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