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7"/>
  </p:notesMasterIdLst>
  <p:sldIdLst>
    <p:sldId id="259" r:id="rId5"/>
    <p:sldId id="306" r:id="rId6"/>
    <p:sldId id="276" r:id="rId7"/>
    <p:sldId id="308" r:id="rId8"/>
    <p:sldId id="286" r:id="rId9"/>
    <p:sldId id="298" r:id="rId10"/>
    <p:sldId id="299" r:id="rId11"/>
    <p:sldId id="309" r:id="rId12"/>
    <p:sldId id="273" r:id="rId13"/>
    <p:sldId id="266" r:id="rId14"/>
    <p:sldId id="300" r:id="rId15"/>
    <p:sldId id="275"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8" d="100"/>
          <a:sy n="68" d="100"/>
        </p:scale>
        <p:origin x="792" y="84"/>
      </p:cViewPr>
      <p:guideLst>
        <p:guide orient="horz" pos="2215"/>
        <p:guide pos="381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Adobe 黑体 Std R"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8458F1B-03A9-414F-9C36-C8EC9A248800}"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9525">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Adobe 黑体 Std R"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368CE4-3068-489B-BAFC-49466B5D8DE8}" type="slidenum">
              <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Adobe 黑体 Std R" pitchFamily="34" charset="-122"/>
              <a:cs typeface="+mn-cs"/>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3"/>
          <p:cNvGrpSpPr/>
          <p:nvPr/>
        </p:nvGrpSpPr>
        <p:grpSpPr>
          <a:xfrm>
            <a:off x="7397750" y="-1300162"/>
            <a:ext cx="6207125" cy="8077200"/>
            <a:chOff x="0" y="0"/>
            <a:chExt cx="6206971" cy="8081158"/>
          </a:xfrm>
        </p:grpSpPr>
        <p:sp>
          <p:nvSpPr>
            <p:cNvPr id="5122" name="流程图: 数据 13"/>
            <p:cNvSpPr/>
            <p:nvPr/>
          </p:nvSpPr>
          <p:spPr>
            <a:xfrm>
              <a:off x="0" y="5205684"/>
              <a:ext cx="3010573" cy="1200699"/>
            </a:xfrm>
            <a:prstGeom prst="flowChartInputOutput">
              <a:avLst/>
            </a:prstGeom>
            <a:solidFill>
              <a:srgbClr val="DDEAF6">
                <a:alpha val="94116"/>
              </a:srgbClr>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5123" name="Freeform 5"/>
            <p:cNvSpPr/>
            <p:nvPr/>
          </p:nvSpPr>
          <p:spPr>
            <a:xfrm>
              <a:off x="3868583" y="2040720"/>
              <a:ext cx="1730375" cy="4592638"/>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Lst>
              <a:pathLst>
                <a:path w="333" h="885">
                  <a:moveTo>
                    <a:pt x="106" y="0"/>
                  </a:moveTo>
                  <a:cubicBezTo>
                    <a:pt x="0" y="160"/>
                    <a:pt x="0" y="160"/>
                    <a:pt x="0" y="160"/>
                  </a:cubicBezTo>
                  <a:cubicBezTo>
                    <a:pt x="97" y="224"/>
                    <a:pt x="141" y="383"/>
                    <a:pt x="141" y="511"/>
                  </a:cubicBezTo>
                  <a:cubicBezTo>
                    <a:pt x="141" y="611"/>
                    <a:pt x="94" y="761"/>
                    <a:pt x="2" y="844"/>
                  </a:cubicBezTo>
                  <a:cubicBezTo>
                    <a:pt x="91" y="854"/>
                    <a:pt x="162" y="869"/>
                    <a:pt x="216" y="885"/>
                  </a:cubicBezTo>
                  <a:cubicBezTo>
                    <a:pt x="296" y="769"/>
                    <a:pt x="333" y="627"/>
                    <a:pt x="333" y="511"/>
                  </a:cubicBezTo>
                  <a:cubicBezTo>
                    <a:pt x="333" y="336"/>
                    <a:pt x="273" y="110"/>
                    <a:pt x="106" y="0"/>
                  </a:cubicBezTo>
                  <a:close/>
                </a:path>
              </a:pathLst>
            </a:custGeom>
            <a:solidFill>
              <a:srgbClr val="DDEAF6">
                <a:alpha val="94116"/>
              </a:srgbClr>
            </a:solidFill>
            <a:ln w="9525">
              <a:noFill/>
            </a:ln>
          </p:spPr>
          <p:txBody>
            <a:bodyPr/>
            <a:p>
              <a:endParaRPr lang="zh-CN" altLang="en-US"/>
            </a:p>
          </p:txBody>
        </p:sp>
        <p:sp>
          <p:nvSpPr>
            <p:cNvPr id="5124" name="Freeform 6"/>
            <p:cNvSpPr/>
            <p:nvPr/>
          </p:nvSpPr>
          <p:spPr>
            <a:xfrm>
              <a:off x="898370" y="6493658"/>
              <a:ext cx="4799013" cy="622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24" h="120">
                  <a:moveTo>
                    <a:pt x="909" y="109"/>
                  </a:moveTo>
                  <a:cubicBezTo>
                    <a:pt x="909" y="109"/>
                    <a:pt x="770" y="22"/>
                    <a:pt x="462" y="11"/>
                  </a:cubicBezTo>
                  <a:cubicBezTo>
                    <a:pt x="159" y="0"/>
                    <a:pt x="16" y="109"/>
                    <a:pt x="16" y="109"/>
                  </a:cubicBezTo>
                  <a:cubicBezTo>
                    <a:pt x="0" y="115"/>
                    <a:pt x="2" y="120"/>
                    <a:pt x="20" y="120"/>
                  </a:cubicBezTo>
                  <a:cubicBezTo>
                    <a:pt x="905" y="120"/>
                    <a:pt x="905" y="120"/>
                    <a:pt x="905" y="120"/>
                  </a:cubicBezTo>
                  <a:cubicBezTo>
                    <a:pt x="923" y="120"/>
                    <a:pt x="924" y="115"/>
                    <a:pt x="909" y="109"/>
                  </a:cubicBezTo>
                  <a:close/>
                </a:path>
              </a:pathLst>
            </a:custGeom>
            <a:solidFill>
              <a:srgbClr val="DDEAF6">
                <a:alpha val="94116"/>
              </a:srgbClr>
            </a:solidFill>
            <a:ln w="9525">
              <a:noFill/>
            </a:ln>
          </p:spPr>
          <p:txBody>
            <a:bodyPr/>
            <a:p>
              <a:endParaRPr lang="zh-CN" altLang="en-US"/>
            </a:p>
          </p:txBody>
        </p:sp>
        <p:sp>
          <p:nvSpPr>
            <p:cNvPr id="5125" name="Freeform 7"/>
            <p:cNvSpPr/>
            <p:nvPr/>
          </p:nvSpPr>
          <p:spPr>
            <a:xfrm>
              <a:off x="390370" y="7360433"/>
              <a:ext cx="5816601" cy="720725"/>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20" h="139">
                  <a:moveTo>
                    <a:pt x="1091" y="29"/>
                  </a:moveTo>
                  <a:cubicBezTo>
                    <a:pt x="1082" y="13"/>
                    <a:pt x="1061" y="0"/>
                    <a:pt x="1044" y="0"/>
                  </a:cubicBezTo>
                  <a:cubicBezTo>
                    <a:pt x="77" y="0"/>
                    <a:pt x="77" y="0"/>
                    <a:pt x="77" y="0"/>
                  </a:cubicBezTo>
                  <a:cubicBezTo>
                    <a:pt x="60" y="0"/>
                    <a:pt x="38" y="13"/>
                    <a:pt x="30" y="29"/>
                  </a:cubicBezTo>
                  <a:cubicBezTo>
                    <a:pt x="3" y="108"/>
                    <a:pt x="3" y="108"/>
                    <a:pt x="3" y="108"/>
                  </a:cubicBezTo>
                  <a:cubicBezTo>
                    <a:pt x="0" y="125"/>
                    <a:pt x="12" y="139"/>
                    <a:pt x="30" y="139"/>
                  </a:cubicBezTo>
                  <a:cubicBezTo>
                    <a:pt x="1091" y="139"/>
                    <a:pt x="1091" y="139"/>
                    <a:pt x="1091" y="139"/>
                  </a:cubicBezTo>
                  <a:cubicBezTo>
                    <a:pt x="1108" y="139"/>
                    <a:pt x="1120" y="125"/>
                    <a:pt x="1117" y="108"/>
                  </a:cubicBezTo>
                  <a:lnTo>
                    <a:pt x="1091" y="29"/>
                  </a:lnTo>
                  <a:close/>
                </a:path>
              </a:pathLst>
            </a:custGeom>
            <a:solidFill>
              <a:srgbClr val="DDEAF6">
                <a:alpha val="94116"/>
              </a:srgbClr>
            </a:solidFill>
            <a:ln w="9525">
              <a:noFill/>
            </a:ln>
          </p:spPr>
          <p:txBody>
            <a:bodyPr/>
            <a:p>
              <a:endParaRPr lang="zh-CN" altLang="en-US"/>
            </a:p>
          </p:txBody>
        </p:sp>
        <p:sp>
          <p:nvSpPr>
            <p:cNvPr id="5126" name="Freeform 8"/>
            <p:cNvSpPr/>
            <p:nvPr/>
          </p:nvSpPr>
          <p:spPr>
            <a:xfrm>
              <a:off x="1101570" y="5331608"/>
              <a:ext cx="3109913" cy="27463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pathLst>
                <a:path w="599" h="53">
                  <a:moveTo>
                    <a:pt x="573" y="0"/>
                  </a:moveTo>
                  <a:cubicBezTo>
                    <a:pt x="27" y="0"/>
                    <a:pt x="27" y="0"/>
                    <a:pt x="27" y="0"/>
                  </a:cubicBezTo>
                  <a:cubicBezTo>
                    <a:pt x="12" y="0"/>
                    <a:pt x="0" y="12"/>
                    <a:pt x="0" y="26"/>
                  </a:cubicBezTo>
                  <a:cubicBezTo>
                    <a:pt x="0" y="41"/>
                    <a:pt x="12" y="53"/>
                    <a:pt x="27" y="53"/>
                  </a:cubicBezTo>
                  <a:cubicBezTo>
                    <a:pt x="573" y="53"/>
                    <a:pt x="573" y="53"/>
                    <a:pt x="573" y="53"/>
                  </a:cubicBezTo>
                  <a:cubicBezTo>
                    <a:pt x="587" y="53"/>
                    <a:pt x="599" y="41"/>
                    <a:pt x="599" y="26"/>
                  </a:cubicBezTo>
                  <a:cubicBezTo>
                    <a:pt x="599" y="12"/>
                    <a:pt x="587" y="0"/>
                    <a:pt x="573" y="0"/>
                  </a:cubicBezTo>
                  <a:close/>
                </a:path>
              </a:pathLst>
            </a:custGeom>
            <a:solidFill>
              <a:srgbClr val="DDEAF6">
                <a:alpha val="94116"/>
              </a:srgbClr>
            </a:solidFill>
            <a:ln w="9525">
              <a:noFill/>
            </a:ln>
          </p:spPr>
          <p:txBody>
            <a:bodyPr/>
            <a:p>
              <a:endParaRPr lang="zh-CN" altLang="en-US"/>
            </a:p>
          </p:txBody>
        </p:sp>
        <p:sp>
          <p:nvSpPr>
            <p:cNvPr id="5127" name="Freeform 9"/>
            <p:cNvSpPr/>
            <p:nvPr/>
          </p:nvSpPr>
          <p:spPr>
            <a:xfrm>
              <a:off x="1444470" y="5730070"/>
              <a:ext cx="2430463" cy="233363"/>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pathLst>
                <a:path w="468" h="45">
                  <a:moveTo>
                    <a:pt x="446" y="0"/>
                  </a:moveTo>
                  <a:cubicBezTo>
                    <a:pt x="22" y="0"/>
                    <a:pt x="22" y="0"/>
                    <a:pt x="22" y="0"/>
                  </a:cubicBezTo>
                  <a:cubicBezTo>
                    <a:pt x="10" y="0"/>
                    <a:pt x="0" y="10"/>
                    <a:pt x="0" y="22"/>
                  </a:cubicBezTo>
                  <a:cubicBezTo>
                    <a:pt x="0" y="35"/>
                    <a:pt x="10" y="45"/>
                    <a:pt x="22" y="45"/>
                  </a:cubicBezTo>
                  <a:cubicBezTo>
                    <a:pt x="446" y="45"/>
                    <a:pt x="446" y="45"/>
                    <a:pt x="446" y="45"/>
                  </a:cubicBezTo>
                  <a:cubicBezTo>
                    <a:pt x="458" y="45"/>
                    <a:pt x="468" y="35"/>
                    <a:pt x="468" y="22"/>
                  </a:cubicBezTo>
                  <a:cubicBezTo>
                    <a:pt x="468" y="10"/>
                    <a:pt x="458" y="0"/>
                    <a:pt x="446" y="0"/>
                  </a:cubicBezTo>
                  <a:close/>
                </a:path>
              </a:pathLst>
            </a:custGeom>
            <a:solidFill>
              <a:srgbClr val="DDEAF6">
                <a:alpha val="94116"/>
              </a:srgbClr>
            </a:solidFill>
            <a:ln w="9525">
              <a:noFill/>
            </a:ln>
          </p:spPr>
          <p:txBody>
            <a:bodyPr/>
            <a:p>
              <a:endParaRPr lang="zh-CN" altLang="en-US"/>
            </a:p>
          </p:txBody>
        </p:sp>
        <p:sp>
          <p:nvSpPr>
            <p:cNvPr id="5128" name="Freeform 10"/>
            <p:cNvSpPr/>
            <p:nvPr/>
          </p:nvSpPr>
          <p:spPr>
            <a:xfrm>
              <a:off x="1874683" y="364320"/>
              <a:ext cx="2919413" cy="35766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62" h="689">
                  <a:moveTo>
                    <a:pt x="508" y="68"/>
                  </a:moveTo>
                  <a:cubicBezTo>
                    <a:pt x="445" y="27"/>
                    <a:pt x="445" y="27"/>
                    <a:pt x="445" y="27"/>
                  </a:cubicBezTo>
                  <a:cubicBezTo>
                    <a:pt x="405" y="0"/>
                    <a:pt x="353" y="7"/>
                    <a:pt x="330" y="43"/>
                  </a:cubicBezTo>
                  <a:cubicBezTo>
                    <a:pt x="23" y="509"/>
                    <a:pt x="23" y="509"/>
                    <a:pt x="23" y="509"/>
                  </a:cubicBezTo>
                  <a:cubicBezTo>
                    <a:pt x="0" y="545"/>
                    <a:pt x="13" y="595"/>
                    <a:pt x="53" y="621"/>
                  </a:cubicBezTo>
                  <a:cubicBezTo>
                    <a:pt x="116" y="663"/>
                    <a:pt x="116" y="663"/>
                    <a:pt x="116" y="663"/>
                  </a:cubicBezTo>
                  <a:cubicBezTo>
                    <a:pt x="156" y="689"/>
                    <a:pt x="208" y="682"/>
                    <a:pt x="231" y="646"/>
                  </a:cubicBezTo>
                  <a:cubicBezTo>
                    <a:pt x="538" y="180"/>
                    <a:pt x="538" y="180"/>
                    <a:pt x="538" y="180"/>
                  </a:cubicBezTo>
                  <a:cubicBezTo>
                    <a:pt x="562" y="145"/>
                    <a:pt x="548" y="94"/>
                    <a:pt x="508" y="68"/>
                  </a:cubicBezTo>
                  <a:close/>
                </a:path>
              </a:pathLst>
            </a:custGeom>
            <a:solidFill>
              <a:srgbClr val="DDEAF6">
                <a:alpha val="94116"/>
              </a:srgbClr>
            </a:solidFill>
            <a:ln w="9525">
              <a:noFill/>
            </a:ln>
          </p:spPr>
          <p:txBody>
            <a:bodyPr/>
            <a:p>
              <a:endParaRPr lang="zh-CN" altLang="en-US"/>
            </a:p>
          </p:txBody>
        </p:sp>
        <p:sp>
          <p:nvSpPr>
            <p:cNvPr id="5129" name="Freeform 12"/>
            <p:cNvSpPr/>
            <p:nvPr/>
          </p:nvSpPr>
          <p:spPr>
            <a:xfrm>
              <a:off x="1412720" y="3504395"/>
              <a:ext cx="1241425" cy="10318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39" h="199">
                  <a:moveTo>
                    <a:pt x="216" y="116"/>
                  </a:moveTo>
                  <a:cubicBezTo>
                    <a:pt x="73" y="13"/>
                    <a:pt x="73" y="13"/>
                    <a:pt x="73" y="13"/>
                  </a:cubicBezTo>
                  <a:cubicBezTo>
                    <a:pt x="54" y="0"/>
                    <a:pt x="28" y="4"/>
                    <a:pt x="14" y="23"/>
                  </a:cubicBezTo>
                  <a:cubicBezTo>
                    <a:pt x="0" y="42"/>
                    <a:pt x="4" y="69"/>
                    <a:pt x="23" y="83"/>
                  </a:cubicBezTo>
                  <a:cubicBezTo>
                    <a:pt x="166" y="185"/>
                    <a:pt x="166" y="185"/>
                    <a:pt x="166" y="185"/>
                  </a:cubicBezTo>
                  <a:cubicBezTo>
                    <a:pt x="185" y="199"/>
                    <a:pt x="212" y="195"/>
                    <a:pt x="225" y="176"/>
                  </a:cubicBezTo>
                  <a:cubicBezTo>
                    <a:pt x="239" y="156"/>
                    <a:pt x="235" y="130"/>
                    <a:pt x="216" y="116"/>
                  </a:cubicBezTo>
                  <a:close/>
                </a:path>
              </a:pathLst>
            </a:custGeom>
            <a:solidFill>
              <a:srgbClr val="DDEAF6">
                <a:alpha val="94116"/>
              </a:srgbClr>
            </a:solidFill>
            <a:ln w="9525">
              <a:noFill/>
            </a:ln>
          </p:spPr>
          <p:txBody>
            <a:bodyPr/>
            <a:p>
              <a:endParaRPr lang="zh-CN" altLang="en-US"/>
            </a:p>
          </p:txBody>
        </p:sp>
        <p:sp>
          <p:nvSpPr>
            <p:cNvPr id="5130" name="Freeform 11"/>
            <p:cNvSpPr/>
            <p:nvPr/>
          </p:nvSpPr>
          <p:spPr>
            <a:xfrm>
              <a:off x="4144809" y="0"/>
              <a:ext cx="857250" cy="752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65" h="145">
                  <a:moveTo>
                    <a:pt x="135" y="47"/>
                  </a:moveTo>
                  <a:cubicBezTo>
                    <a:pt x="82" y="14"/>
                    <a:pt x="82" y="14"/>
                    <a:pt x="82" y="14"/>
                  </a:cubicBezTo>
                  <a:cubicBezTo>
                    <a:pt x="59" y="0"/>
                    <a:pt x="29" y="7"/>
                    <a:pt x="14" y="30"/>
                  </a:cubicBezTo>
                  <a:cubicBezTo>
                    <a:pt x="0" y="53"/>
                    <a:pt x="7" y="84"/>
                    <a:pt x="30" y="98"/>
                  </a:cubicBezTo>
                  <a:cubicBezTo>
                    <a:pt x="83" y="131"/>
                    <a:pt x="83" y="131"/>
                    <a:pt x="83" y="131"/>
                  </a:cubicBezTo>
                  <a:cubicBezTo>
                    <a:pt x="106" y="145"/>
                    <a:pt x="137" y="138"/>
                    <a:pt x="151" y="115"/>
                  </a:cubicBezTo>
                  <a:cubicBezTo>
                    <a:pt x="165" y="92"/>
                    <a:pt x="158" y="61"/>
                    <a:pt x="135" y="47"/>
                  </a:cubicBezTo>
                  <a:close/>
                </a:path>
              </a:pathLst>
            </a:custGeom>
            <a:solidFill>
              <a:srgbClr val="DDEAF6"/>
            </a:solidFill>
            <a:ln w="9525">
              <a:noFill/>
            </a:ln>
          </p:spPr>
          <p:txBody>
            <a:bodyPr/>
            <a:p>
              <a:endParaRPr lang="zh-CN" altLang="en-US"/>
            </a:p>
          </p:txBody>
        </p:sp>
      </p:grpSp>
      <p:sp>
        <p:nvSpPr>
          <p:cNvPr id="2" name="矩形 11"/>
          <p:cNvSpPr>
            <a:spLocks noChangeArrowheads="1"/>
          </p:cNvSpPr>
          <p:nvPr/>
        </p:nvSpPr>
        <p:spPr bwMode="auto">
          <a:xfrm>
            <a:off x="0" y="1289050"/>
            <a:ext cx="12131675" cy="3276600"/>
          </a:xfrm>
          <a:prstGeom prst="rect">
            <a:avLst/>
          </a:prstGeom>
          <a:solidFill>
            <a:srgbClr val="2E75B5"/>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rPr>
              <a:t>餐饮管理系统</a:t>
            </a:r>
            <a:endParaRPr kumimoji="0"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132" name="文本框 6"/>
          <p:cNvSpPr/>
          <p:nvPr/>
        </p:nvSpPr>
        <p:spPr>
          <a:xfrm>
            <a:off x="6540500" y="4641850"/>
            <a:ext cx="3057525" cy="523875"/>
          </a:xfrm>
          <a:prstGeom prst="rect">
            <a:avLst/>
          </a:prstGeom>
          <a:noFill/>
          <a:ln w="9525">
            <a:noFill/>
          </a:ln>
        </p:spPr>
        <p:txBody>
          <a:bodyPr wrap="none" anchor="t">
            <a:spAutoFit/>
          </a:bodyPr>
          <a:p>
            <a:r>
              <a:rPr lang="zh-CN" altLang="en-US" sz="2800" dirty="0">
                <a:solidFill>
                  <a:srgbClr val="1E4E79"/>
                </a:solidFill>
                <a:latin typeface="Adobe 黑体 Std R" pitchFamily="34" charset="-122"/>
                <a:ea typeface="Adobe 黑体 Std R" pitchFamily="34" charset="-122"/>
                <a:sym typeface="Adobe 黑体 Std R" pitchFamily="34" charset="-122"/>
              </a:rPr>
              <a:t>指导老师：杨子光</a:t>
            </a:r>
            <a:endParaRPr lang="zh-CN" altLang="en-US" sz="2800" dirty="0">
              <a:solidFill>
                <a:srgbClr val="1E4E79"/>
              </a:solidFill>
              <a:latin typeface="Adobe 黑体 Std R" pitchFamily="34" charset="-122"/>
              <a:ea typeface="Adobe 黑体 Std R" pitchFamily="34" charset="-122"/>
              <a:sym typeface="Adobe 黑体 Std R" pitchFamily="34" charset="-122"/>
            </a:endParaRPr>
          </a:p>
        </p:txBody>
      </p:sp>
      <p:sp>
        <p:nvSpPr>
          <p:cNvPr id="5133" name="文本框 7"/>
          <p:cNvSpPr/>
          <p:nvPr/>
        </p:nvSpPr>
        <p:spPr>
          <a:xfrm>
            <a:off x="2932113" y="4641850"/>
            <a:ext cx="2316162" cy="522288"/>
          </a:xfrm>
          <a:prstGeom prst="rect">
            <a:avLst/>
          </a:prstGeom>
          <a:noFill/>
          <a:ln w="9525">
            <a:noFill/>
          </a:ln>
        </p:spPr>
        <p:txBody>
          <a:bodyPr wrap="none" anchor="t">
            <a:spAutoFit/>
          </a:bodyPr>
          <a:p>
            <a:r>
              <a:rPr lang="zh-CN" altLang="en-US" sz="2800" dirty="0">
                <a:solidFill>
                  <a:srgbClr val="1E4E79"/>
                </a:solidFill>
                <a:latin typeface="Adobe 黑体 Std R" pitchFamily="34" charset="-122"/>
                <a:ea typeface="Adobe 黑体 Std R" pitchFamily="34" charset="-122"/>
                <a:sym typeface="Adobe 黑体 Std R" pitchFamily="34" charset="-122"/>
              </a:rPr>
              <a:t>答辩人：李秦</a:t>
            </a:r>
            <a:endParaRPr lang="zh-CN" altLang="en-US" sz="2800" dirty="0">
              <a:solidFill>
                <a:srgbClr val="1E4E79"/>
              </a:solidFill>
              <a:latin typeface="Adobe 黑体 Std R" pitchFamily="34" charset="-122"/>
              <a:ea typeface="Adobe 黑体 Std R" pitchFamily="34" charset="-122"/>
              <a:sym typeface="Adobe 黑体 Std R" pitchFamily="34"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AutoShape 5"/>
          <p:cNvSpPr/>
          <p:nvPr/>
        </p:nvSpPr>
        <p:spPr>
          <a:xfrm>
            <a:off x="1428750" y="3300413"/>
            <a:ext cx="9471025" cy="1027112"/>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66" name="Rectangle 6"/>
          <p:cNvSpPr/>
          <p:nvPr/>
        </p:nvSpPr>
        <p:spPr>
          <a:xfrm>
            <a:off x="1428750" y="3300413"/>
            <a:ext cx="2778125"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业务逻辑层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67" name="AutoShape 12"/>
          <p:cNvSpPr/>
          <p:nvPr/>
        </p:nvSpPr>
        <p:spPr>
          <a:xfrm>
            <a:off x="5959475" y="3395663"/>
            <a:ext cx="14620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68" name="Rectangle 13"/>
          <p:cNvSpPr/>
          <p:nvPr/>
        </p:nvSpPr>
        <p:spPr>
          <a:xfrm>
            <a:off x="5961063" y="3444875"/>
            <a:ext cx="1357312" cy="795338"/>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Servlet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9" name="AutoShape 21"/>
          <p:cNvSpPr/>
          <p:nvPr/>
        </p:nvSpPr>
        <p:spPr>
          <a:xfrm>
            <a:off x="7935913" y="33845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0" name="Rectangle 22"/>
          <p:cNvSpPr/>
          <p:nvPr/>
        </p:nvSpPr>
        <p:spPr>
          <a:xfrm>
            <a:off x="7907338" y="3433763"/>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Ajax</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矩形 7"/>
          <p:cNvSpPr/>
          <p:nvPr/>
        </p:nvSpPr>
        <p:spPr>
          <a:xfrm>
            <a:off x="241300" y="190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11272" name="组合 9"/>
          <p:cNvGrpSpPr/>
          <p:nvPr/>
        </p:nvGrpSpPr>
        <p:grpSpPr>
          <a:xfrm rot="-5400000">
            <a:off x="563563" y="-20637"/>
            <a:ext cx="1235075" cy="1266825"/>
            <a:chOff x="0" y="0"/>
            <a:chExt cx="3915508" cy="3999911"/>
          </a:xfrm>
        </p:grpSpPr>
        <p:sp>
          <p:nvSpPr>
            <p:cNvPr id="11273" name="流程图: 数据 10"/>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1274" name="矩形 11"/>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4</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1275" name="文本框 12"/>
          <p:cNvSpPr/>
          <p:nvPr/>
        </p:nvSpPr>
        <p:spPr>
          <a:xfrm>
            <a:off x="1339850" y="-28575"/>
            <a:ext cx="3805238"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web</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端技术实现</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6" name="AutoShape 3"/>
          <p:cNvSpPr/>
          <p:nvPr/>
        </p:nvSpPr>
        <p:spPr>
          <a:xfrm>
            <a:off x="1460500" y="1908175"/>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7" name="Rectangle 4"/>
          <p:cNvSpPr/>
          <p:nvPr/>
        </p:nvSpPr>
        <p:spPr>
          <a:xfrm>
            <a:off x="1458913" y="1938338"/>
            <a:ext cx="2779712"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表现层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78" name="AutoShape 15"/>
          <p:cNvSpPr/>
          <p:nvPr/>
        </p:nvSpPr>
        <p:spPr>
          <a:xfrm>
            <a:off x="4240213" y="20224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9" name="Rectangle 16"/>
          <p:cNvSpPr/>
          <p:nvPr/>
        </p:nvSpPr>
        <p:spPr>
          <a:xfrm>
            <a:off x="4265613" y="2047875"/>
            <a:ext cx="1233487"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Echart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0" name="AutoShape 18"/>
          <p:cNvSpPr/>
          <p:nvPr/>
        </p:nvSpPr>
        <p:spPr>
          <a:xfrm>
            <a:off x="5910263" y="20224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1" name="Rectangle 19"/>
          <p:cNvSpPr/>
          <p:nvPr/>
        </p:nvSpPr>
        <p:spPr>
          <a:xfrm>
            <a:off x="5961063" y="2049463"/>
            <a:ext cx="1233487" cy="804862"/>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HTML+CSS</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2" name="AutoShape 24"/>
          <p:cNvSpPr/>
          <p:nvPr/>
        </p:nvSpPr>
        <p:spPr>
          <a:xfrm>
            <a:off x="7618413" y="1997075"/>
            <a:ext cx="144303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3" name="Rectangle 25"/>
          <p:cNvSpPr/>
          <p:nvPr/>
        </p:nvSpPr>
        <p:spPr>
          <a:xfrm>
            <a:off x="7653338" y="2074863"/>
            <a:ext cx="1344612"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JS/JQuery</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4" name="Rectangle 28"/>
          <p:cNvSpPr/>
          <p:nvPr/>
        </p:nvSpPr>
        <p:spPr>
          <a:xfrm>
            <a:off x="9274175" y="2047875"/>
            <a:ext cx="1319213" cy="806450"/>
          </a:xfrm>
          <a:prstGeom prst="rect">
            <a:avLst/>
          </a:prstGeom>
          <a:noFill/>
          <a:ln w="9525">
            <a:noFill/>
          </a:ln>
        </p:spPr>
        <p:txBody>
          <a:bodyPr lIns="68580" tIns="68580" rIns="68580" bIns="68580" anchor="ctr"/>
          <a:p>
            <a:pPr algn="ctr">
              <a:lnSpc>
                <a:spcPct val="90000"/>
              </a:lnSpc>
              <a:spcAft>
                <a:spcPct val="35000"/>
              </a:spcAft>
            </a:pP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5" name="AutoShape 7"/>
          <p:cNvSpPr/>
          <p:nvPr/>
        </p:nvSpPr>
        <p:spPr>
          <a:xfrm>
            <a:off x="1458913" y="4692650"/>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6" name="Rectangle 8"/>
          <p:cNvSpPr/>
          <p:nvPr/>
        </p:nvSpPr>
        <p:spPr>
          <a:xfrm>
            <a:off x="1458913" y="4692650"/>
            <a:ext cx="2779712" cy="1027113"/>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数据访问层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87" name="AutoShape 9"/>
          <p:cNvSpPr/>
          <p:nvPr/>
        </p:nvSpPr>
        <p:spPr>
          <a:xfrm>
            <a:off x="7935913" y="4803775"/>
            <a:ext cx="1284287"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8" name="Rectangle 10"/>
          <p:cNvSpPr/>
          <p:nvPr/>
        </p:nvSpPr>
        <p:spPr>
          <a:xfrm>
            <a:off x="7907338" y="4803775"/>
            <a:ext cx="1235075" cy="804863"/>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MySQL</a:t>
            </a:r>
            <a:endParaRPr lang="zh-CN" altLang="en-US"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1289" name="文本框 2"/>
          <p:cNvSpPr txBox="1"/>
          <p:nvPr/>
        </p:nvSpPr>
        <p:spPr>
          <a:xfrm>
            <a:off x="735488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0" name="文本框 69"/>
          <p:cNvSpPr txBox="1"/>
          <p:nvPr/>
        </p:nvSpPr>
        <p:spPr>
          <a:xfrm>
            <a:off x="5494338" y="2125663"/>
            <a:ext cx="198437"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1" name="文本框 70"/>
          <p:cNvSpPr txBox="1"/>
          <p:nvPr/>
        </p:nvSpPr>
        <p:spPr>
          <a:xfrm>
            <a:off x="7156450" y="2125663"/>
            <a:ext cx="198438"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2" name="文本框 70"/>
          <p:cNvSpPr txBox="1"/>
          <p:nvPr/>
        </p:nvSpPr>
        <p:spPr>
          <a:xfrm>
            <a:off x="9021763" y="2128838"/>
            <a:ext cx="198437"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3" name="AutoShape 24"/>
          <p:cNvSpPr/>
          <p:nvPr/>
        </p:nvSpPr>
        <p:spPr>
          <a:xfrm>
            <a:off x="9480550" y="1993900"/>
            <a:ext cx="1131888" cy="857250"/>
          </a:xfrm>
          <a:prstGeom prst="roundRect">
            <a:avLst>
              <a:gd name="adj" fmla="val 10000"/>
            </a:avLst>
          </a:prstGeom>
          <a:solidFill>
            <a:srgbClr val="2E75B5"/>
          </a:solidFill>
          <a:ln w="9525">
            <a:noFill/>
          </a:ln>
        </p:spPr>
        <p:txBody>
          <a:bodyPr anchor="t"/>
          <a:p>
            <a:pPr algn="ctr">
              <a:lnSpc>
                <a:spcPct val="90000"/>
              </a:lnSpc>
              <a:spcAft>
                <a:spcPct val="35000"/>
              </a:spcAft>
            </a:pPr>
            <a:endPar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endParaRPr>
          </a:p>
          <a:p>
            <a:pPr algn="ctr">
              <a:lnSpc>
                <a:spcPct val="90000"/>
              </a:lnSpc>
              <a:spcAft>
                <a:spcPct val="35000"/>
              </a:spcAft>
            </a:pPr>
            <a:endParaRPr lang="en-US" altLang="zh-CN" dirty="0">
              <a:solidFill>
                <a:schemeClr val="bg1"/>
              </a:solidFill>
              <a:latin typeface="宋体" panose="02010600030101010101" pitchFamily="2" charset="-122"/>
              <a:ea typeface="宋体" panose="02010600030101010101" pitchFamily="2" charset="-122"/>
              <a:sym typeface="Calibri" panose="020F0502020204030204" pitchFamily="34" charset="0"/>
            </a:endParaRPr>
          </a:p>
        </p:txBody>
      </p:sp>
      <p:sp>
        <p:nvSpPr>
          <p:cNvPr id="11294" name="Rectangle 10"/>
          <p:cNvSpPr/>
          <p:nvPr/>
        </p:nvSpPr>
        <p:spPr>
          <a:xfrm>
            <a:off x="9385300" y="2047875"/>
            <a:ext cx="1322388"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JSP</a:t>
            </a:r>
            <a:endPar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1295" name="文本框 2"/>
          <p:cNvSpPr txBox="1"/>
          <p:nvPr/>
        </p:nvSpPr>
        <p:spPr>
          <a:xfrm>
            <a:off x="7454900" y="4910138"/>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6" name="AutoShape 12"/>
          <p:cNvSpPr/>
          <p:nvPr/>
        </p:nvSpPr>
        <p:spPr>
          <a:xfrm>
            <a:off x="5992813" y="4789488"/>
            <a:ext cx="1462087"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97" name="Rectangle 13"/>
          <p:cNvSpPr/>
          <p:nvPr/>
        </p:nvSpPr>
        <p:spPr>
          <a:xfrm>
            <a:off x="6045200" y="4808538"/>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JDBC</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AutoShape 5"/>
          <p:cNvSpPr/>
          <p:nvPr/>
        </p:nvSpPr>
        <p:spPr>
          <a:xfrm>
            <a:off x="1428750" y="3300413"/>
            <a:ext cx="9471025" cy="1027112"/>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0" name="Rectangle 6"/>
          <p:cNvSpPr/>
          <p:nvPr/>
        </p:nvSpPr>
        <p:spPr>
          <a:xfrm>
            <a:off x="1428750" y="3300413"/>
            <a:ext cx="2778125"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业务逻辑层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291" name="AutoShape 12"/>
          <p:cNvSpPr/>
          <p:nvPr/>
        </p:nvSpPr>
        <p:spPr>
          <a:xfrm>
            <a:off x="5959475" y="3395663"/>
            <a:ext cx="14620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2" name="Rectangle 13"/>
          <p:cNvSpPr/>
          <p:nvPr/>
        </p:nvSpPr>
        <p:spPr>
          <a:xfrm>
            <a:off x="5961063" y="3444875"/>
            <a:ext cx="1357312" cy="795338"/>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Activity</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AutoShape 21"/>
          <p:cNvSpPr/>
          <p:nvPr/>
        </p:nvSpPr>
        <p:spPr>
          <a:xfrm>
            <a:off x="7935913" y="33845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4" name="Rectangle 22"/>
          <p:cNvSpPr/>
          <p:nvPr/>
        </p:nvSpPr>
        <p:spPr>
          <a:xfrm>
            <a:off x="7907338" y="3433763"/>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Fragment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矩形 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12296" name="组合 9"/>
          <p:cNvGrpSpPr/>
          <p:nvPr/>
        </p:nvGrpSpPr>
        <p:grpSpPr>
          <a:xfrm rot="-5400000">
            <a:off x="563563" y="-20637"/>
            <a:ext cx="1235075" cy="1266825"/>
            <a:chOff x="0" y="0"/>
            <a:chExt cx="3915508" cy="3999911"/>
          </a:xfrm>
        </p:grpSpPr>
        <p:sp>
          <p:nvSpPr>
            <p:cNvPr id="12297" name="流程图: 数据 10"/>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2298" name="矩形 11"/>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4</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2299" name="文本框 12"/>
          <p:cNvSpPr/>
          <p:nvPr/>
        </p:nvSpPr>
        <p:spPr>
          <a:xfrm>
            <a:off x="1339850" y="-28575"/>
            <a:ext cx="4619625"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Android</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端技术实现</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0" name="AutoShape 3"/>
          <p:cNvSpPr/>
          <p:nvPr/>
        </p:nvSpPr>
        <p:spPr>
          <a:xfrm>
            <a:off x="1460500" y="1908175"/>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1" name="Rectangle 4"/>
          <p:cNvSpPr/>
          <p:nvPr/>
        </p:nvSpPr>
        <p:spPr>
          <a:xfrm>
            <a:off x="1458913" y="1938338"/>
            <a:ext cx="2779712"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表现层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302" name="AutoShape 15"/>
          <p:cNvSpPr/>
          <p:nvPr/>
        </p:nvSpPr>
        <p:spPr>
          <a:xfrm>
            <a:off x="5997575" y="1997075"/>
            <a:ext cx="1284288"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3" name="Rectangle 16"/>
          <p:cNvSpPr/>
          <p:nvPr/>
        </p:nvSpPr>
        <p:spPr>
          <a:xfrm>
            <a:off x="6107113" y="2019300"/>
            <a:ext cx="1233487"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XML</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04" name="Rectangle 28"/>
          <p:cNvSpPr/>
          <p:nvPr/>
        </p:nvSpPr>
        <p:spPr>
          <a:xfrm>
            <a:off x="9274175" y="2047875"/>
            <a:ext cx="1319213" cy="806450"/>
          </a:xfrm>
          <a:prstGeom prst="rect">
            <a:avLst/>
          </a:prstGeom>
          <a:noFill/>
          <a:ln w="9525">
            <a:noFill/>
          </a:ln>
        </p:spPr>
        <p:txBody>
          <a:bodyPr lIns="68580" tIns="68580" rIns="68580" bIns="68580" anchor="ctr"/>
          <a:p>
            <a:pPr algn="ctr">
              <a:lnSpc>
                <a:spcPct val="90000"/>
              </a:lnSpc>
              <a:spcAft>
                <a:spcPct val="35000"/>
              </a:spcAft>
            </a:pP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05" name="AutoShape 7"/>
          <p:cNvSpPr/>
          <p:nvPr/>
        </p:nvSpPr>
        <p:spPr>
          <a:xfrm>
            <a:off x="1458913" y="4692650"/>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6" name="Rectangle 8"/>
          <p:cNvSpPr/>
          <p:nvPr/>
        </p:nvSpPr>
        <p:spPr>
          <a:xfrm>
            <a:off x="1458913" y="4692650"/>
            <a:ext cx="2779712" cy="1027113"/>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数据访问层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307" name="AutoShape 9"/>
          <p:cNvSpPr/>
          <p:nvPr/>
        </p:nvSpPr>
        <p:spPr>
          <a:xfrm>
            <a:off x="7935913" y="4803775"/>
            <a:ext cx="1284287"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8" name="Rectangle 10"/>
          <p:cNvSpPr/>
          <p:nvPr/>
        </p:nvSpPr>
        <p:spPr>
          <a:xfrm>
            <a:off x="7907338" y="4803775"/>
            <a:ext cx="1235075" cy="804863"/>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MySQL</a:t>
            </a:r>
            <a:endParaRPr lang="zh-CN" altLang="en-US"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2309" name="文本框 2"/>
          <p:cNvSpPr txBox="1"/>
          <p:nvPr/>
        </p:nvSpPr>
        <p:spPr>
          <a:xfrm>
            <a:off x="735488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0" name="文本框 2"/>
          <p:cNvSpPr txBox="1"/>
          <p:nvPr/>
        </p:nvSpPr>
        <p:spPr>
          <a:xfrm>
            <a:off x="7454900" y="4910138"/>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1" name="AutoShape 12"/>
          <p:cNvSpPr/>
          <p:nvPr/>
        </p:nvSpPr>
        <p:spPr>
          <a:xfrm>
            <a:off x="5992813" y="4789488"/>
            <a:ext cx="1462087"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2" name="Rectangle 13"/>
          <p:cNvSpPr/>
          <p:nvPr/>
        </p:nvSpPr>
        <p:spPr>
          <a:xfrm>
            <a:off x="6045200" y="4808538"/>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Nohttp</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3" name="文本框 2"/>
          <p:cNvSpPr txBox="1"/>
          <p:nvPr/>
        </p:nvSpPr>
        <p:spPr>
          <a:xfrm>
            <a:off x="7223125" y="2130425"/>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4" name="AutoShape 15"/>
          <p:cNvSpPr/>
          <p:nvPr/>
        </p:nvSpPr>
        <p:spPr>
          <a:xfrm>
            <a:off x="7935913" y="19716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5" name="Rectangle 16"/>
          <p:cNvSpPr/>
          <p:nvPr/>
        </p:nvSpPr>
        <p:spPr>
          <a:xfrm>
            <a:off x="7907338" y="2022475"/>
            <a:ext cx="1233487" cy="806450"/>
          </a:xfrm>
          <a:prstGeom prst="rect">
            <a:avLst/>
          </a:prstGeom>
          <a:noFill/>
          <a:ln w="9525">
            <a:noFill/>
          </a:ln>
        </p:spPr>
        <p:txBody>
          <a:bodyPr lIns="68580" tIns="68580" rIns="68580" bIns="68580" anchor="ctr"/>
          <a:p>
            <a:pPr algn="ctr">
              <a:lnSpc>
                <a:spcPct val="90000"/>
              </a:lnSpc>
              <a:spcAft>
                <a:spcPct val="35000"/>
              </a:spcAft>
            </a:pPr>
            <a:r>
              <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rPr>
              <a:t>控件</a:t>
            </a: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6" name="AutoShape 12"/>
          <p:cNvSpPr/>
          <p:nvPr/>
        </p:nvSpPr>
        <p:spPr>
          <a:xfrm>
            <a:off x="4203700" y="3408363"/>
            <a:ext cx="13604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7" name="Rectangle 13"/>
          <p:cNvSpPr/>
          <p:nvPr/>
        </p:nvSpPr>
        <p:spPr>
          <a:xfrm>
            <a:off x="4206875" y="3427413"/>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ZXing</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8" name="文本框 2"/>
          <p:cNvSpPr txBox="1"/>
          <p:nvPr/>
        </p:nvSpPr>
        <p:spPr>
          <a:xfrm>
            <a:off x="5470525" y="3527425"/>
            <a:ext cx="198438" cy="584200"/>
          </a:xfrm>
          <a:prstGeom prst="rect">
            <a:avLst/>
          </a:prstGeom>
          <a:noFill/>
          <a:ln w="9525">
            <a:noFill/>
          </a:ln>
        </p:spPr>
        <p:txBody>
          <a:bodyPr wrap="square"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9" name="AutoShape 21"/>
          <p:cNvSpPr/>
          <p:nvPr/>
        </p:nvSpPr>
        <p:spPr>
          <a:xfrm>
            <a:off x="9477375" y="34099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20" name="Rectangle 22"/>
          <p:cNvSpPr/>
          <p:nvPr/>
        </p:nvSpPr>
        <p:spPr>
          <a:xfrm>
            <a:off x="9448800" y="3444875"/>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Adapter</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21" name="文本框 2"/>
          <p:cNvSpPr txBox="1"/>
          <p:nvPr/>
        </p:nvSpPr>
        <p:spPr>
          <a:xfrm>
            <a:off x="907573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平行四边形 3"/>
          <p:cNvSpPr/>
          <p:nvPr/>
        </p:nvSpPr>
        <p:spPr>
          <a:xfrm rot="7727380">
            <a:off x="3573463" y="-873125"/>
            <a:ext cx="9110662" cy="13533438"/>
          </a:xfrm>
          <a:custGeom>
            <a:avLst/>
            <a:gdLst/>
            <a:ahLst/>
            <a:cxnLst>
              <a:cxn ang="0">
                <a:pos x="0" y="8424495"/>
              </a:cxn>
              <a:cxn ang="0">
                <a:pos x="699818" y="0"/>
              </a:cxn>
              <a:cxn ang="0">
                <a:pos x="8247095" y="7957157"/>
              </a:cxn>
              <a:cxn ang="0">
                <a:pos x="9614661" y="13579351"/>
              </a:cxn>
              <a:cxn ang="0">
                <a:pos x="0" y="8424495"/>
              </a:cxn>
            </a:cxnLst>
            <a:pathLst>
              <a:path w="9013078" h="13524274">
                <a:moveTo>
                  <a:pt x="0" y="8390325"/>
                </a:moveTo>
                <a:lnTo>
                  <a:pt x="656031" y="0"/>
                </a:lnTo>
                <a:lnTo>
                  <a:pt x="7731081" y="7924883"/>
                </a:lnTo>
                <a:lnTo>
                  <a:pt x="9013078" y="13524274"/>
                </a:lnTo>
                <a:lnTo>
                  <a:pt x="0" y="8390325"/>
                </a:lnTo>
                <a:close/>
              </a:path>
            </a:pathLst>
          </a:custGeom>
          <a:solidFill>
            <a:srgbClr val="DDEAF6"/>
          </a:solidFill>
          <a:ln w="9525">
            <a:noFill/>
          </a:ln>
        </p:spPr>
        <p:txBody>
          <a:bodyPr/>
          <a:p>
            <a:endParaRPr lang="zh-CN" altLang="en-US"/>
          </a:p>
        </p:txBody>
      </p:sp>
      <p:sp>
        <p:nvSpPr>
          <p:cNvPr id="15362" name="矩形 11"/>
          <p:cNvSpPr/>
          <p:nvPr/>
        </p:nvSpPr>
        <p:spPr>
          <a:xfrm>
            <a:off x="0" y="1289050"/>
            <a:ext cx="9793288" cy="3916363"/>
          </a:xfrm>
          <a:prstGeom prst="rec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5363" name="文本框 1"/>
          <p:cNvSpPr/>
          <p:nvPr/>
        </p:nvSpPr>
        <p:spPr>
          <a:xfrm>
            <a:off x="60325" y="1358900"/>
            <a:ext cx="11428413" cy="2646363"/>
          </a:xfrm>
          <a:prstGeom prst="rect">
            <a:avLst/>
          </a:prstGeom>
          <a:noFill/>
          <a:ln w="9525">
            <a:noFill/>
          </a:ln>
        </p:spPr>
        <p:txBody>
          <a:bodyPr anchor="t">
            <a:spAutoFit/>
          </a:bodyPr>
          <a:p>
            <a:r>
              <a:rPr lang="en-US" altLang="zh-CN" sz="16600" b="1" dirty="0">
                <a:solidFill>
                  <a:srgbClr val="FAFAFA"/>
                </a:solidFill>
                <a:latin typeface="Arial" panose="020B0604020202020204" pitchFamily="34" charset="0"/>
                <a:ea typeface="Adobe 黑体 Std R" pitchFamily="34" charset="-122"/>
                <a:sym typeface="Arial" panose="020B0604020202020204" pitchFamily="34" charset="0"/>
              </a:rPr>
              <a:t>THANKS</a:t>
            </a:r>
            <a:endParaRPr lang="zh-CN" altLang="en-US" sz="16600" b="1" dirty="0">
              <a:solidFill>
                <a:srgbClr val="FAFAFA"/>
              </a:solidFill>
              <a:latin typeface="Arial" panose="020B0604020202020204" pitchFamily="34" charset="0"/>
              <a:ea typeface="Adobe 黑体 Std R" pitchFamily="34" charset="-122"/>
              <a:sym typeface="Arial" panose="020B0604020202020204" pitchFamily="34" charset="0"/>
            </a:endParaRPr>
          </a:p>
        </p:txBody>
      </p:sp>
      <p:sp>
        <p:nvSpPr>
          <p:cNvPr id="15364" name="文本框 2"/>
          <p:cNvSpPr/>
          <p:nvPr/>
        </p:nvSpPr>
        <p:spPr>
          <a:xfrm>
            <a:off x="95250" y="3778250"/>
            <a:ext cx="9734550" cy="1106488"/>
          </a:xfrm>
          <a:prstGeom prst="rect">
            <a:avLst/>
          </a:prstGeom>
          <a:noFill/>
          <a:ln w="9525">
            <a:noFill/>
          </a:ln>
        </p:spPr>
        <p:txBody>
          <a:bodyPr anchor="t">
            <a:spAutoFit/>
          </a:bodyPr>
          <a:p>
            <a:r>
              <a:rPr lang="zh-CN" altLang="en-US" sz="6600" dirty="0">
                <a:solidFill>
                  <a:srgbClr val="FAFAFA"/>
                </a:solidFill>
                <a:latin typeface="Arial Unicode MS" panose="020B0604020202020204" pitchFamily="34" charset="-122"/>
                <a:ea typeface="Arial Unicode MS" panose="020B0604020202020204" pitchFamily="34" charset="-122"/>
                <a:sym typeface="Arial Unicode MS" panose="020B0604020202020204" pitchFamily="34" charset="-122"/>
              </a:rPr>
              <a:t>感谢各位老师观看与聆听</a:t>
            </a:r>
            <a:endParaRPr lang="zh-CN" altLang="en-US" sz="6600" dirty="0">
              <a:solidFill>
                <a:srgbClr val="FAFAFA"/>
              </a:solidFill>
              <a:latin typeface="Arial Unicode MS" panose="020B0604020202020204" pitchFamily="34" charset="-122"/>
              <a:ea typeface="Arial Unicode MS" panose="020B0604020202020204" pitchFamily="34" charset="-122"/>
              <a:sym typeface="Arial Unicode MS" panose="020B0604020202020204" pitchFamily="3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p:txBody>
          <a:bodyPr anchor="ctr"/>
          <a:p>
            <a:pPr marL="0" indent="0" algn="r" eaLnBrk="1" hangingPunct="1">
              <a:lnSpc>
                <a:spcPct val="100000"/>
              </a:lnSpc>
              <a:spcBef>
                <a:spcPct val="0"/>
              </a:spcBef>
              <a:buNone/>
            </a:pPr>
            <a:fld id="{9A0DB2DC-4C9A-4742-B13C-FB6460FD3503}" type="slidenum">
              <a:rPr lang="en-US" altLang="en-US" sz="1200" dirty="0">
                <a:solidFill>
                  <a:srgbClr val="898989"/>
                </a:solidFill>
                <a:sym typeface="Arial" panose="020B0604020202020204" pitchFamily="34" charset="0"/>
              </a:rPr>
            </a:fld>
            <a:endParaRPr lang="en-US" altLang="en-US" sz="1200" dirty="0">
              <a:solidFill>
                <a:srgbClr val="898989"/>
              </a:solidFill>
              <a:sym typeface="Arial" panose="020B0604020202020204" pitchFamily="34" charset="0"/>
            </a:endParaRPr>
          </a:p>
        </p:txBody>
      </p:sp>
      <p:pic>
        <p:nvPicPr>
          <p:cNvPr id="4099" name="图片 1"/>
          <p:cNvPicPr>
            <a:picLocks noChangeAspect="1"/>
          </p:cNvPicPr>
          <p:nvPr/>
        </p:nvPicPr>
        <p:blipFill>
          <a:blip r:embed="rId1"/>
          <a:stretch>
            <a:fillRect/>
          </a:stretch>
        </p:blipFill>
        <p:spPr>
          <a:xfrm>
            <a:off x="0" y="-230187"/>
            <a:ext cx="12192000" cy="7324725"/>
          </a:xfrm>
          <a:prstGeom prst="rect">
            <a:avLst/>
          </a:prstGeom>
          <a:noFill/>
          <a:ln w="9525">
            <a:noFill/>
          </a:ln>
        </p:spPr>
      </p:pic>
      <p:sp>
        <p:nvSpPr>
          <p:cNvPr id="4100" name="矩形 15"/>
          <p:cNvSpPr/>
          <p:nvPr/>
        </p:nvSpPr>
        <p:spPr>
          <a:xfrm>
            <a:off x="0" y="-230187"/>
            <a:ext cx="12192000" cy="7324725"/>
          </a:xfrm>
          <a:prstGeom prst="rect">
            <a:avLst/>
          </a:prstGeom>
          <a:solidFill>
            <a:srgbClr val="2E75B5">
              <a:alpha val="2509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sym typeface="Arial" panose="020B0604020202020204" pitchFamily="34" charset="0"/>
            </a:endParaRPr>
          </a:p>
        </p:txBody>
      </p:sp>
      <p:grpSp>
        <p:nvGrpSpPr>
          <p:cNvPr id="4101" name="组合 20"/>
          <p:cNvGrpSpPr/>
          <p:nvPr/>
        </p:nvGrpSpPr>
        <p:grpSpPr>
          <a:xfrm>
            <a:off x="1109663" y="1812925"/>
            <a:ext cx="3724275" cy="3230563"/>
            <a:chOff x="0" y="0"/>
            <a:chExt cx="3724096" cy="3230446"/>
          </a:xfrm>
        </p:grpSpPr>
        <p:sp>
          <p:nvSpPr>
            <p:cNvPr id="4107" name="文本框 7"/>
            <p:cNvSpPr/>
            <p:nvPr/>
          </p:nvSpPr>
          <p:spPr>
            <a:xfrm>
              <a:off x="0" y="0"/>
              <a:ext cx="3724096" cy="221599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en-US" sz="13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1800" dirty="0">
                <a:ea typeface="宋体" panose="02010600030101010101" pitchFamily="2" charset="-122"/>
              </a:endParaRPr>
            </a:p>
          </p:txBody>
        </p:sp>
        <p:sp>
          <p:nvSpPr>
            <p:cNvPr id="4108" name="文本框 8"/>
            <p:cNvSpPr/>
            <p:nvPr/>
          </p:nvSpPr>
          <p:spPr>
            <a:xfrm>
              <a:off x="86562" y="1907007"/>
              <a:ext cx="3550972" cy="1323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en-US" altLang="zh-CN" sz="8000" dirty="0">
                  <a:solidFill>
                    <a:schemeClr val="bg1"/>
                  </a:solidFill>
                  <a:sym typeface="Arial" panose="020B0604020202020204" pitchFamily="34" charset="0"/>
                </a:rPr>
                <a:t>content</a:t>
              </a:r>
              <a:endParaRPr lang="zh-CN" altLang="en-US" sz="8000" dirty="0">
                <a:solidFill>
                  <a:schemeClr val="bg1"/>
                </a:solidFill>
                <a:sym typeface="Arial" panose="020B0604020202020204" pitchFamily="34" charset="0"/>
              </a:endParaRPr>
            </a:p>
          </p:txBody>
        </p:sp>
      </p:grpSp>
      <p:sp>
        <p:nvSpPr>
          <p:cNvPr id="4102" name="直接连接符 2"/>
          <p:cNvSpPr/>
          <p:nvPr/>
        </p:nvSpPr>
        <p:spPr>
          <a:xfrm>
            <a:off x="6529388" y="546100"/>
            <a:ext cx="15875" cy="5692775"/>
          </a:xfrm>
          <a:prstGeom prst="line">
            <a:avLst/>
          </a:prstGeom>
          <a:ln w="63500" cap="flat" cmpd="sng">
            <a:solidFill>
              <a:schemeClr val="bg1"/>
            </a:solidFill>
            <a:prstDash val="solid"/>
            <a:headEnd type="none" w="med" len="med"/>
            <a:tailEnd type="none" w="med" len="med"/>
          </a:ln>
        </p:spPr>
      </p:sp>
      <p:sp>
        <p:nvSpPr>
          <p:cNvPr id="4103" name="文本框 10"/>
          <p:cNvSpPr/>
          <p:nvPr/>
        </p:nvSpPr>
        <p:spPr>
          <a:xfrm>
            <a:off x="7110413" y="1492250"/>
            <a:ext cx="3341687"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chemeClr val="bg1"/>
                </a:solidFill>
                <a:sym typeface="Arial" panose="020B0604020202020204" pitchFamily="34" charset="0"/>
              </a:rPr>
              <a:t>1</a:t>
            </a:r>
            <a:r>
              <a:rPr lang="zh-CN" altLang="en-US" sz="4000" b="1" dirty="0">
                <a:solidFill>
                  <a:schemeClr val="bg1"/>
                </a:solidFill>
                <a:sym typeface="Arial" panose="020B0604020202020204" pitchFamily="34" charset="0"/>
              </a:rPr>
              <a:t>、项目简介</a:t>
            </a:r>
            <a:endParaRPr lang="zh-CN" altLang="en-US" sz="4000" b="1" dirty="0">
              <a:solidFill>
                <a:schemeClr val="bg1"/>
              </a:solidFill>
              <a:sym typeface="Arial" panose="020B0604020202020204" pitchFamily="34" charset="0"/>
            </a:endParaRPr>
          </a:p>
        </p:txBody>
      </p:sp>
      <p:sp>
        <p:nvSpPr>
          <p:cNvPr id="4104" name="文本框 11"/>
          <p:cNvSpPr/>
          <p:nvPr/>
        </p:nvSpPr>
        <p:spPr>
          <a:xfrm>
            <a:off x="7110413" y="2489200"/>
            <a:ext cx="3341687"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chemeClr val="bg1"/>
                </a:solidFill>
                <a:sym typeface="Arial" panose="020B0604020202020204" pitchFamily="34" charset="0"/>
              </a:rPr>
              <a:t>2</a:t>
            </a:r>
            <a:r>
              <a:rPr lang="zh-CN" altLang="en-US" sz="4000" b="1" dirty="0">
                <a:solidFill>
                  <a:schemeClr val="bg1"/>
                </a:solidFill>
                <a:sym typeface="Arial" panose="020B0604020202020204" pitchFamily="34" charset="0"/>
              </a:rPr>
              <a:t>、项目功能</a:t>
            </a:r>
            <a:endParaRPr lang="zh-CN" altLang="en-US" sz="4000" b="1" dirty="0">
              <a:solidFill>
                <a:schemeClr val="bg1"/>
              </a:solidFill>
              <a:sym typeface="Arial" panose="020B0604020202020204" pitchFamily="34" charset="0"/>
            </a:endParaRPr>
          </a:p>
        </p:txBody>
      </p:sp>
      <p:sp>
        <p:nvSpPr>
          <p:cNvPr id="4105" name="文本框 12"/>
          <p:cNvSpPr/>
          <p:nvPr/>
        </p:nvSpPr>
        <p:spPr>
          <a:xfrm>
            <a:off x="7140575" y="3517900"/>
            <a:ext cx="3341688"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chemeClr val="bg1"/>
                </a:solidFill>
                <a:sym typeface="Arial" panose="020B0604020202020204" pitchFamily="34" charset="0"/>
              </a:rPr>
              <a:t>3</a:t>
            </a:r>
            <a:r>
              <a:rPr lang="zh-CN" altLang="en-US" sz="4000" b="1" dirty="0">
                <a:solidFill>
                  <a:schemeClr val="bg1"/>
                </a:solidFill>
                <a:sym typeface="Arial" panose="020B0604020202020204" pitchFamily="34" charset="0"/>
              </a:rPr>
              <a:t>、重难点</a:t>
            </a:r>
            <a:endParaRPr lang="zh-CN" altLang="en-US" sz="4000" b="1" dirty="0">
              <a:solidFill>
                <a:schemeClr val="bg1"/>
              </a:solidFill>
              <a:sym typeface="Arial" panose="020B0604020202020204" pitchFamily="34" charset="0"/>
            </a:endParaRPr>
          </a:p>
        </p:txBody>
      </p:sp>
      <p:sp>
        <p:nvSpPr>
          <p:cNvPr id="4106" name="文本框 13"/>
          <p:cNvSpPr/>
          <p:nvPr/>
        </p:nvSpPr>
        <p:spPr>
          <a:xfrm>
            <a:off x="7140575" y="4513263"/>
            <a:ext cx="4135438"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chemeClr val="bg1"/>
                </a:solidFill>
                <a:sym typeface="Arial" panose="020B0604020202020204" pitchFamily="34" charset="0"/>
              </a:rPr>
              <a:t>4</a:t>
            </a:r>
            <a:r>
              <a:rPr lang="zh-CN" altLang="en-US" sz="4000" b="1" dirty="0">
                <a:solidFill>
                  <a:schemeClr val="bg1"/>
                </a:solidFill>
                <a:sym typeface="Arial" panose="020B0604020202020204" pitchFamily="34" charset="0"/>
              </a:rPr>
              <a:t>、技术实现</a:t>
            </a:r>
            <a:endParaRPr lang="zh-CN" altLang="en-US" sz="4000" b="1" dirty="0">
              <a:solidFill>
                <a:schemeClr val="bg1"/>
              </a:solidFill>
              <a:sym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5"/>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6146" name="组合 3"/>
          <p:cNvGrpSpPr/>
          <p:nvPr/>
        </p:nvGrpSpPr>
        <p:grpSpPr>
          <a:xfrm rot="-5400000">
            <a:off x="563563" y="-20637"/>
            <a:ext cx="1235075" cy="1266825"/>
            <a:chOff x="0" y="0"/>
            <a:chExt cx="3915508" cy="3999911"/>
          </a:xfrm>
        </p:grpSpPr>
        <p:sp>
          <p:nvSpPr>
            <p:cNvPr id="6147" name="流程图: 数据 1"/>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48" name="矩形 2"/>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1</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6149" name="文本框 4"/>
          <p:cNvSpPr/>
          <p:nvPr/>
        </p:nvSpPr>
        <p:spPr>
          <a:xfrm>
            <a:off x="1386205" y="-50800"/>
            <a:ext cx="2668905" cy="645160"/>
          </a:xfrm>
          <a:prstGeom prst="rect">
            <a:avLst/>
          </a:prstGeom>
          <a:noFill/>
          <a:ln w="9525">
            <a:noFill/>
          </a:ln>
        </p:spPr>
        <p:txBody>
          <a:bodyPr wrap="square"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项目简介</a:t>
            </a:r>
            <a:endParaRPr lang="zh-CN" altLang="en-US" sz="3600" dirty="0">
              <a:solidFill>
                <a:srgbClr val="FAFAFA"/>
              </a:solidFill>
              <a:latin typeface="Arial" panose="020B0604020202020204" pitchFamily="34" charset="0"/>
              <a:ea typeface="Adobe 黑体 Std R" pitchFamily="34" charset="-122"/>
              <a:sym typeface="Arial" panose="020B0604020202020204" pitchFamily="34" charset="0"/>
            </a:endParaRPr>
          </a:p>
        </p:txBody>
      </p:sp>
      <p:sp>
        <p:nvSpPr>
          <p:cNvPr id="6150" name="文本框 11"/>
          <p:cNvSpPr/>
          <p:nvPr/>
        </p:nvSpPr>
        <p:spPr>
          <a:xfrm>
            <a:off x="1781175" y="1262063"/>
            <a:ext cx="3540125" cy="708025"/>
          </a:xfrm>
          <a:prstGeom prst="rect">
            <a:avLst/>
          </a:prstGeom>
          <a:noFill/>
          <a:ln w="9525">
            <a:noFill/>
          </a:ln>
        </p:spPr>
        <p:txBody>
          <a:bodyPr anchor="t">
            <a:spAutoFit/>
          </a:bodyPr>
          <a:p>
            <a:pPr algn="ctr"/>
            <a:r>
              <a:rPr lang="zh-CN" altLang="en-US" sz="4000" dirty="0">
                <a:solidFill>
                  <a:srgbClr val="FFFFFF"/>
                </a:solidFill>
                <a:latin typeface="Arial" panose="020B0604020202020204" pitchFamily="34" charset="0"/>
                <a:ea typeface="Adobe 黑体 Std R" pitchFamily="34" charset="-122"/>
                <a:sym typeface="Arial" panose="020B0604020202020204" pitchFamily="34" charset="0"/>
              </a:rPr>
              <a:t>国内研究</a:t>
            </a:r>
            <a:endParaRPr lang="zh-CN" altLang="en-US" sz="4000"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51" name="文本框 12"/>
          <p:cNvSpPr/>
          <p:nvPr/>
        </p:nvSpPr>
        <p:spPr>
          <a:xfrm>
            <a:off x="6810375" y="1262063"/>
            <a:ext cx="3540125" cy="708025"/>
          </a:xfrm>
          <a:prstGeom prst="rect">
            <a:avLst/>
          </a:prstGeom>
          <a:noFill/>
          <a:ln w="9525">
            <a:noFill/>
          </a:ln>
        </p:spPr>
        <p:txBody>
          <a:bodyPr anchor="t">
            <a:spAutoFit/>
          </a:bodyPr>
          <a:p>
            <a:pPr algn="ctr"/>
            <a:r>
              <a:rPr lang="zh-CN" altLang="en-US" sz="4000" dirty="0">
                <a:solidFill>
                  <a:srgbClr val="FFFFFF"/>
                </a:solidFill>
                <a:latin typeface="Arial" panose="020B0604020202020204" pitchFamily="34" charset="0"/>
                <a:ea typeface="Adobe 黑体 Std R" pitchFamily="34" charset="-122"/>
                <a:sym typeface="Arial" panose="020B0604020202020204" pitchFamily="34" charset="0"/>
              </a:rPr>
              <a:t>国外研究</a:t>
            </a:r>
            <a:endParaRPr lang="zh-CN" altLang="en-US" sz="4000"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5128" name="矩形 6"/>
          <p:cNvSpPr>
            <a:spLocks noChangeArrowheads="1"/>
          </p:cNvSpPr>
          <p:nvPr/>
        </p:nvSpPr>
        <p:spPr bwMode="auto">
          <a:xfrm>
            <a:off x="1781175" y="1346200"/>
            <a:ext cx="8501063" cy="1068388"/>
          </a:xfrm>
          <a:prstGeom prst="rect">
            <a:avLst/>
          </a:prstGeom>
          <a:solidFill>
            <a:srgbClr val="2E75B5"/>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rPr>
              <a:t>系统介绍</a:t>
            </a:r>
            <a:endParaRPr kumimoji="0" lang="zh-CN" altLang="zh-CN"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6153" name="矩形 14"/>
          <p:cNvSpPr/>
          <p:nvPr/>
        </p:nvSpPr>
        <p:spPr>
          <a:xfrm>
            <a:off x="1746250" y="2706688"/>
            <a:ext cx="8604250" cy="3589337"/>
          </a:xfrm>
          <a:prstGeom prst="rec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54" name="文本框 15"/>
          <p:cNvSpPr/>
          <p:nvPr/>
        </p:nvSpPr>
        <p:spPr>
          <a:xfrm>
            <a:off x="725488" y="1327150"/>
            <a:ext cx="8534400" cy="369888"/>
          </a:xfrm>
          <a:prstGeom prst="rect">
            <a:avLst/>
          </a:prstGeom>
          <a:noFill/>
          <a:ln w="9525">
            <a:noFill/>
          </a:ln>
        </p:spPr>
        <p:txBody>
          <a:bodyPr anchor="t">
            <a:spAutoFit/>
          </a:bodyPr>
          <a:p>
            <a:pPr algn="ctr"/>
            <a:endParaRPr lang="zh-CN" altLang="en-US" dirty="0">
              <a:solidFill>
                <a:srgbClr val="000000"/>
              </a:solidFill>
              <a:latin typeface="Arial" panose="020B0604020202020204" pitchFamily="34" charset="0"/>
              <a:ea typeface="宋体" panose="02010600030101010101" pitchFamily="2" charset="-122"/>
              <a:sym typeface="Calibri" panose="020F0502020204030204" pitchFamily="34" charset="0"/>
            </a:endParaRPr>
          </a:p>
        </p:txBody>
      </p:sp>
      <p:sp>
        <p:nvSpPr>
          <p:cNvPr id="6155" name="文本框 16"/>
          <p:cNvSpPr/>
          <p:nvPr/>
        </p:nvSpPr>
        <p:spPr>
          <a:xfrm>
            <a:off x="2109788" y="3070225"/>
            <a:ext cx="7834312" cy="3046095"/>
          </a:xfrm>
          <a:prstGeom prst="rect">
            <a:avLst/>
          </a:prstGeom>
          <a:noFill/>
          <a:ln w="9525">
            <a:noFill/>
          </a:ln>
        </p:spPr>
        <p:txBody>
          <a:bodyPr anchor="t">
            <a:spAutoFit/>
          </a:bodyPr>
          <a:p>
            <a:r>
              <a:rPr lang="zh-CN" altLang="en-US" sz="2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溢香园餐饮管理系统，实现Android端从顾客登录到预订包间，到入座点菜等一系列顾客服务，到结账收银，到统计相关所有的信息转为统计图既方便信息管理又将经营情况可视化。溢香园餐饮管理系统将餐饮业中过去的电话预订，点菜、服务、结账等所有的功能通过互联网连接数据库来管理，分析与设计溢香园餐饮流程的实际情况，用互联网的相关互联网科技实现出餐饮业务的互联网解决方式，为溢香园餐饮的经营助力。</a:t>
            </a:r>
            <a:endParaRPr lang="zh-CN" altLang="en-US" sz="2400"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5"/>
          <p:cNvSpPr/>
          <p:nvPr/>
        </p:nvSpPr>
        <p:spPr>
          <a:xfrm>
            <a:off x="0" y="-6350"/>
            <a:ext cx="12192000" cy="596900"/>
          </a:xfrm>
          <a:prstGeom prst="rect">
            <a:avLst/>
          </a:prstGeom>
          <a:solidFill>
            <a:srgbClr val="75707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sym typeface="Arial" panose="020B0604020202020204" pitchFamily="34" charset="0"/>
            </a:endParaRPr>
          </a:p>
        </p:txBody>
      </p:sp>
      <p:grpSp>
        <p:nvGrpSpPr>
          <p:cNvPr id="6147" name="组合 3"/>
          <p:cNvGrpSpPr/>
          <p:nvPr/>
        </p:nvGrpSpPr>
        <p:grpSpPr>
          <a:xfrm rot="-5400000">
            <a:off x="563563" y="-20637"/>
            <a:ext cx="1235075" cy="1266825"/>
            <a:chOff x="0" y="0"/>
            <a:chExt cx="3915508" cy="3999911"/>
          </a:xfrm>
        </p:grpSpPr>
        <p:sp>
          <p:nvSpPr>
            <p:cNvPr id="6181" name="流程图: 数据 1"/>
            <p:cNvSpPr/>
            <p:nvPr/>
          </p:nvSpPr>
          <p:spPr>
            <a:xfrm rot="-5400000">
              <a:off x="-496743" y="1486079"/>
              <a:ext cx="3010573" cy="2017084"/>
            </a:xfrm>
            <a:prstGeom prst="flowChartInputOutput">
              <a:avLst/>
            </a:prstGeom>
            <a:solidFill>
              <a:srgbClr val="1E4E79"/>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sym typeface="Arial" panose="020B0604020202020204" pitchFamily="34" charset="0"/>
              </a:endParaRPr>
            </a:p>
          </p:txBody>
        </p:sp>
        <p:sp>
          <p:nvSpPr>
            <p:cNvPr id="6182" name="矩形 2"/>
            <p:cNvSpPr/>
            <p:nvPr/>
          </p:nvSpPr>
          <p:spPr>
            <a:xfrm>
              <a:off x="0" y="0"/>
              <a:ext cx="3915508" cy="3423138"/>
            </a:xfrm>
            <a:prstGeom prst="rect">
              <a:avLst/>
            </a:prstGeom>
            <a:solidFill>
              <a:srgbClr val="2E75B5"/>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6600" dirty="0">
                  <a:solidFill>
                    <a:schemeClr val="bg1"/>
                  </a:solidFill>
                  <a:sym typeface="Arial" panose="020B0604020202020204" pitchFamily="34" charset="0"/>
                </a:rPr>
                <a:t>1</a:t>
              </a:r>
              <a:endParaRPr lang="zh-CN" altLang="en-US" sz="6600" dirty="0">
                <a:solidFill>
                  <a:schemeClr val="bg1"/>
                </a:solidFill>
                <a:sym typeface="Arial" panose="020B0604020202020204" pitchFamily="34" charset="0"/>
              </a:endParaRPr>
            </a:p>
          </p:txBody>
        </p:sp>
      </p:grpSp>
      <p:sp>
        <p:nvSpPr>
          <p:cNvPr id="6148" name="文本框 4"/>
          <p:cNvSpPr/>
          <p:nvPr/>
        </p:nvSpPr>
        <p:spPr>
          <a:xfrm>
            <a:off x="1115695" y="-46990"/>
            <a:ext cx="3117850" cy="641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600" dirty="0">
                <a:solidFill>
                  <a:srgbClr val="FAFAFA"/>
                </a:solidFill>
                <a:sym typeface="Arial" panose="020B0604020202020204" pitchFamily="34" charset="0"/>
              </a:rPr>
              <a:t>项目简介</a:t>
            </a:r>
            <a:endParaRPr lang="zh-CN" altLang="en-US" sz="3600" dirty="0">
              <a:solidFill>
                <a:srgbClr val="FAFAFA"/>
              </a:solidFill>
              <a:sym typeface="Arial" panose="020B0604020202020204" pitchFamily="34" charset="0"/>
            </a:endParaRPr>
          </a:p>
        </p:txBody>
      </p:sp>
      <p:sp>
        <p:nvSpPr>
          <p:cNvPr id="6149" name="文本框 11"/>
          <p:cNvSpPr/>
          <p:nvPr/>
        </p:nvSpPr>
        <p:spPr>
          <a:xfrm>
            <a:off x="1781175" y="1262063"/>
            <a:ext cx="354012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4000" dirty="0">
                <a:solidFill>
                  <a:schemeClr val="bg1"/>
                </a:solidFill>
                <a:sym typeface="Arial" panose="020B0604020202020204" pitchFamily="34" charset="0"/>
              </a:rPr>
              <a:t>国内研究</a:t>
            </a:r>
            <a:endParaRPr lang="zh-CN" altLang="en-US" sz="4000" dirty="0">
              <a:solidFill>
                <a:schemeClr val="bg1"/>
              </a:solidFill>
              <a:sym typeface="Arial" panose="020B0604020202020204" pitchFamily="34" charset="0"/>
            </a:endParaRPr>
          </a:p>
        </p:txBody>
      </p:sp>
      <p:sp>
        <p:nvSpPr>
          <p:cNvPr id="6150" name="文本框 12"/>
          <p:cNvSpPr/>
          <p:nvPr/>
        </p:nvSpPr>
        <p:spPr>
          <a:xfrm>
            <a:off x="6810375" y="1262063"/>
            <a:ext cx="354012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4000" dirty="0">
                <a:solidFill>
                  <a:schemeClr val="bg1"/>
                </a:solidFill>
                <a:sym typeface="Arial" panose="020B0604020202020204" pitchFamily="34" charset="0"/>
              </a:rPr>
              <a:t>国外研究</a:t>
            </a:r>
            <a:endParaRPr lang="zh-CN" altLang="en-US" sz="4000" dirty="0">
              <a:solidFill>
                <a:schemeClr val="bg1"/>
              </a:solidFill>
              <a:sym typeface="Arial" panose="020B0604020202020204" pitchFamily="34" charset="0"/>
            </a:endParaRPr>
          </a:p>
        </p:txBody>
      </p:sp>
      <p:sp>
        <p:nvSpPr>
          <p:cNvPr id="5128" name="矩形 6"/>
          <p:cNvSpPr>
            <a:spLocks noChangeArrowheads="1"/>
          </p:cNvSpPr>
          <p:nvPr/>
        </p:nvSpPr>
        <p:spPr bwMode="auto">
          <a:xfrm>
            <a:off x="1781175" y="1346200"/>
            <a:ext cx="8501063" cy="1068388"/>
          </a:xfrm>
          <a:prstGeom prst="rect">
            <a:avLst/>
          </a:prstGeom>
          <a:solidFill>
            <a:srgbClr val="2E75B5"/>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rPr>
              <a:t>系统主要角色及职能</a:t>
            </a:r>
            <a:endParaRPr kumimoji="0" lang="zh-CN" altLang="zh-CN"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6152" name="文本框 15"/>
          <p:cNvSpPr/>
          <p:nvPr/>
        </p:nvSpPr>
        <p:spPr>
          <a:xfrm>
            <a:off x="725488" y="1327150"/>
            <a:ext cx="85344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en-US" sz="1800" dirty="0">
              <a:ea typeface="宋体" panose="02010600030101010101" pitchFamily="2" charset="-122"/>
            </a:endParaRPr>
          </a:p>
        </p:txBody>
      </p:sp>
      <p:sp>
        <p:nvSpPr>
          <p:cNvPr id="6153" name="文本框 16"/>
          <p:cNvSpPr/>
          <p:nvPr/>
        </p:nvSpPr>
        <p:spPr>
          <a:xfrm>
            <a:off x="1814513" y="3070225"/>
            <a:ext cx="8467725"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342900" lvl="0" indent="-342900" eaLnBrk="1" hangingPunct="1">
              <a:lnSpc>
                <a:spcPct val="100000"/>
              </a:lnSpc>
              <a:spcBef>
                <a:spcPct val="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企业机构管理员：负责赛事的发布、新闻和动态的发布等。</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4" name="文本框 16"/>
          <p:cNvSpPr/>
          <p:nvPr/>
        </p:nvSpPr>
        <p:spPr>
          <a:xfrm>
            <a:off x="1814513" y="3568700"/>
            <a:ext cx="8467725"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342900" lvl="0" indent="-342900" algn="just" eaLnBrk="1" hangingPunct="1">
              <a:lnSpc>
                <a:spcPct val="100000"/>
              </a:lnSpc>
              <a:spcBef>
                <a:spcPct val="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在校学生：          组队参加比赛、提交作品、查看成绩等。</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5" name="文本框 16"/>
          <p:cNvSpPr/>
          <p:nvPr/>
        </p:nvSpPr>
        <p:spPr>
          <a:xfrm>
            <a:off x="1814513" y="4090988"/>
            <a:ext cx="8467725" cy="461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342900" lvl="0" indent="-342900" algn="just" eaLnBrk="1" hangingPunct="1">
              <a:lnSpc>
                <a:spcPct val="100000"/>
              </a:lnSpc>
              <a:spcBef>
                <a:spcPct val="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校方管理员：       负责本校参赛信息的审核。</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6" name="文本框 16"/>
          <p:cNvSpPr/>
          <p:nvPr/>
        </p:nvSpPr>
        <p:spPr>
          <a:xfrm>
            <a:off x="1814513" y="4579938"/>
            <a:ext cx="8467725" cy="461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342900" lvl="0" indent="-342900" eaLnBrk="1" hangingPunct="1">
              <a:lnSpc>
                <a:spcPct val="100000"/>
              </a:lnSpc>
              <a:spcBef>
                <a:spcPct val="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评委：                 负责作品的审核和成绩提交。</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7" name="文本框 16"/>
          <p:cNvSpPr/>
          <p:nvPr/>
        </p:nvSpPr>
        <p:spPr>
          <a:xfrm>
            <a:off x="1841500" y="5049838"/>
            <a:ext cx="8467725" cy="461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342900" lvl="0" indent="-342900" eaLnBrk="1" hangingPunct="1">
              <a:lnSpc>
                <a:spcPct val="100000"/>
              </a:lnSpc>
              <a:spcBef>
                <a:spcPct val="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超级管理员：       负责各种信息的综合管理。</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5" name="表格 5"/>
          <p:cNvGraphicFramePr>
            <a:graphicFrameLocks noGrp="1"/>
          </p:cNvGraphicFramePr>
          <p:nvPr>
            <p:custDataLst>
              <p:tags r:id="rId1"/>
            </p:custDataLst>
          </p:nvPr>
        </p:nvGraphicFramePr>
        <p:xfrm>
          <a:off x="1781175" y="2619375"/>
          <a:ext cx="8467725" cy="4056065"/>
        </p:xfrm>
        <a:graphic>
          <a:graphicData uri="http://schemas.openxmlformats.org/drawingml/2006/table">
            <a:tbl>
              <a:tblPr firstRow="1" bandRow="1">
                <a:tableStyleId>{5C22544A-7EE6-4342-B048-85BDC9FD1C3A}</a:tableStyleId>
              </a:tblPr>
              <a:tblGrid>
                <a:gridCol w="3058111"/>
                <a:gridCol w="5409614"/>
              </a:tblGrid>
              <a:tr h="541008">
                <a:tc>
                  <a:txBody>
                    <a:bodyPr/>
                    <a:lstStyle/>
                    <a:p>
                      <a:r>
                        <a:rPr lang="zh-CN" altLang="en-US" sz="1800" dirty="0"/>
                        <a:t>角色</a:t>
                      </a:r>
                      <a:endParaRPr lang="zh-CN" altLang="en-US" sz="1800" dirty="0"/>
                    </a:p>
                  </a:txBody>
                  <a:tcPr marT="45722" marB="45722"/>
                </a:tc>
                <a:tc>
                  <a:txBody>
                    <a:bodyPr/>
                    <a:lstStyle/>
                    <a:p>
                      <a:r>
                        <a:rPr lang="zh-CN" altLang="en-US" sz="1800" dirty="0"/>
                        <a:t>职责</a:t>
                      </a:r>
                      <a:endParaRPr lang="zh-CN" altLang="en-US" sz="1800" dirty="0"/>
                    </a:p>
                  </a:txBody>
                  <a:tcPr marT="45722" marB="45722"/>
                </a:tc>
              </a:tr>
              <a:tr h="64010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餐厅老板</a:t>
                      </a:r>
                      <a:endParaRPr lang="en-US" altLang="zh-CN" sz="18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800" b="0" dirty="0">
                        <a:solidFill>
                          <a:schemeClr val="tx1"/>
                        </a:solidFill>
                      </a:endParaRPr>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负责餐厅基本信息，如菜品，包间，员工，进货信息的添加和查看等</a:t>
                      </a:r>
                      <a:endParaRPr lang="zh-CN" altLang="en-US" sz="1800" b="0" dirty="0">
                        <a:solidFill>
                          <a:schemeClr val="tx1"/>
                        </a:solidFill>
                      </a:endParaRPr>
                    </a:p>
                  </a:txBody>
                  <a:tcPr marT="45722" marB="45722"/>
                </a:tc>
              </a:tr>
              <a:tr h="71873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顾客</a:t>
                      </a:r>
                      <a:endParaRPr lang="zh-CN" altLang="en-US" sz="1800" dirty="0">
                        <a:solidFill>
                          <a:schemeClr val="tx1"/>
                        </a:solidFill>
                      </a:endParaRPr>
                    </a:p>
                    <a:p>
                      <a:endParaRPr lang="zh-CN" altLang="en-US" sz="1800" dirty="0"/>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rPr>
                        <a:t>进店消费，预订，点菜，支付等</a:t>
                      </a:r>
                      <a:endParaRPr lang="zh-CN" altLang="en-US" sz="1800" dirty="0">
                        <a:solidFill>
                          <a:schemeClr val="tx1"/>
                        </a:solidFill>
                      </a:endParaRPr>
                    </a:p>
                    <a:p>
                      <a:endParaRPr lang="zh-CN" altLang="en-US" sz="1800" dirty="0"/>
                    </a:p>
                  </a:txBody>
                  <a:tcPr marT="45722" marB="45722"/>
                </a:tc>
              </a:tr>
              <a:tr h="71873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员工</a:t>
                      </a:r>
                      <a:endParaRPr lang="zh-CN" altLang="en-US" sz="1800" dirty="0">
                        <a:solidFill>
                          <a:schemeClr val="tx1"/>
                        </a:solidFill>
                      </a:endParaRPr>
                    </a:p>
                    <a:p>
                      <a:endParaRPr lang="zh-CN" altLang="en-US" sz="1800" dirty="0"/>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chemeClr val="tx1"/>
                          </a:solidFill>
                        </a:rPr>
                        <a:t>给顾客提供各种服务</a:t>
                      </a:r>
                      <a:endParaRPr lang="zh-CN" altLang="en-US" sz="1800" dirty="0">
                        <a:solidFill>
                          <a:schemeClr val="tx1"/>
                        </a:solidFill>
                      </a:endParaRPr>
                    </a:p>
                    <a:p>
                      <a:endParaRPr lang="zh-CN" altLang="en-US" sz="1800" dirty="0"/>
                    </a:p>
                  </a:txBody>
                  <a:tcPr marT="45722" marB="45722"/>
                </a:tc>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1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7170" name="组合 2"/>
          <p:cNvGrpSpPr/>
          <p:nvPr/>
        </p:nvGrpSpPr>
        <p:grpSpPr>
          <a:xfrm rot="-5400000">
            <a:off x="563563" y="-20637"/>
            <a:ext cx="1235075" cy="1266825"/>
            <a:chOff x="0" y="0"/>
            <a:chExt cx="3915508" cy="3999911"/>
          </a:xfrm>
        </p:grpSpPr>
        <p:sp>
          <p:nvSpPr>
            <p:cNvPr id="7171" name="流程图: 数据 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7172"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7173" name="文本框 5"/>
          <p:cNvSpPr/>
          <p:nvPr/>
        </p:nvSpPr>
        <p:spPr>
          <a:xfrm>
            <a:off x="1136650" y="-28575"/>
            <a:ext cx="4206875"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web</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7174" name="文本框 12"/>
          <p:cNvSpPr/>
          <p:nvPr/>
        </p:nvSpPr>
        <p:spPr>
          <a:xfrm>
            <a:off x="-246062" y="1992313"/>
            <a:ext cx="5364162" cy="3046412"/>
          </a:xfrm>
          <a:prstGeom prst="rect">
            <a:avLst/>
          </a:prstGeom>
          <a:noFill/>
          <a:ln w="9525">
            <a:noFill/>
          </a:ln>
        </p:spPr>
        <p:txBody>
          <a:bodyPr wrap="square" anchor="t">
            <a:spAutoFit/>
          </a:bodyPr>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子系统</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划分</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p:txBody>
      </p:sp>
      <p:sp>
        <p:nvSpPr>
          <p:cNvPr id="7175" name="文本框 2"/>
          <p:cNvSpPr txBox="1"/>
          <p:nvPr/>
        </p:nvSpPr>
        <p:spPr>
          <a:xfrm>
            <a:off x="6402388" y="1449388"/>
            <a:ext cx="5546725"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订餐消费子系统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76" name="文本框 24"/>
          <p:cNvSpPr txBox="1"/>
          <p:nvPr/>
        </p:nvSpPr>
        <p:spPr>
          <a:xfrm>
            <a:off x="6402388" y="3260725"/>
            <a:ext cx="5448300" cy="582613"/>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餐厅信息管理子系统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77" name="文本框 26"/>
          <p:cNvSpPr txBox="1"/>
          <p:nvPr/>
        </p:nvSpPr>
        <p:spPr>
          <a:xfrm>
            <a:off x="6402388" y="5062538"/>
            <a:ext cx="5448300"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经营分析子系统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7178" name="图片 1"/>
          <p:cNvPicPr>
            <a:picLocks noChangeAspect="1"/>
          </p:cNvPicPr>
          <p:nvPr/>
        </p:nvPicPr>
        <p:blipFill>
          <a:blip r:embed="rId1"/>
          <a:stretch>
            <a:fillRect/>
          </a:stretch>
        </p:blipFill>
        <p:spPr>
          <a:xfrm>
            <a:off x="679450" y="1228725"/>
            <a:ext cx="11171238" cy="5368925"/>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1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8194" name="组合 2"/>
          <p:cNvGrpSpPr/>
          <p:nvPr/>
        </p:nvGrpSpPr>
        <p:grpSpPr>
          <a:xfrm rot="-5400000">
            <a:off x="563563" y="-20637"/>
            <a:ext cx="1235075" cy="1266825"/>
            <a:chOff x="0" y="0"/>
            <a:chExt cx="3915508" cy="3999911"/>
          </a:xfrm>
        </p:grpSpPr>
        <p:sp>
          <p:nvSpPr>
            <p:cNvPr id="8195" name="流程图: 数据 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8196"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8197" name="文本框 5"/>
          <p:cNvSpPr/>
          <p:nvPr/>
        </p:nvSpPr>
        <p:spPr>
          <a:xfrm>
            <a:off x="1136650" y="-28575"/>
            <a:ext cx="4995863"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Android</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8198" name="文本框 12"/>
          <p:cNvSpPr/>
          <p:nvPr/>
        </p:nvSpPr>
        <p:spPr>
          <a:xfrm>
            <a:off x="-246062" y="1992313"/>
            <a:ext cx="5364162" cy="3046412"/>
          </a:xfrm>
          <a:prstGeom prst="rect">
            <a:avLst/>
          </a:prstGeom>
          <a:noFill/>
          <a:ln w="9525">
            <a:noFill/>
          </a:ln>
        </p:spPr>
        <p:txBody>
          <a:bodyPr wrap="square" anchor="t">
            <a:spAutoFit/>
          </a:bodyPr>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子系统</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划分</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p:txBody>
      </p:sp>
      <p:sp>
        <p:nvSpPr>
          <p:cNvPr id="8199" name="文本框 2"/>
          <p:cNvSpPr txBox="1"/>
          <p:nvPr/>
        </p:nvSpPr>
        <p:spPr>
          <a:xfrm>
            <a:off x="6402388" y="1449388"/>
            <a:ext cx="5546725"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订餐消费子系统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200" name="文本框 24"/>
          <p:cNvSpPr txBox="1"/>
          <p:nvPr/>
        </p:nvSpPr>
        <p:spPr>
          <a:xfrm>
            <a:off x="6402388" y="3260725"/>
            <a:ext cx="5448300" cy="582613"/>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餐厅信息管理子系统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201" name="文本框 26"/>
          <p:cNvSpPr txBox="1"/>
          <p:nvPr/>
        </p:nvSpPr>
        <p:spPr>
          <a:xfrm>
            <a:off x="6402388" y="5062538"/>
            <a:ext cx="5448300"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经营分析子系统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8202" name="图片 2"/>
          <p:cNvPicPr>
            <a:picLocks noChangeAspect="1"/>
          </p:cNvPicPr>
          <p:nvPr/>
        </p:nvPicPr>
        <p:blipFill>
          <a:blip r:embed="rId1"/>
          <a:stretch>
            <a:fillRect/>
          </a:stretch>
        </p:blipFill>
        <p:spPr>
          <a:xfrm>
            <a:off x="979488" y="1449388"/>
            <a:ext cx="10372725" cy="4886325"/>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9218" name="组合 2"/>
          <p:cNvGrpSpPr/>
          <p:nvPr/>
        </p:nvGrpSpPr>
        <p:grpSpPr>
          <a:xfrm rot="-5400000">
            <a:off x="563563" y="-20637"/>
            <a:ext cx="1235075" cy="1266825"/>
            <a:chOff x="0" y="0"/>
            <a:chExt cx="3915508" cy="3999911"/>
          </a:xfrm>
        </p:grpSpPr>
        <p:sp>
          <p:nvSpPr>
            <p:cNvPr id="9219" name="流程图: 数据 3"/>
            <p:cNvSpPr/>
            <p:nvPr/>
          </p:nvSpPr>
          <p:spPr>
            <a:xfrm rot="-5400000">
              <a:off x="-496743" y="1486074"/>
              <a:ext cx="3010573" cy="2017084"/>
            </a:xfrm>
            <a:prstGeom prst="flowChartInputOutpu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9220"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9221" name="文本框 5"/>
          <p:cNvSpPr/>
          <p:nvPr/>
        </p:nvSpPr>
        <p:spPr>
          <a:xfrm>
            <a:off x="768985" y="-4445"/>
            <a:ext cx="3868738" cy="644525"/>
          </a:xfrm>
          <a:prstGeom prst="rect">
            <a:avLst/>
          </a:prstGeom>
          <a:noFill/>
          <a:ln w="9525">
            <a:noFill/>
          </a:ln>
        </p:spPr>
        <p:txBody>
          <a:bodyPr wrap="square"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pic>
        <p:nvPicPr>
          <p:cNvPr id="9222" name="图片 1"/>
          <p:cNvPicPr>
            <a:picLocks noChangeAspect="1"/>
          </p:cNvPicPr>
          <p:nvPr/>
        </p:nvPicPr>
        <p:blipFill>
          <a:blip r:embed="rId1"/>
          <a:stretch>
            <a:fillRect/>
          </a:stretch>
        </p:blipFill>
        <p:spPr>
          <a:xfrm>
            <a:off x="874713" y="1398588"/>
            <a:ext cx="10442575" cy="5302250"/>
          </a:xfrm>
          <a:prstGeom prst="rect">
            <a:avLst/>
          </a:prstGeom>
          <a:noFill/>
          <a:ln w="9525">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3314" name="文本框 5"/>
          <p:cNvSpPr/>
          <p:nvPr/>
        </p:nvSpPr>
        <p:spPr>
          <a:xfrm>
            <a:off x="1339850" y="-28575"/>
            <a:ext cx="5668963" cy="646113"/>
          </a:xfrm>
          <a:prstGeom prst="rect">
            <a:avLst/>
          </a:prstGeom>
          <a:noFill/>
          <a:ln w="9525">
            <a:noFill/>
          </a:ln>
        </p:spPr>
        <p:txBody>
          <a:bodyPr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项目功能 </a:t>
            </a: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大致流程</a:t>
            </a:r>
            <a:endParaRPr lang="zh-CN" altLang="en-US" sz="3600" dirty="0">
              <a:solidFill>
                <a:srgbClr val="FAFAFA"/>
              </a:solidFill>
              <a:latin typeface="Arial" panose="020B0604020202020204" pitchFamily="34" charset="0"/>
              <a:ea typeface="Adobe 黑体 Std R" pitchFamily="34" charset="-122"/>
              <a:sym typeface="Arial" panose="020B0604020202020204" pitchFamily="34" charset="0"/>
            </a:endParaRPr>
          </a:p>
        </p:txBody>
      </p:sp>
      <p:grpSp>
        <p:nvGrpSpPr>
          <p:cNvPr id="13315" name="Group 4"/>
          <p:cNvGrpSpPr/>
          <p:nvPr/>
        </p:nvGrpSpPr>
        <p:grpSpPr>
          <a:xfrm>
            <a:off x="3744913" y="1593850"/>
            <a:ext cx="4627562" cy="4467225"/>
            <a:chOff x="1037006" y="440"/>
            <a:chExt cx="4626805" cy="4466331"/>
          </a:xfrm>
        </p:grpSpPr>
        <p:sp>
          <p:nvSpPr>
            <p:cNvPr id="13316" name="Oval 5"/>
            <p:cNvSpPr/>
            <p:nvPr/>
          </p:nvSpPr>
          <p:spPr>
            <a:xfrm>
              <a:off x="2676400" y="44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17" name="Rectangle 6"/>
            <p:cNvSpPr/>
            <p:nvPr/>
          </p:nvSpPr>
          <p:spPr>
            <a:xfrm>
              <a:off x="2873812" y="19785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8" name="AutoShape 7"/>
            <p:cNvSpPr/>
            <p:nvPr/>
          </p:nvSpPr>
          <p:spPr>
            <a:xfrm rot="2160000">
              <a:off x="3982101" y="1036534"/>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19" name="Rectangle 8"/>
            <p:cNvSpPr/>
            <p:nvPr/>
          </p:nvSpPr>
          <p:spPr>
            <a:xfrm rot="2160000">
              <a:off x="3992401" y="109582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0" name="Oval 9"/>
            <p:cNvSpPr/>
            <p:nvPr/>
          </p:nvSpPr>
          <p:spPr>
            <a:xfrm>
              <a:off x="4315795" y="119153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1" name="Rectangle 10"/>
            <p:cNvSpPr/>
            <p:nvPr/>
          </p:nvSpPr>
          <p:spPr>
            <a:xfrm>
              <a:off x="4513207" y="138894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2" name="AutoShape 11"/>
            <p:cNvSpPr/>
            <p:nvPr/>
          </p:nvSpPr>
          <p:spPr>
            <a:xfrm rot="6480000">
              <a:off x="4500070" y="2591986"/>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3" name="Rectangle 12"/>
            <p:cNvSpPr/>
            <p:nvPr/>
          </p:nvSpPr>
          <p:spPr>
            <a:xfrm rot="-4320000">
              <a:off x="4570667" y="263168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4" name="Oval 13"/>
            <p:cNvSpPr/>
            <p:nvPr/>
          </p:nvSpPr>
          <p:spPr>
            <a:xfrm>
              <a:off x="3689602" y="3118755"/>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5" name="Rectangle 14"/>
            <p:cNvSpPr/>
            <p:nvPr/>
          </p:nvSpPr>
          <p:spPr>
            <a:xfrm>
              <a:off x="3887014" y="3316167"/>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6" name="AutoShape 15"/>
            <p:cNvSpPr/>
            <p:nvPr/>
          </p:nvSpPr>
          <p:spPr>
            <a:xfrm rot="10800000">
              <a:off x="3180812" y="3565285"/>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7" name="Rectangle 16"/>
            <p:cNvSpPr/>
            <p:nvPr/>
          </p:nvSpPr>
          <p:spPr>
            <a:xfrm>
              <a:off x="3288675" y="3656276"/>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8" name="Oval 17"/>
            <p:cNvSpPr/>
            <p:nvPr/>
          </p:nvSpPr>
          <p:spPr>
            <a:xfrm>
              <a:off x="1663199" y="3118755"/>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9" name="Rectangle 18"/>
            <p:cNvSpPr/>
            <p:nvPr/>
          </p:nvSpPr>
          <p:spPr>
            <a:xfrm>
              <a:off x="1860611" y="3316167"/>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0" name="AutoShape 19"/>
            <p:cNvSpPr/>
            <p:nvPr/>
          </p:nvSpPr>
          <p:spPr>
            <a:xfrm rot="-6480000">
              <a:off x="1847473" y="2611342"/>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1" name="Rectangle 20"/>
            <p:cNvSpPr/>
            <p:nvPr/>
          </p:nvSpPr>
          <p:spPr>
            <a:xfrm rot="4320000">
              <a:off x="1918070" y="275362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2" name="Oval 21"/>
            <p:cNvSpPr/>
            <p:nvPr/>
          </p:nvSpPr>
          <p:spPr>
            <a:xfrm>
              <a:off x="1037006" y="119153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3" name="Rectangle 22"/>
            <p:cNvSpPr/>
            <p:nvPr/>
          </p:nvSpPr>
          <p:spPr>
            <a:xfrm>
              <a:off x="1234418" y="138894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13334" name="组合 7"/>
          <p:cNvGrpSpPr/>
          <p:nvPr/>
        </p:nvGrpSpPr>
        <p:grpSpPr>
          <a:xfrm>
            <a:off x="4371975" y="590550"/>
            <a:ext cx="6491288" cy="1668463"/>
            <a:chOff x="-2054838" y="-404043"/>
            <a:chExt cx="4975504" cy="1366535"/>
          </a:xfrm>
        </p:grpSpPr>
        <p:sp>
          <p:nvSpPr>
            <p:cNvPr id="13335" name="矩形 8"/>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6" name="矩形 9"/>
            <p:cNvSpPr/>
            <p:nvPr/>
          </p:nvSpPr>
          <p:spPr>
            <a:xfrm>
              <a:off x="-2054838" y="-404043"/>
              <a:ext cx="2920666" cy="962492"/>
            </a:xfrm>
            <a:prstGeom prst="rect">
              <a:avLst/>
            </a:prstGeom>
            <a:noFill/>
            <a:ln w="9525">
              <a:noFill/>
            </a:ln>
          </p:spPr>
          <p:txBody>
            <a:bodyPr lIns="39370" tIns="39370" rIns="39370" bIns="39370" anchor="ctr"/>
            <a:p>
              <a:pP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上传包间</a:t>
              </a:r>
              <a:r>
                <a:rPr lang="en-US" altLang="zh-CN" sz="3100" dirty="0">
                  <a:solidFill>
                    <a:srgbClr val="1E4E79"/>
                  </a:solidFill>
                  <a:latin typeface="Arial" panose="020B0604020202020204" pitchFamily="34" charset="0"/>
                  <a:ea typeface="Adobe 黑体 Std R" pitchFamily="34" charset="-122"/>
                  <a:sym typeface="Arial" panose="020B0604020202020204" pitchFamily="34" charset="0"/>
                </a:rPr>
                <a:t>/</a:t>
              </a: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菜品信息</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37" name="组合 10"/>
          <p:cNvGrpSpPr/>
          <p:nvPr/>
        </p:nvGrpSpPr>
        <p:grpSpPr>
          <a:xfrm>
            <a:off x="8372475" y="3148013"/>
            <a:ext cx="2919413" cy="963612"/>
            <a:chOff x="0" y="0"/>
            <a:chExt cx="2920666" cy="962492"/>
          </a:xfrm>
        </p:grpSpPr>
        <p:sp>
          <p:nvSpPr>
            <p:cNvPr id="13338" name="矩形 11"/>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9" name="矩形 12"/>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顾客预订包间</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0" name="组合 13"/>
          <p:cNvGrpSpPr/>
          <p:nvPr/>
        </p:nvGrpSpPr>
        <p:grpSpPr>
          <a:xfrm>
            <a:off x="7994650" y="5351463"/>
            <a:ext cx="2921000" cy="962025"/>
            <a:chOff x="0" y="0"/>
            <a:chExt cx="2920666" cy="962492"/>
          </a:xfrm>
        </p:grpSpPr>
        <p:sp>
          <p:nvSpPr>
            <p:cNvPr id="13341" name="矩形 14"/>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2" name="矩形 15"/>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顾客扫码点单</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3" name="组合 16"/>
          <p:cNvGrpSpPr/>
          <p:nvPr/>
        </p:nvGrpSpPr>
        <p:grpSpPr>
          <a:xfrm>
            <a:off x="1631950" y="5353050"/>
            <a:ext cx="3651250" cy="962025"/>
            <a:chOff x="0" y="0"/>
            <a:chExt cx="2920666" cy="962492"/>
          </a:xfrm>
        </p:grpSpPr>
        <p:sp>
          <p:nvSpPr>
            <p:cNvPr id="13344" name="矩形 17"/>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5" name="矩形 18"/>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结账</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6" name="组合 19"/>
          <p:cNvGrpSpPr/>
          <p:nvPr/>
        </p:nvGrpSpPr>
        <p:grpSpPr>
          <a:xfrm>
            <a:off x="860425" y="2530475"/>
            <a:ext cx="3055938" cy="1579563"/>
            <a:chOff x="0" y="0"/>
            <a:chExt cx="3058021" cy="1580693"/>
          </a:xfrm>
        </p:grpSpPr>
        <p:sp>
          <p:nvSpPr>
            <p:cNvPr id="13347" name="矩形 20"/>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8" name="矩形 21"/>
            <p:cNvSpPr/>
            <p:nvPr/>
          </p:nvSpPr>
          <p:spPr>
            <a:xfrm>
              <a:off x="137355" y="618201"/>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统计并生成</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报表分析</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9" name="组合 22"/>
          <p:cNvGrpSpPr/>
          <p:nvPr/>
        </p:nvGrpSpPr>
        <p:grpSpPr>
          <a:xfrm rot="-5400000">
            <a:off x="563563" y="-20637"/>
            <a:ext cx="1235075" cy="1266825"/>
            <a:chOff x="0" y="0"/>
            <a:chExt cx="3915508" cy="3999911"/>
          </a:xfrm>
        </p:grpSpPr>
        <p:sp>
          <p:nvSpPr>
            <p:cNvPr id="13350" name="流程图: 数据 2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3351" name="矩形 2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0242" name="文本框 2"/>
          <p:cNvSpPr/>
          <p:nvPr/>
        </p:nvSpPr>
        <p:spPr>
          <a:xfrm>
            <a:off x="1550988" y="-29845"/>
            <a:ext cx="2643187" cy="644525"/>
          </a:xfrm>
          <a:prstGeom prst="rect">
            <a:avLst/>
          </a:prstGeom>
          <a:noFill/>
          <a:ln w="9525">
            <a:noFill/>
          </a:ln>
        </p:spPr>
        <p:txBody>
          <a:bodyPr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技术重难点</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grpSp>
        <p:nvGrpSpPr>
          <p:cNvPr id="10243" name="组合 3"/>
          <p:cNvGrpSpPr/>
          <p:nvPr/>
        </p:nvGrpSpPr>
        <p:grpSpPr>
          <a:xfrm rot="-5400000">
            <a:off x="563563" y="-20637"/>
            <a:ext cx="1235075" cy="1266825"/>
            <a:chOff x="0" y="0"/>
            <a:chExt cx="3915508" cy="3999911"/>
          </a:xfrm>
        </p:grpSpPr>
        <p:sp>
          <p:nvSpPr>
            <p:cNvPr id="10244" name="流程图: 数据 4"/>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0245" name="矩形 5"/>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3</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0246" name="Rectangle 8"/>
          <p:cNvSpPr/>
          <p:nvPr/>
        </p:nvSpPr>
        <p:spPr>
          <a:xfrm>
            <a:off x="860425" y="2033588"/>
            <a:ext cx="10864850" cy="1427162"/>
          </a:xfrm>
          <a:prstGeom prst="rect">
            <a:avLst/>
          </a:prstGeom>
          <a:solidFill>
            <a:srgbClr val="FFFFFF">
              <a:alpha val="89018"/>
            </a:srgbClr>
          </a:solidFill>
          <a:ln w="12700" cap="flat" cmpd="sng">
            <a:solidFill>
              <a:srgbClr val="5B9BD5"/>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47" name="AutoShape 9"/>
          <p:cNvSpPr/>
          <p:nvPr/>
        </p:nvSpPr>
        <p:spPr>
          <a:xfrm>
            <a:off x="1447800" y="1346200"/>
            <a:ext cx="10021888" cy="1882775"/>
          </a:xfrm>
          <a:prstGeom prst="roundRect">
            <a:avLst>
              <a:gd name="adj" fmla="val 16667"/>
            </a:avLst>
          </a:prstGeom>
          <a:solidFill>
            <a:srgbClr val="5B9BD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48" name="Rectangle 10"/>
          <p:cNvSpPr/>
          <p:nvPr/>
        </p:nvSpPr>
        <p:spPr>
          <a:xfrm>
            <a:off x="1522413" y="1279525"/>
            <a:ext cx="9745662" cy="2327275"/>
          </a:xfrm>
          <a:prstGeom prst="rect">
            <a:avLst/>
          </a:prstGeom>
          <a:noFill/>
          <a:ln w="9525">
            <a:noFill/>
          </a:ln>
        </p:spPr>
        <p:txBody>
          <a:bodyPr lIns="287427" tIns="0" rIns="287427" bIns="0" anchor="ctr"/>
          <a:p>
            <a:pPr>
              <a:lnSpc>
                <a:spcPct val="90000"/>
              </a:lnSpc>
              <a:spcAft>
                <a:spcPct val="35000"/>
              </a:spcAft>
            </a:pPr>
            <a:r>
              <a:rPr lang="zh-CN" altLang="en-US" sz="3100" dirty="0">
                <a:solidFill>
                  <a:schemeClr val="bg1"/>
                </a:solidFill>
                <a:latin typeface="宋体" panose="02010600030101010101" pitchFamily="2" charset="-122"/>
                <a:ea typeface="宋体" panose="02010600030101010101" pitchFamily="2" charset="-122"/>
                <a:sym typeface="宋体" panose="02010600030101010101" pitchFamily="2" charset="-122"/>
              </a:rPr>
              <a:t>重点：</a:t>
            </a:r>
            <a:r>
              <a:rPr lang="en-US" altLang="zh-CN" sz="2400" dirty="0">
                <a:solidFill>
                  <a:schemeClr val="bg1"/>
                </a:solidFill>
                <a:latin typeface="宋体" panose="02010600030101010101" pitchFamily="2" charset="-122"/>
                <a:ea typeface="宋体" panose="02010600030101010101" pitchFamily="2" charset="-122"/>
                <a:sym typeface="宋体" panose="02010600030101010101" pitchFamily="2" charset="-122"/>
              </a:rPr>
              <a:t>1</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，顾客点菜，后厨收到菜单配菜流程的实现</a:t>
            </a:r>
            <a:endPar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90000"/>
              </a:lnSpc>
              <a:spcAft>
                <a:spcPct val="35000"/>
              </a:spcAft>
            </a:pPr>
            <a:r>
              <a:rPr lang="zh-CN" altLang="en-US" sz="2400" b="1"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        </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2</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，顾客预订包间与包间使用</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预订时间的错分</a:t>
            </a:r>
            <a:endPar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endParaRPr>
          </a:p>
          <a:p>
            <a:pPr>
              <a:lnSpc>
                <a:spcPct val="90000"/>
              </a:lnSpc>
              <a:spcAft>
                <a:spcPct val="35000"/>
              </a:spcAft>
            </a:pP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        </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3</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，对溢香园营业过程中产生的数据进行分析</a:t>
            </a:r>
            <a:endPar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endParaRPr>
          </a:p>
        </p:txBody>
      </p:sp>
      <p:sp>
        <p:nvSpPr>
          <p:cNvPr id="10249" name="Rectangle 11"/>
          <p:cNvSpPr/>
          <p:nvPr/>
        </p:nvSpPr>
        <p:spPr>
          <a:xfrm>
            <a:off x="963930" y="4624705"/>
            <a:ext cx="10862945" cy="948055"/>
          </a:xfrm>
          <a:prstGeom prst="rect">
            <a:avLst/>
          </a:prstGeom>
          <a:solidFill>
            <a:srgbClr val="FFFFFF">
              <a:alpha val="89018"/>
            </a:srgbClr>
          </a:solidFill>
          <a:ln w="12700" cap="flat" cmpd="sng">
            <a:solidFill>
              <a:srgbClr val="5B9BD5"/>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50" name="AutoShape 12"/>
          <p:cNvSpPr/>
          <p:nvPr/>
        </p:nvSpPr>
        <p:spPr>
          <a:xfrm>
            <a:off x="1522730" y="4064635"/>
            <a:ext cx="9918700" cy="812800"/>
          </a:xfrm>
          <a:prstGeom prst="roundRect">
            <a:avLst>
              <a:gd name="adj" fmla="val 16667"/>
            </a:avLst>
          </a:prstGeom>
          <a:solidFill>
            <a:srgbClr val="5B9BD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51" name="Rectangle 13"/>
          <p:cNvSpPr/>
          <p:nvPr/>
        </p:nvSpPr>
        <p:spPr>
          <a:xfrm>
            <a:off x="1551305" y="4064635"/>
            <a:ext cx="9197975" cy="781685"/>
          </a:xfrm>
          <a:prstGeom prst="rect">
            <a:avLst/>
          </a:prstGeom>
          <a:noFill/>
          <a:ln w="9525">
            <a:noFill/>
          </a:ln>
        </p:spPr>
        <p:txBody>
          <a:bodyPr lIns="287427" tIns="0" rIns="287427" bIns="0" anchor="ctr"/>
          <a:p>
            <a:pPr>
              <a:lnSpc>
                <a:spcPct val="90000"/>
              </a:lnSpc>
              <a:spcAft>
                <a:spcPct val="35000"/>
              </a:spcAft>
            </a:pPr>
            <a:r>
              <a:rPr lang="zh-CN" altLang="en-US" sz="3100" dirty="0">
                <a:solidFill>
                  <a:schemeClr val="bg1"/>
                </a:solidFill>
                <a:latin typeface="宋体" panose="02010600030101010101" pitchFamily="2" charset="-122"/>
                <a:ea typeface="宋体" panose="02010600030101010101" pitchFamily="2" charset="-122"/>
                <a:sym typeface="宋体" panose="02010600030101010101" pitchFamily="2" charset="-122"/>
              </a:rPr>
              <a:t>难点：</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无</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   </a:t>
            </a:r>
            <a:endPar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0252" name="Rectangle 16"/>
          <p:cNvSpPr/>
          <p:nvPr/>
        </p:nvSpPr>
        <p:spPr>
          <a:xfrm>
            <a:off x="1550988" y="4876800"/>
            <a:ext cx="7515225" cy="825500"/>
          </a:xfrm>
          <a:prstGeom prst="rect">
            <a:avLst/>
          </a:prstGeom>
          <a:noFill/>
          <a:ln w="9525">
            <a:noFill/>
          </a:ln>
        </p:spPr>
        <p:txBody>
          <a:bodyPr lIns="287427" tIns="0" rIns="287427" bIns="0" anchor="ctr"/>
          <a:p>
            <a:pPr>
              <a:lnSpc>
                <a:spcPct val="90000"/>
              </a:lnSpc>
              <a:spcAft>
                <a:spcPct val="35000"/>
              </a:spcAft>
            </a:pPr>
            <a:endParaRPr lang="zh-CN" altLang="en-US" sz="31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sld>
</file>

<file path=ppt/tags/tag1.xml><?xml version="1.0" encoding="utf-8"?>
<p:tagLst xmlns:p="http://schemas.openxmlformats.org/presentationml/2006/main">
  <p:tag name="KSO_WM_UNIT_TABLE_BEAUTIFY" val="smartTable{b7598219-ba27-4dee-a655-e5cefd6c6497}"/>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Words>
  <Application>WPS 演示</Application>
  <PresentationFormat>宽屏</PresentationFormat>
  <Paragraphs>206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12</vt:i4>
      </vt:variant>
    </vt:vector>
  </HeadingPairs>
  <TitlesOfParts>
    <vt:vector size="25" baseType="lpstr">
      <vt:lpstr>Arial</vt:lpstr>
      <vt:lpstr>宋体</vt:lpstr>
      <vt:lpstr>Wingdings</vt:lpstr>
      <vt:lpstr>Adobe 黑体 Std R</vt:lpstr>
      <vt:lpstr>Calibri Light</vt:lpstr>
      <vt:lpstr>Calibri</vt:lpstr>
      <vt:lpstr>微软雅黑</vt:lpstr>
      <vt:lpstr>黑体</vt:lpstr>
      <vt:lpstr>Arial Unicode MS</vt:lpstr>
      <vt:lpstr>Adobe 黑体 Std R</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http:/sdwm.org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深度联盟http:/sdwm.org</dc:creator>
  <cp:lastModifiedBy>李秦、划破长空</cp:lastModifiedBy>
  <cp:revision>39</cp:revision>
  <dcterms:created xsi:type="dcterms:W3CDTF">2014-05-29T06:29:00Z</dcterms:created>
  <dcterms:modified xsi:type="dcterms:W3CDTF">2021-06-16T02:43:36Z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KSORubyTemplateID">
    <vt:lpwstr>8</vt:lpwstr>
  </property>
</Properties>
</file>