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302" r:id="rId7"/>
    <p:sldId id="303" r:id="rId8"/>
    <p:sldId id="313" r:id="rId9"/>
    <p:sldId id="301" r:id="rId10"/>
    <p:sldId id="311" r:id="rId11"/>
    <p:sldId id="305" r:id="rId12"/>
    <p:sldId id="306" r:id="rId13"/>
    <p:sldId id="315" r:id="rId14"/>
    <p:sldId id="307" r:id="rId15"/>
    <p:sldId id="314" r:id="rId16"/>
    <p:sldId id="308" r:id="rId17"/>
    <p:sldId id="312" r:id="rId18"/>
    <p:sldId id="298" r:id="rId19"/>
    <p:sldId id="294" r:id="rId20"/>
    <p:sldId id="295" r:id="rId21"/>
    <p:sldId id="300" r:id="rId22"/>
    <p:sldId id="290" r:id="rId23"/>
    <p:sldId id="291" r:id="rId24"/>
    <p:sldId id="304" r:id="rId25"/>
    <p:sldId id="289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E246-9AD3-62D8-D22F-0C4E68DDB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95A5F-9C74-F121-0E45-B4B320754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24E4-732C-66E4-31C7-44D2648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D06D9-F374-CA2D-5EC8-0298F3E0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CB715-7A08-7632-38BE-5CC7294F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F708-92D0-806A-627C-AFBC2243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E0784-5BC1-2803-0C75-D7C315C9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CF748-32CC-C68B-F2E8-3AD6A98D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7E2AB-1614-518E-3B7C-3CDBA2F65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C6C15-E43E-639C-DA84-C87FCD0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01988-C3E1-AACF-8522-8F375FB3E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0598C-C3E1-66F1-8B5C-809208AAA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F6A54-DA67-30A7-B2FD-B480C024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9FAB-AB3A-C1DD-B58D-52FFF192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464F-2CDE-8B9A-E224-04C53508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4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4242-FD1D-FE9B-438E-3D9C3A9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7B785-8B6C-7B60-67A0-9257248A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B375-C864-574E-F0C9-A9D5D40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9FDA-883B-DBA2-7E42-34AE4E23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23A3-FE11-8EB0-2FE4-5B54DDF1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9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CD1E-6C2B-6CAB-3F45-BE5D6AE8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60238-3723-C2D1-F1FC-3D7783199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670CA-40B3-49A2-6306-34C2A619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E5CD4-9EBE-34AA-4CCC-D57FD5D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6ED9-6D8D-B5D2-DD61-B0CF79A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6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D96D-5DAE-310B-9A13-0968C2B4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B60C-F822-7F98-BA98-2F590A4F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6CFC-6940-F549-3F98-5185D9208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7F5C8-DB45-E8D0-6E3D-D7CA61CB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20D6E-CD4E-641E-2CD7-949FBAA7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3FF7-92E8-6468-DC92-DEDF451F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1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50E7-C9FF-A3B0-6438-DAB23588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C873-7C38-9353-1E3B-8276BCB8A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84ABA4-C3D4-8447-1AC2-D772C5E33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3A61-431B-B6AC-1E6C-B40C5E5CB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42800-F985-CC17-E8AB-D0740365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EB7B4-5EED-E545-AC63-FB19546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16A8C-7648-71B2-F87E-D23CBF61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085B-A135-3790-A3DD-A89D84FC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C59-B992-BF23-38FC-CFA7C589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E8020-CB0C-0BA7-6B6B-797F9CC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12C35-8060-9185-5A91-35463DF3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1A1B-D5ED-EA54-47FB-4A6E0493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1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5A61-A5E0-E28A-419C-F9355609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7342D-2D21-1AEA-54A3-330D80A0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1E1F-32F6-EF30-7D76-2F643E5F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5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0A58-9B3C-0AC0-5D24-7C191824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5A8F-B680-C9B5-1781-82204423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4F75B-BA09-3663-F587-593CF16E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A827-D36F-E9B7-095B-FC0490C9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D3585-C73B-0219-C551-AFED3BC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28778-B029-37D2-C821-B84BB0C4C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D432-317D-755A-C827-D29E6AEB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50966-9690-96F4-40E7-9EF560324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AA036-4992-4E30-D705-45F9AAEEC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A9F5-6DA5-4E79-27F8-16BCD2BB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E3819-30B9-3428-50DD-A0527102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5C911-D58C-C940-526E-12A8E637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3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0A667-9069-608C-F894-8A4541ED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C35F-AB82-E1F5-F3D9-25E4AF31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8C6CE-47E1-2C29-4EF0-32BD0BF62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EC4C-57CC-4761-ABF1-95EBC3C1FA39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65A9-C0CD-0FF1-1B1B-C1D446FE2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419E-03FA-477F-DC2C-6447017F5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49ED-F803-406D-BFDA-5A4BB3B19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6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png"/><Relationship Id="rId7" Type="http://schemas.openxmlformats.org/officeDocument/2006/relationships/image" Target="../media/image29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emf"/><Relationship Id="rId4" Type="http://schemas.openxmlformats.org/officeDocument/2006/relationships/image" Target="../media/image26.png"/><Relationship Id="rId9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E6A648-8D6C-C3E7-AAA8-B4D54588689C}"/>
              </a:ext>
            </a:extLst>
          </p:cNvPr>
          <p:cNvSpPr/>
          <p:nvPr/>
        </p:nvSpPr>
        <p:spPr>
          <a:xfrm>
            <a:off x="8921721" y="883920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/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9EFB9-C73B-EF2F-E38F-833F99DD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110" y="2032882"/>
                <a:ext cx="276614" cy="276999"/>
              </a:xfrm>
              <a:prstGeom prst="rect">
                <a:avLst/>
              </a:prstGeom>
              <a:blipFill>
                <a:blip r:embed="rId2"/>
                <a:stretch>
                  <a:fillRect l="-22222" r="-666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2CCE9CC-CF00-8A95-8817-3349D945E935}"/>
              </a:ext>
            </a:extLst>
          </p:cNvPr>
          <p:cNvSpPr/>
          <p:nvPr/>
        </p:nvSpPr>
        <p:spPr>
          <a:xfrm>
            <a:off x="11385375" y="1221847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1B7DEC-9D10-8138-B3A7-9763CC8F8BA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0361484" y="1386084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79750F-2A2C-07C0-B1D1-44D29C840148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10712511" y="1502217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/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E356A-71BC-764D-8FC1-0E0567ED2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290" y="1370786"/>
                <a:ext cx="651525" cy="289182"/>
              </a:xfrm>
              <a:prstGeom prst="rect">
                <a:avLst/>
              </a:prstGeom>
              <a:blipFill>
                <a:blip r:embed="rId3"/>
                <a:stretch>
                  <a:fillRect l="-8411" r="-28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730C65AC-CC9A-B9DE-1BFD-EB0094D2816F}"/>
              </a:ext>
            </a:extLst>
          </p:cNvPr>
          <p:cNvSpPr/>
          <p:nvPr/>
        </p:nvSpPr>
        <p:spPr>
          <a:xfrm>
            <a:off x="9512553" y="636644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/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FEA4C-FB05-A458-E9A7-EA97D9E9D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599" y="1009103"/>
                <a:ext cx="633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F958FA8-EDE6-6A32-5DF2-51EAA3DC1890}"/>
              </a:ext>
            </a:extLst>
          </p:cNvPr>
          <p:cNvSpPr/>
          <p:nvPr/>
        </p:nvSpPr>
        <p:spPr>
          <a:xfrm>
            <a:off x="5440775" y="844375"/>
            <a:ext cx="1562470" cy="985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/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CE524DC-F06A-5307-F3EC-6417039B3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164" y="1993337"/>
                <a:ext cx="281936" cy="276999"/>
              </a:xfrm>
              <a:prstGeom prst="rect">
                <a:avLst/>
              </a:prstGeom>
              <a:blipFill>
                <a:blip r:embed="rId5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E9B7F9E1-F31A-52D9-EF75-7B72E17B7F09}"/>
              </a:ext>
            </a:extLst>
          </p:cNvPr>
          <p:cNvSpPr/>
          <p:nvPr/>
        </p:nvSpPr>
        <p:spPr>
          <a:xfrm>
            <a:off x="7904429" y="1182302"/>
            <a:ext cx="239697" cy="32847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12BF5D-92F8-0ED4-F8BB-874C215B4AE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6880538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0D6C77-8F29-34EF-CE15-976713F0C7DE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7231565" y="1462672"/>
            <a:ext cx="707967" cy="2482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/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24A496-0568-4CCF-0495-936D44A9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44" y="1331241"/>
                <a:ext cx="651525" cy="289182"/>
              </a:xfrm>
              <a:prstGeom prst="rect">
                <a:avLst/>
              </a:prstGeom>
              <a:blipFill>
                <a:blip r:embed="rId6"/>
                <a:stretch>
                  <a:fillRect l="-8411" r="-28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B04796B-1185-8F4F-448E-14CBF06CF496}"/>
              </a:ext>
            </a:extLst>
          </p:cNvPr>
          <p:cNvSpPr/>
          <p:nvPr/>
        </p:nvSpPr>
        <p:spPr>
          <a:xfrm>
            <a:off x="6031607" y="597099"/>
            <a:ext cx="553376" cy="1731146"/>
          </a:xfrm>
          <a:prstGeom prst="curved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/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D25FAC-F13C-9EB4-64F0-001DCD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34" y="1051063"/>
                <a:ext cx="63327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123E3D-01B4-5BF2-60A4-5ED7D756536A}"/>
              </a:ext>
            </a:extLst>
          </p:cNvPr>
          <p:cNvCxnSpPr>
            <a:cxnSpLocks/>
          </p:cNvCxnSpPr>
          <p:nvPr/>
        </p:nvCxnSpPr>
        <p:spPr>
          <a:xfrm>
            <a:off x="8024277" y="1346539"/>
            <a:ext cx="1023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/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energy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K finds PTO velocity from WEC velocity: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Relate PTO velocity to WEC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74A3917-8A05-D252-9EEA-FA341D0E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73" y="742383"/>
                <a:ext cx="6749292" cy="3558218"/>
              </a:xfrm>
              <a:prstGeom prst="rect">
                <a:avLst/>
              </a:prstGeom>
              <a:blipFill>
                <a:blip r:embed="rId8"/>
                <a:stretch>
                  <a:fillRect l="-72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/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𝑊𝐸𝐶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𝑃𝑇𝑂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09F074-9D8B-B0E3-8103-A5DC9E91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561" y="3030558"/>
                <a:ext cx="3812570" cy="1078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/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1 is a function of PTO1 torque and the equal and opposite reaction of PTO 2 torque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Torque on body 2 is only a function of PTO 2 torque</a:t>
                </a:r>
              </a:p>
              <a:p>
                <a:r>
                  <a:rPr lang="en-US" dirty="0"/>
                  <a:t>This all makes sense, but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equal to zero, won’t the buoyancy force also be equal to zero (even if it is raised out of the water)? Yes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and just not have it in the PTO matrix?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Sure, but we would need a constraint to maintain the relationship between heave and PTO rotations and the forces in the heave direction would also impact the PTO dynamics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Can we include heave in the PTO matrix and have 2 separate PTO matrices for position and forces?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whole point of including heave would be to have accurate hydrodynamics, but I think the hydrodynamics would still be inaccurate because the pitch hydrodynamics are solved about a stationary point, but the PTO point is translating in reality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FCFBA3-C106-6F94-89FE-2DCD6372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" y="4080300"/>
                <a:ext cx="12100264" cy="2862322"/>
              </a:xfrm>
              <a:prstGeom prst="rect">
                <a:avLst/>
              </a:prstGeom>
              <a:blipFill>
                <a:blip r:embed="rId10"/>
                <a:stretch>
                  <a:fillRect l="-403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Green check mark icon ...">
            <a:extLst>
              <a:ext uri="{FF2B5EF4-FFF2-40B4-BE49-F238E27FC236}">
                <a16:creationId xmlns:a16="http://schemas.microsoft.com/office/drawing/2014/main" id="{169AA901-9C78-2038-E547-CF5377ACC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253" y="3398983"/>
            <a:ext cx="595705" cy="59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een check mark icon ...">
            <a:extLst>
              <a:ext uri="{FF2B5EF4-FFF2-40B4-BE49-F238E27FC236}">
                <a16:creationId xmlns:a16="http://schemas.microsoft.com/office/drawing/2014/main" id="{C9D3B733-35C9-B2CB-E532-FC0835FB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920" y="3429000"/>
            <a:ext cx="570304" cy="57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6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8270F7-4DBB-8358-34F8-DC2D60EA8F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8270F7-4DBB-8358-34F8-DC2D60EA8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18C82-700D-EF2B-DFE0-D31E88574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Linearized: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based on Taylor expansion!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18C82-700D-EF2B-DFE0-D31E88574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54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CDD0-8C28-B889-E7F1-FFE73F9E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forces and hydrostatics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D50E-6771-6AF4-E330-50B09B3B9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Damping, added mass coefficients convert WEC position to force</a:t>
                </a:r>
              </a:p>
              <a:p>
                <a:r>
                  <a:rPr lang="en-US" dirty="0"/>
                  <a:t>Excitation and hydrostatic coefficients convert wave elevation to force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𝑝𝑖𝑡𝑐h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h𝑒𝑎𝑣𝑒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𝑤𝑎𝑣𝑒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Shape of excitation looks good but how to get right shape for other </a:t>
                </a:r>
                <a:r>
                  <a:rPr lang="en-US" dirty="0" err="1"/>
                  <a:t>coeffs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 got shape improved but results are coming out as zeros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4BD50E-6771-6AF4-E330-50B09B3B9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98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AF86-5715-77C8-78A0-16FAFD19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Compare 2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786C-4A6A-E595-8883-6AB953E9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21" y="1017757"/>
            <a:ext cx="10515600" cy="935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WecOptTool results are off but why?</a:t>
            </a:r>
          </a:p>
          <a:p>
            <a:r>
              <a:rPr lang="en-US" dirty="0"/>
              <a:t>For some reason, pitch sign is opposite in WS, but ignore for now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44518-15CE-4C3A-DA15-FEA2294C6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97" y="1953087"/>
            <a:ext cx="2960874" cy="2269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2E928-143C-556E-9070-E6170135A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11" y="1953087"/>
            <a:ext cx="2960874" cy="22691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18B2CA-DD7C-9FED-247C-F0ECAE57E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96979" y="408848"/>
            <a:ext cx="2135179" cy="15607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00E5FE-AFA3-CF9E-8049-DE1B99427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38" y="4354034"/>
            <a:ext cx="2875233" cy="22691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9B0D67-DB5F-75A9-AF83-0DB3D2AD0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0590" y="4354034"/>
            <a:ext cx="2920315" cy="2269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3E77B9-AEB5-E485-62E6-792EBE2A0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656" y="2043232"/>
            <a:ext cx="2960875" cy="222065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3FAFD8-0439-2401-58F1-D04EE1A03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7574" y="2043232"/>
            <a:ext cx="2960872" cy="222065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7EA67E-6EB3-0F56-B8EF-65828D1CD7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4494" y="4222217"/>
            <a:ext cx="2960876" cy="22206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FF4D193-8FE4-33C4-D944-9DECE92CC2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59631" y="4222214"/>
            <a:ext cx="2960876" cy="22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E231-FE0F-5E5C-6382-FEBD799F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95" y="0"/>
            <a:ext cx="10515600" cy="1325563"/>
          </a:xfrm>
        </p:spPr>
        <p:txBody>
          <a:bodyPr/>
          <a:lstStyle/>
          <a:p>
            <a:r>
              <a:rPr lang="en-US" dirty="0"/>
              <a:t>What could the reason be for WecOptTool having smaller pitch for body 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C79F-67E1-4372-F68E-103D5A99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8" y="1325563"/>
            <a:ext cx="12072891" cy="4351338"/>
          </a:xfrm>
        </p:spPr>
        <p:txBody>
          <a:bodyPr/>
          <a:lstStyle/>
          <a:p>
            <a:r>
              <a:rPr lang="en-US" dirty="0"/>
              <a:t>Too much force is being transferred onto body 1 from PTO 2?</a:t>
            </a:r>
          </a:p>
          <a:p>
            <a:r>
              <a:rPr lang="en-US" dirty="0"/>
              <a:t>Torque from/on body 1 is not being transferred to PTO 2?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9698-4E4A-D7C6-0CFA-F8E3635C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0" y="2235764"/>
            <a:ext cx="2919319" cy="2268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3D2CF-E29D-7742-B2C9-1BF9434E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4" y="4504120"/>
            <a:ext cx="2964385" cy="2268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1CCC7-64EA-7FA8-52EB-5DDDBE72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079" y="2235764"/>
            <a:ext cx="3024475" cy="2268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ED362A-1777-194E-6272-C43B7AE3E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079" y="4504120"/>
            <a:ext cx="3024476" cy="226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3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96CA-F871-3289-FF10-3A0D61A2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536"/>
            <a:ext cx="10515600" cy="1325563"/>
          </a:xfrm>
        </p:spPr>
        <p:txBody>
          <a:bodyPr/>
          <a:lstStyle/>
          <a:p>
            <a:r>
              <a:rPr lang="en-US" dirty="0"/>
              <a:t>Compare 2 body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F3BF-F897-5E20-914C-0441A5C95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" y="994299"/>
            <a:ext cx="2596620" cy="5921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Do forces make sense?</a:t>
            </a:r>
          </a:p>
          <a:p>
            <a:pPr marL="0" indent="0">
              <a:buNone/>
            </a:pPr>
            <a:r>
              <a:rPr lang="en-US" dirty="0"/>
              <a:t>Negative pitch FK occurs with positive heave displacement</a:t>
            </a:r>
          </a:p>
          <a:p>
            <a:pPr marL="0" indent="0">
              <a:buNone/>
            </a:pPr>
            <a:r>
              <a:rPr lang="en-US" dirty="0"/>
              <a:t>PTO force looks good</a:t>
            </a:r>
          </a:p>
          <a:p>
            <a:pPr marL="0" indent="0">
              <a:buNone/>
            </a:pPr>
            <a:r>
              <a:rPr lang="en-US" dirty="0"/>
              <a:t>Radiation seems okay</a:t>
            </a:r>
          </a:p>
          <a:p>
            <a:pPr marL="0" indent="0">
              <a:buNone/>
            </a:pPr>
            <a:r>
              <a:rPr lang="en-US" dirty="0"/>
              <a:t>Hydrostatics are off – seem to be based on wave elevation instead of body disp. </a:t>
            </a:r>
          </a:p>
          <a:p>
            <a:pPr marL="0" indent="0">
              <a:buNone/>
            </a:pPr>
            <a:r>
              <a:rPr lang="en-US" dirty="0"/>
              <a:t>RERAN with switched coupling element check!!!!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620A3-2BEF-2061-1733-D77888885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31" y="831196"/>
            <a:ext cx="2246750" cy="1571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D02CD-25BE-E899-E7CA-FE73DDA5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98" y="815790"/>
            <a:ext cx="2246749" cy="1543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6FE473-58CE-3E40-0391-09D0E37B8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964" y="2311223"/>
            <a:ext cx="2213104" cy="15439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A93730-BE09-7F13-E0BD-223B6DA94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831" y="3841639"/>
            <a:ext cx="2179458" cy="1543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F6F7BC-55FE-FDCD-3818-1971F94D00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897" y="5385578"/>
            <a:ext cx="2246750" cy="15439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19FF9B-957E-D311-3988-19A88482B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672" y="844829"/>
            <a:ext cx="2213105" cy="15439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B1EAC5D-F158-2C98-1C7E-D0CF7EC02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5763" y="819105"/>
            <a:ext cx="2213105" cy="152081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CE648BF-0BF4-B258-42D6-0633A37259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0978" y="2316274"/>
            <a:ext cx="2213105" cy="154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4F6CB4-8C80-83D4-2AA5-BF87425153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93581" y="3851395"/>
            <a:ext cx="2216154" cy="154606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B58FFE-9CFE-5960-061C-C619E54177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1646" y="5385308"/>
            <a:ext cx="2213105" cy="152081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93A43B5-8121-BA39-780D-C08C124976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50026" y="1803951"/>
            <a:ext cx="3241974" cy="24845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87B5463-E245-0814-CB19-9A596934F9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8981" y="4288508"/>
            <a:ext cx="3241974" cy="24845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2A41CA6-3C51-4BC2-90FA-2261511EBB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04849" y="34854"/>
            <a:ext cx="2216154" cy="16199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26D47D1-86AF-F1AB-C15F-F3E0A06A2F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82392" y="115389"/>
            <a:ext cx="2246750" cy="175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E83A-9E15-3F42-CCA4-2D1ED634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adding surge change the existing </a:t>
            </a:r>
            <a:r>
              <a:rPr lang="en-US" dirty="0" err="1"/>
              <a:t>dofs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E4FC-1C9C-C085-731B-3618E51A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39" y="1337353"/>
            <a:ext cx="4390747" cy="1406903"/>
          </a:xfrm>
        </p:spPr>
        <p:txBody>
          <a:bodyPr/>
          <a:lstStyle/>
          <a:p>
            <a:r>
              <a:rPr lang="en-US" dirty="0"/>
              <a:t>Nope!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62227-D0C2-F411-91EF-B84B9F653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150"/>
            <a:ext cx="4985106" cy="4951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7E1D50-B03E-E9E2-3EEB-F9651D07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104" y="1418693"/>
            <a:ext cx="522573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00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F731-79FD-1439-1158-16C52718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into how the influenced/radiating </a:t>
            </a:r>
            <a:r>
              <a:rPr lang="en-US" dirty="0" err="1"/>
              <a:t>dof</a:t>
            </a:r>
            <a:r>
              <a:rPr lang="en-US" dirty="0"/>
              <a:t> are applied for each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E738-DBE3-A48C-37D4-44964C5A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 select influenced </a:t>
            </a:r>
            <a:r>
              <a:rPr lang="en-US" dirty="0" err="1"/>
              <a:t>dof</a:t>
            </a:r>
            <a:r>
              <a:rPr lang="en-US" dirty="0"/>
              <a:t> on rect0 pitch term, I get the coupling term, but it doesn’t seem to be applied this way?</a:t>
            </a:r>
          </a:p>
          <a:p>
            <a:r>
              <a:rPr lang="en-US" dirty="0"/>
              <a:t>Maybe look at how the </a:t>
            </a:r>
            <a:r>
              <a:rPr lang="en-US" dirty="0" err="1"/>
              <a:t>x_wec</a:t>
            </a:r>
            <a:r>
              <a:rPr lang="en-US" dirty="0"/>
              <a:t> is converted to the position of </a:t>
            </a:r>
            <a:r>
              <a:rPr lang="en-US"/>
              <a:t>each body</a:t>
            </a:r>
          </a:p>
        </p:txBody>
      </p:sp>
    </p:spTree>
    <p:extLst>
      <p:ext uri="{BB962C8B-B14F-4D97-AF65-F5344CB8AC3E}">
        <p14:creationId xmlns:p14="http://schemas.microsoft.com/office/powerpoint/2010/main" val="183679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D20-5DC4-E782-77A4-DF9D5DE6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WEC-Sim apply the same excitation forces to both bodies?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AB5D7-874B-972F-82EE-1F3F96566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711" y="2857500"/>
            <a:ext cx="5487289" cy="40005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42210-DFD7-8F22-0267-1A5D15D84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289" y="3429000"/>
            <a:ext cx="5334000" cy="40005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C3EF71-790F-E355-CC50-FD554D75C6DF}"/>
              </a:ext>
            </a:extLst>
          </p:cNvPr>
          <p:cNvSpPr txBox="1">
            <a:spLocks/>
          </p:cNvSpPr>
          <p:nvPr/>
        </p:nvSpPr>
        <p:spPr>
          <a:xfrm>
            <a:off x="301752" y="1662304"/>
            <a:ext cx="10000784" cy="192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Somehow both have the same excitation force phase…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seemed to be because they had the same name!</a:t>
            </a:r>
          </a:p>
        </p:txBody>
      </p:sp>
    </p:spTree>
    <p:extLst>
      <p:ext uri="{BB962C8B-B14F-4D97-AF65-F5344CB8AC3E}">
        <p14:creationId xmlns:p14="http://schemas.microsoft.com/office/powerpoint/2010/main" val="398588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8FC7-E702-7EB1-5070-1E8AA978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51"/>
            <a:ext cx="10515600" cy="1325563"/>
          </a:xfrm>
        </p:spPr>
        <p:txBody>
          <a:bodyPr/>
          <a:lstStyle/>
          <a:p>
            <a:r>
              <a:rPr lang="en-US" dirty="0"/>
              <a:t>WEC-Sim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0F535-B0D8-EA8D-79DA-5C55B171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14"/>
            <a:ext cx="7542320" cy="4967564"/>
          </a:xfrm>
        </p:spPr>
        <p:txBody>
          <a:bodyPr/>
          <a:lstStyle/>
          <a:p>
            <a:r>
              <a:rPr lang="en-US" dirty="0"/>
              <a:t>If I model the system in WEC-Sim, what is the heave force?</a:t>
            </a:r>
          </a:p>
          <a:p>
            <a:pPr lvl="1"/>
            <a:r>
              <a:rPr lang="en-US" dirty="0"/>
              <a:t>Is it equal to the inverse kinematics? Probably not quite due to constraints</a:t>
            </a:r>
          </a:p>
          <a:p>
            <a:pPr lvl="1"/>
            <a:r>
              <a:rPr lang="en-US" dirty="0"/>
              <a:t>Are there constraint forces acting in heave? I think so when not at equilibrium?</a:t>
            </a:r>
          </a:p>
          <a:p>
            <a:r>
              <a:rPr lang="en-US" dirty="0"/>
              <a:t>PTO has internal mechanics forces only in pitch</a:t>
            </a:r>
          </a:p>
          <a:p>
            <a:r>
              <a:rPr lang="en-US" dirty="0"/>
              <a:t>But, it has constraint forces in other directions</a:t>
            </a:r>
          </a:p>
          <a:p>
            <a:r>
              <a:rPr lang="en-US" dirty="0"/>
              <a:t>Constraint on body is a bit bigger than PTO constraint force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ACFB5-6BB0-E56C-BAA3-41D5F7F3A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10" y="264489"/>
            <a:ext cx="3983115" cy="298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967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0C7D-D9C4-761E-3E3B-4119049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incorrect to solve a WEC about a </a:t>
            </a:r>
            <a:r>
              <a:rPr lang="en-US" dirty="0" err="1"/>
              <a:t>dof</a:t>
            </a:r>
            <a:r>
              <a:rPr lang="en-US" dirty="0"/>
              <a:t> other than the cg without coupling terms?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BD51-172D-B711-FAC5-0B9375A1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solving with only pitch, the force from hydrostatic stiffness is K*theta</a:t>
            </a:r>
          </a:p>
          <a:p>
            <a:r>
              <a:rPr lang="en-US" dirty="0"/>
              <a:t>When solving with pitch and heave, the force from hydrostatic stiffness is K*theta + </a:t>
            </a:r>
            <a:r>
              <a:rPr lang="en-US" dirty="0" err="1"/>
              <a:t>K_couple</a:t>
            </a:r>
            <a:r>
              <a:rPr lang="en-US" dirty="0"/>
              <a:t>*z</a:t>
            </a:r>
          </a:p>
          <a:p>
            <a:pPr lvl="1"/>
            <a:r>
              <a:rPr lang="en-US" dirty="0"/>
              <a:t>When solving BEM about a point other than the CG, Capytaine handles this!</a:t>
            </a:r>
          </a:p>
        </p:txBody>
      </p:sp>
    </p:spTree>
    <p:extLst>
      <p:ext uri="{BB962C8B-B14F-4D97-AF65-F5344CB8AC3E}">
        <p14:creationId xmlns:p14="http://schemas.microsoft.com/office/powerpoint/2010/main" val="245781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98EF-919A-1D84-80D2-7277D85E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heave?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5CD2-03A2-FBB2-C7A8-44A85C9E0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whole point of including heave would be to have accurate hydrodynamics, but I think the hydrodynamics would still be inaccurate because the pitch hydrodynamics are solved about a stationary point, but the PTO point is translating in reality</a:t>
            </a:r>
          </a:p>
          <a:p>
            <a:r>
              <a:rPr lang="en-US" dirty="0"/>
              <a:t>Even if we include heave, the pitch hydrostatics are still based on a stationary PTO so are inaccurate.</a:t>
            </a:r>
          </a:p>
          <a:p>
            <a:pPr marL="0" indent="0">
              <a:buNone/>
            </a:pPr>
            <a:r>
              <a:rPr lang="en-US" dirty="0"/>
              <a:t>How would WEC-Sim handle this problem?</a:t>
            </a:r>
          </a:p>
          <a:p>
            <a:r>
              <a:rPr lang="en-US" dirty="0"/>
              <a:t>Computes BEM about the center of gravity, then uses parallel axis theorem to translate forces to the point of rotation</a:t>
            </a:r>
          </a:p>
          <a:p>
            <a:r>
              <a:rPr lang="en-US" dirty="0"/>
              <a:t>Think about how to do this in WecOptTool</a:t>
            </a:r>
          </a:p>
        </p:txBody>
      </p:sp>
    </p:spTree>
    <p:extLst>
      <p:ext uri="{BB962C8B-B14F-4D97-AF65-F5344CB8AC3E}">
        <p14:creationId xmlns:p14="http://schemas.microsoft.com/office/powerpoint/2010/main" val="105156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CB92-F42A-89C6-9D35-B9039DA9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solving the FOSWEC incorrectly? 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CB95-777D-E4FD-2F0C-6A6F70EC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don’t think so because:</a:t>
            </a:r>
          </a:p>
          <a:p>
            <a:pPr lvl="1"/>
            <a:r>
              <a:rPr lang="en-US" dirty="0"/>
              <a:t>No hydrostatic restoring force is present in surge</a:t>
            </a:r>
          </a:p>
          <a:p>
            <a:pPr lvl="1"/>
            <a:r>
              <a:rPr lang="en-US" dirty="0"/>
              <a:t>No horizontal distance between cg and hinge point, so heave doesn’t have coupling terms</a:t>
            </a:r>
          </a:p>
          <a:p>
            <a:r>
              <a:rPr lang="en-US" dirty="0"/>
              <a:t>But there is a difference…</a:t>
            </a:r>
          </a:p>
          <a:p>
            <a:pPr lvl="1"/>
            <a:r>
              <a:rPr lang="en-US" dirty="0"/>
              <a:t>And it’s a big difference</a:t>
            </a:r>
          </a:p>
          <a:p>
            <a:pPr lvl="1"/>
            <a:r>
              <a:rPr lang="en-US" dirty="0"/>
              <a:t>This is because of lack of </a:t>
            </a:r>
            <a:br>
              <a:rPr lang="en-US" dirty="0"/>
            </a:br>
            <a:r>
              <a:rPr lang="en-US" dirty="0"/>
              <a:t>constraints on surge/heave!!!!</a:t>
            </a:r>
          </a:p>
          <a:p>
            <a:pPr lvl="2"/>
            <a:r>
              <a:rPr lang="en-US" dirty="0"/>
              <a:t>But I can’t add constraints</a:t>
            </a:r>
          </a:p>
          <a:p>
            <a:r>
              <a:rPr lang="en-US" dirty="0"/>
              <a:t>I think I need to prescribe/force </a:t>
            </a:r>
            <a:br>
              <a:rPr lang="en-US" dirty="0"/>
            </a:br>
            <a:r>
              <a:rPr lang="en-US" dirty="0"/>
              <a:t>heave motion for attenuator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ADB69-500E-D9B9-BD62-7B0F4FF6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719" y="3189312"/>
            <a:ext cx="1972749" cy="155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047D8-F4A3-70A7-889A-0DF5C7EAB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377" y="3189312"/>
            <a:ext cx="1972749" cy="1522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548C64-151F-80EE-AFBC-E0AAD471F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778" y="3189312"/>
            <a:ext cx="1972749" cy="1514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4B4AE5-66EC-2AAA-A162-7E9F614A5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5719" y="5020408"/>
            <a:ext cx="1989934" cy="1556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CD7851-33F1-E4AD-B571-1209BE4AD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0376" y="4970029"/>
            <a:ext cx="1972749" cy="1576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D5F05AC-1855-BC35-DC61-9F2E9EA7D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3778" y="5020408"/>
            <a:ext cx="1996807" cy="15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8E3F-B8F9-B009-EAD9-D865DAB4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prescribing heave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3D2DF-DEBB-5E1E-8F7D-F196DAA0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replace the residual to include only pitch?</a:t>
            </a:r>
          </a:p>
          <a:p>
            <a:pPr lvl="1"/>
            <a:r>
              <a:rPr lang="en-US" dirty="0"/>
              <a:t>Yes, I did this successfully</a:t>
            </a:r>
          </a:p>
          <a:p>
            <a:r>
              <a:rPr lang="en-US" dirty="0"/>
              <a:t>Now, can I make heave residual just a component </a:t>
            </a:r>
            <a:br>
              <a:rPr lang="en-US" dirty="0"/>
            </a:br>
            <a:r>
              <a:rPr lang="en-US" dirty="0"/>
              <a:t>based on pitch instead?</a:t>
            </a:r>
          </a:p>
          <a:p>
            <a:pPr lvl="1"/>
            <a:r>
              <a:rPr lang="en-US" dirty="0"/>
              <a:t>Maybe heave can just be an afterthought and pitch is </a:t>
            </a:r>
          </a:p>
          <a:p>
            <a:pPr lvl="1"/>
            <a:r>
              <a:rPr lang="en-US" dirty="0"/>
              <a:t>Forces converted to PTO location, then .</a:t>
            </a:r>
          </a:p>
          <a:p>
            <a:pPr lvl="2"/>
            <a:r>
              <a:rPr lang="en-US" dirty="0"/>
              <a:t>We def need another state variable so force of the waves can depend on both heave and pitch</a:t>
            </a:r>
          </a:p>
          <a:p>
            <a:r>
              <a:rPr lang="en-US" dirty="0"/>
              <a:t>Try to run and resolve issues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D28F2-F88E-37AB-698F-DECD1131C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453" y="1825625"/>
            <a:ext cx="3238666" cy="125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82B-B071-B468-4F61-FC61422E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converted coefficients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55D0-322E-7E6F-77F3-EF523ED0E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0950" cy="4351338"/>
          </a:xfrm>
        </p:spPr>
        <p:txBody>
          <a:bodyPr/>
          <a:lstStyle/>
          <a:p>
            <a:r>
              <a:rPr lang="en-US" dirty="0"/>
              <a:t>Heave matches, and now pitch matches! Just a difference in the center of mass</a:t>
            </a:r>
          </a:p>
          <a:p>
            <a:r>
              <a:rPr lang="en-US" dirty="0"/>
              <a:t>Pitch results suggest more coupling but its okay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F5C0A-FFE8-18E7-A83D-7250FCD0E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50" y="1825624"/>
            <a:ext cx="3623201" cy="40214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1D82D2-F023-7A18-4504-8F1BBD81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920" y="1825625"/>
            <a:ext cx="3388080" cy="40214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C9D0D8-28E7-7C80-AF4A-5834CB2F9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46" y="5563419"/>
            <a:ext cx="4386735" cy="504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956CF0-E86D-AA6E-8138-C3640A904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675685"/>
            <a:ext cx="4033510" cy="7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65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C801E-EF4F-952B-F000-C6A197D1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doesn’t added mass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25C56-51E8-6C2D-60F5-FA9FFCB29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03064" cy="4351338"/>
          </a:xfrm>
        </p:spPr>
        <p:txBody>
          <a:bodyPr/>
          <a:lstStyle/>
          <a:p>
            <a:r>
              <a:rPr lang="en-US" dirty="0"/>
              <a:t>Added mass matches now</a:t>
            </a:r>
          </a:p>
          <a:p>
            <a:r>
              <a:rPr lang="en-US" dirty="0"/>
              <a:t>Radiation damping and hydrostatic stiffness also match now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F49DE6-3D5E-9D52-24AF-819DF0E7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150" y="1832283"/>
            <a:ext cx="3011911" cy="43446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ED6F5F-CA7E-6A81-1376-B7C15E19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429" y="1832283"/>
            <a:ext cx="2673070" cy="434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E447-B08C-BAA2-6A68-5C973F30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pitch only to consolidated heave/pitch forces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3769B33-D5C1-25D0-30C6-740A841A9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663644"/>
            <a:ext cx="3051216" cy="2128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94E2D-148D-48B2-0F7D-EFB6BC2C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0629"/>
            <a:ext cx="3047260" cy="2125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E3F1C-AE21-C1D1-B233-CBB41ADD8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260" y="2570629"/>
            <a:ext cx="3097602" cy="212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5D5-E026-2469-308A-C4F252BE7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4862" y="2570629"/>
            <a:ext cx="3047260" cy="2125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9CA461-084A-311D-24E7-F7165EF2E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740" y="2567870"/>
            <a:ext cx="3097602" cy="21286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4996005-DCE7-68DD-1356-84F7C3ECA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260" y="4696505"/>
            <a:ext cx="3097602" cy="21286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03D2C0-BD55-BBC1-84D4-216D5FC6BE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2885" y="4702023"/>
            <a:ext cx="3051215" cy="2128635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5AECDBF-C421-1D61-3E62-9F9CA615A354}"/>
              </a:ext>
            </a:extLst>
          </p:cNvPr>
          <p:cNvSpPr txBox="1">
            <a:spLocks/>
          </p:cNvSpPr>
          <p:nvPr/>
        </p:nvSpPr>
        <p:spPr>
          <a:xfrm>
            <a:off x="93955" y="1606858"/>
            <a:ext cx="11491404" cy="149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Fixed – negate inertia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92B35-8553-239F-54E3-7BC96A5AB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410" y="4696505"/>
            <a:ext cx="3097602" cy="212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4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Resultant pitch, force, and power are all less than half of pitch only results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996284-7B6A-BCEA-193D-73BEFECC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3" y="2445522"/>
            <a:ext cx="2838449" cy="2157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4B54C5-2EDD-B09E-8C39-8B98558A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64" y="2456327"/>
            <a:ext cx="2838449" cy="21466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449C71-75E7-2248-D84D-9C7C3CE87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75" y="2456327"/>
            <a:ext cx="2757487" cy="21574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21A57B8-F9BF-7B11-36B2-34F99F13F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15" y="4602934"/>
            <a:ext cx="2795587" cy="21574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4F8F75-4FC0-D325-6AF5-3B7659953F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1373" y="4602934"/>
            <a:ext cx="2795802" cy="21466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BB3DD-8BDD-9805-8B54-067A36E4C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613739"/>
            <a:ext cx="2824233" cy="214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BB264-3214-B36D-00DD-F8E259AC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15"/>
            <a:ext cx="10515600" cy="1325563"/>
          </a:xfrm>
        </p:spPr>
        <p:txBody>
          <a:bodyPr/>
          <a:lstStyle/>
          <a:p>
            <a:r>
              <a:rPr lang="en-US" dirty="0"/>
              <a:t>Compare types of forces: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332E-529E-889D-0FF6-AB5EB53A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346"/>
            <a:ext cx="10515600" cy="1645129"/>
          </a:xfrm>
        </p:spPr>
        <p:txBody>
          <a:bodyPr/>
          <a:lstStyle/>
          <a:p>
            <a:r>
              <a:rPr lang="en-US" dirty="0"/>
              <a:t>Results are the same</a:t>
            </a:r>
          </a:p>
          <a:p>
            <a:r>
              <a:rPr lang="en-US" dirty="0"/>
              <a:t>Shouldn’t hydrostatics be different for different pitch angles?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EA559-3BCA-C37C-AA89-FD4D785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" y="2695986"/>
            <a:ext cx="2921932" cy="2069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10B46-DF3E-BC9C-9740-9397B4240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6" y="4776993"/>
            <a:ext cx="2921932" cy="2069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83FBD-4872-C91B-E511-45A579EC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48" y="4788089"/>
            <a:ext cx="3012146" cy="20699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5F8EAD-FF79-C011-2ABF-239C9FED2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51" y="2718178"/>
            <a:ext cx="3012146" cy="20699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0EA7EE-8004-2CEB-4B18-C88A72F1F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496" y="2707081"/>
            <a:ext cx="2921933" cy="20699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E62020F-6C24-D59F-6496-BC847691CF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0633" y="2695985"/>
            <a:ext cx="3012148" cy="2069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FDBFFF-5E19-4663-219F-FC2D2BC49D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0893" y="4754801"/>
            <a:ext cx="2921934" cy="2069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C88A82-F722-CF52-E032-88ED14487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7545" y="4754801"/>
            <a:ext cx="3012148" cy="206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52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9AB7-41C7-2619-6D17-EC53A51E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match each other when I include heave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B2616-3625-0CE1-BA38-7FECA4B53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456" y="2492089"/>
            <a:ext cx="2838450" cy="21574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28DF88-AFB8-9A08-A941-6D524685F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287" y="2470149"/>
            <a:ext cx="2838451" cy="2179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80270-7826-E124-986D-597AB1BD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119" y="2470148"/>
            <a:ext cx="2785531" cy="21793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03120-C4AD-3C5B-4603-C80E65327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56" y="4574218"/>
            <a:ext cx="2838452" cy="2157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A7D2B-3076-F3C7-D8C9-D44D72837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861" y="4654509"/>
            <a:ext cx="2809877" cy="2157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657D28-F1AB-F1E2-16DC-F84F53F6C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691" y="4654509"/>
            <a:ext cx="2757489" cy="2157414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CA22A88-E1BB-73F8-505D-8358EEDAD68D}"/>
              </a:ext>
            </a:extLst>
          </p:cNvPr>
          <p:cNvSpPr txBox="1">
            <a:spLocks/>
          </p:cNvSpPr>
          <p:nvPr/>
        </p:nvSpPr>
        <p:spPr>
          <a:xfrm>
            <a:off x="838200" y="1667021"/>
            <a:ext cx="10515600" cy="164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aren’t results the same with and without heave in BEM?</a:t>
            </a:r>
          </a:p>
        </p:txBody>
      </p:sp>
    </p:spTree>
    <p:extLst>
      <p:ext uri="{BB962C8B-B14F-4D97-AF65-F5344CB8AC3E}">
        <p14:creationId xmlns:p14="http://schemas.microsoft.com/office/powerpoint/2010/main" val="26473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36A1-F77C-F758-EB9D-D00CB83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4C7C-61B4-1FBB-7C3E-6234C017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the hydrostatics take into account body position or just wave elevation?</a:t>
            </a:r>
          </a:p>
          <a:p>
            <a:r>
              <a:rPr lang="en-US" dirty="0"/>
              <a:t>In WEC-Sim it just uses displacement for linear hydrostatics</a:t>
            </a:r>
          </a:p>
          <a:p>
            <a:r>
              <a:rPr lang="en-US" dirty="0"/>
              <a:t>WecOptTool uses the transfer function defined as the hydrostatic stiffness from BEM to convert </a:t>
            </a:r>
            <a:r>
              <a:rPr lang="en-US" dirty="0" err="1"/>
              <a:t>x_wec</a:t>
            </a:r>
            <a:r>
              <a:rPr lang="en-US" dirty="0"/>
              <a:t> (</a:t>
            </a:r>
            <a:r>
              <a:rPr lang="en-US" dirty="0" err="1"/>
              <a:t>wec</a:t>
            </a:r>
            <a:r>
              <a:rPr lang="en-US" dirty="0"/>
              <a:t> position) to force in frequency domain</a:t>
            </a:r>
          </a:p>
          <a:p>
            <a:pPr lvl="1"/>
            <a:r>
              <a:rPr lang="en-US" dirty="0"/>
              <a:t>Also just uses the body displacement</a:t>
            </a:r>
          </a:p>
          <a:p>
            <a:pPr lvl="1"/>
            <a:r>
              <a:rPr lang="en-US" dirty="0"/>
              <a:t>But, this won’t be accurate if pitch is about a location that isn’t stationary</a:t>
            </a:r>
          </a:p>
        </p:txBody>
      </p:sp>
    </p:spTree>
    <p:extLst>
      <p:ext uri="{BB962C8B-B14F-4D97-AF65-F5344CB8AC3E}">
        <p14:creationId xmlns:p14="http://schemas.microsoft.com/office/powerpoint/2010/main" val="238805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6714-77A8-2256-8FDD-5828DE67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parallel axis theorem in WecOptTool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BEM is calculated about center of gravity</a:t>
                </a:r>
              </a:p>
              <a:p>
                <a:r>
                  <a:rPr lang="en-US" dirty="0"/>
                  <a:t>Forces about the PTO rotation point are pitch + heave*d</a:t>
                </a:r>
              </a:p>
              <a:p>
                <a:r>
                  <a:rPr lang="en-US" dirty="0"/>
                  <a:t>I can replace the “</a:t>
                </a:r>
                <a:r>
                  <a:rPr lang="en-US" dirty="0" err="1"/>
                  <a:t>standard_forces</a:t>
                </a:r>
                <a:r>
                  <a:rPr lang="en-US" dirty="0"/>
                  <a:t>” with “</a:t>
                </a:r>
                <a:r>
                  <a:rPr lang="en-US" dirty="0" err="1"/>
                  <a:t>f_add</a:t>
                </a:r>
                <a:r>
                  <a:rPr lang="en-US" dirty="0"/>
                  <a:t>” forces of the same name and it will automatically replace them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forces to be about PTO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𝑃𝑇𝑂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𝑝𝑖𝑡𝑐h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h𝑒𝑎𝑣𝑒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Why isn’t it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</m:oMath>
                </a14:m>
                <a:r>
                  <a:rPr lang="en-US" dirty="0"/>
                  <a:t>?? I think we </a:t>
                </a:r>
                <a:r>
                  <a:rPr lang="en-US" dirty="0" err="1"/>
                  <a:t>gotta</a:t>
                </a:r>
                <a:r>
                  <a:rPr lang="en-US" dirty="0"/>
                  <a:t> look at in terms of the rotation if z is positive – increase in z leads to positive rotation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C47865-2B66-323B-0FA4-F7B50C08B7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55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0E11-7C57-EAB4-B890-DA6F00E7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BEM data is defining forces about the center of gravity. </a:t>
                </a:r>
              </a:p>
              <a:p>
                <a:r>
                  <a:rPr lang="en-US" dirty="0"/>
                  <a:t>Convert BEM data to torque about the PTO location:</a:t>
                </a:r>
              </a:p>
              <a:p>
                <a:pPr lvl="1"/>
                <a:r>
                  <a:rPr lang="en-US" dirty="0"/>
                  <a:t>Pitch torques are the same magnitude</a:t>
                </a:r>
              </a:p>
              <a:p>
                <a:pPr lvl="1"/>
                <a:r>
                  <a:rPr lang="en-US" dirty="0"/>
                  <a:t>Heave forces need to be multiplied by the lever length</a:t>
                </a:r>
              </a:p>
              <a:p>
                <a:pPr lvl="1"/>
                <a:r>
                  <a:rPr lang="en-US" dirty="0"/>
                  <a:t>Total torque: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Now, the residual needs to be solved about the </a:t>
                </a:r>
                <a:r>
                  <a:rPr lang="en-US" dirty="0" err="1"/>
                  <a:t>pto</a:t>
                </a:r>
                <a:r>
                  <a:rPr lang="en-US" dirty="0"/>
                  <a:t> location</a:t>
                </a:r>
              </a:p>
              <a:p>
                <a:pPr lvl="1"/>
                <a:r>
                  <a:rPr lang="en-US" dirty="0"/>
                  <a:t>Set up the standard forces, need to add them as </a:t>
                </a:r>
                <a:r>
                  <a:rPr lang="en-US" dirty="0" err="1"/>
                  <a:t>f_add</a:t>
                </a:r>
                <a:r>
                  <a:rPr lang="en-US" dirty="0"/>
                  <a:t> and then try to solve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046EBC-6779-2365-3CD3-B0448E4B2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93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64EA-4A3B-277E-46FF-FE7C08AC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358" y="267749"/>
            <a:ext cx="10515600" cy="1325563"/>
          </a:xfrm>
        </p:spPr>
        <p:txBody>
          <a:bodyPr/>
          <a:lstStyle/>
          <a:p>
            <a:r>
              <a:rPr lang="en-US" dirty="0"/>
              <a:t>Compare pitch BEM vs. pitch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5DF41-E4A6-B6DF-CA8D-B64CDF65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358" y="1467119"/>
            <a:ext cx="10515600" cy="4351338"/>
          </a:xfrm>
        </p:spPr>
        <p:txBody>
          <a:bodyPr/>
          <a:lstStyle/>
          <a:p>
            <a:r>
              <a:rPr lang="en-US" dirty="0"/>
              <a:t>Fixed – inertia needed to be subtracted!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DB860-6A04-ED87-1FEA-7FD6FD80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5" y="1877588"/>
            <a:ext cx="3196008" cy="2417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120921-0A0B-9DCD-EC67-2B64A1F1D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903" y="1877588"/>
            <a:ext cx="3196007" cy="241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9BC86A-6EA4-F2C3-640A-A758CDC52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790" y="1852882"/>
            <a:ext cx="3196008" cy="2466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85ED14-0A63-0A1E-D6BE-FD787974F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14" y="4319307"/>
            <a:ext cx="3196009" cy="24174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64FA5A-5148-239E-4275-4571214CF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781" y="4285292"/>
            <a:ext cx="3196009" cy="24170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C4D6E8-0FAF-403A-DB48-84A53F21A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0788" y="4294602"/>
            <a:ext cx="3196009" cy="24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FF63-86A7-068A-2C80-4DFC5E34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5" y="-71850"/>
            <a:ext cx="10515600" cy="1325563"/>
          </a:xfrm>
        </p:spPr>
        <p:txBody>
          <a:bodyPr/>
          <a:lstStyle/>
          <a:p>
            <a:r>
              <a:rPr lang="en-US" dirty="0"/>
              <a:t>Compare to WEC-Sim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4F81-780C-DB1F-D552-8B00E4F0A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5" y="971214"/>
            <a:ext cx="9165455" cy="4351338"/>
          </a:xfrm>
        </p:spPr>
        <p:txBody>
          <a:bodyPr/>
          <a:lstStyle/>
          <a:p>
            <a:r>
              <a:rPr lang="en-US" dirty="0"/>
              <a:t>H = 0.5 m, T = 7.4371 s – so its found in WS frequency array</a:t>
            </a:r>
          </a:p>
          <a:p>
            <a:r>
              <a:rPr lang="en-US" dirty="0" err="1"/>
              <a:t>Kp</a:t>
            </a:r>
            <a:r>
              <a:rPr lang="en-US" dirty="0"/>
              <a:t> = 1e4 – Matches WEC-Sim!</a:t>
            </a:r>
          </a:p>
          <a:p>
            <a:r>
              <a:rPr lang="en-US" dirty="0"/>
              <a:t>Why doesn’t 2 </a:t>
            </a:r>
            <a:r>
              <a:rPr lang="en-US" dirty="0" err="1"/>
              <a:t>dof</a:t>
            </a:r>
            <a:r>
              <a:rPr lang="en-US" dirty="0"/>
              <a:t> consolidated match?</a:t>
            </a:r>
          </a:p>
          <a:p>
            <a:pPr lvl="1"/>
            <a:r>
              <a:rPr lang="en-US" dirty="0"/>
              <a:t>Inertia fixed! It matches!</a:t>
            </a:r>
          </a:p>
          <a:p>
            <a:r>
              <a:rPr lang="en-US" dirty="0"/>
              <a:t>Why does 2 </a:t>
            </a:r>
            <a:r>
              <a:rPr lang="en-US" dirty="0" err="1"/>
              <a:t>dof</a:t>
            </a:r>
            <a:r>
              <a:rPr lang="en-US" dirty="0"/>
              <a:t> not match? Full 2 </a:t>
            </a:r>
            <a:r>
              <a:rPr lang="en-US" dirty="0" err="1"/>
              <a:t>dof</a:t>
            </a:r>
            <a:r>
              <a:rPr lang="en-US" dirty="0"/>
              <a:t> doesn’t make sense because were consolidating heave in pitch </a:t>
            </a:r>
            <a:r>
              <a:rPr lang="en-US" dirty="0" err="1"/>
              <a:t>dof</a:t>
            </a:r>
            <a:r>
              <a:rPr lang="en-US" dirty="0"/>
              <a:t>, then would be adding it back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2B6BC3-017E-DFCA-AD03-6E41BA1DF5DD}"/>
              </a:ext>
            </a:extLst>
          </p:cNvPr>
          <p:cNvSpPr txBox="1"/>
          <p:nvPr/>
        </p:nvSpPr>
        <p:spPr>
          <a:xfrm>
            <a:off x="9614433" y="1010334"/>
            <a:ext cx="1988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WEC-Sim CIC case is slightly smaller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126EC0-C175-EB33-31C0-144E2DCDA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1" y="4181518"/>
            <a:ext cx="3468199" cy="2623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C7732F-DD59-157A-AB8A-61830E38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632" y="1629633"/>
            <a:ext cx="3468199" cy="26011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D1A93E-7584-6946-344A-A52ABA355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690" y="4181517"/>
            <a:ext cx="3324107" cy="26233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22903D-7DE4-1C6A-B869-F631096D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542" y="4203750"/>
            <a:ext cx="3468197" cy="260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91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D61-E58D-5916-A488-85077A59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WEC-Sim result have variation in the power peaks?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99AA-1173-3084-4881-082EB0A2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Coupling terms?</a:t>
            </a:r>
          </a:p>
          <a:p>
            <a:pPr lvl="1"/>
            <a:r>
              <a:rPr lang="en-US" dirty="0"/>
              <a:t>That doesn’t seem to be the issue (for 1 or 2) but I still don’t know what is…</a:t>
            </a:r>
          </a:p>
          <a:p>
            <a:pPr lvl="1"/>
            <a:r>
              <a:rPr lang="en-US" dirty="0"/>
              <a:t>Try removing all but pitch and heave terms – This worked!!</a:t>
            </a:r>
          </a:p>
          <a:p>
            <a:r>
              <a:rPr lang="en-US" dirty="0"/>
              <a:t>Why is the result slightly different? Compare all BEM terms</a:t>
            </a:r>
          </a:p>
          <a:p>
            <a:pPr lvl="1"/>
            <a:r>
              <a:rPr lang="en-US" dirty="0"/>
              <a:t>Hydrostatic stiffness is same</a:t>
            </a:r>
          </a:p>
          <a:p>
            <a:pPr lvl="1"/>
            <a:r>
              <a:rPr lang="en-US" dirty="0"/>
              <a:t>Added mass/rad/</a:t>
            </a:r>
            <a:r>
              <a:rPr lang="en-US" dirty="0" err="1"/>
              <a:t>exc</a:t>
            </a:r>
            <a:r>
              <a:rPr lang="en-US" dirty="0"/>
              <a:t> is same!</a:t>
            </a:r>
          </a:p>
          <a:p>
            <a:pPr lvl="1"/>
            <a:r>
              <a:rPr lang="en-US" dirty="0"/>
              <a:t>Got 1 body to match!!</a:t>
            </a:r>
          </a:p>
          <a:p>
            <a:pPr lvl="1"/>
            <a:r>
              <a:rPr lang="en-US" dirty="0"/>
              <a:t>All coefficients also match for 2 bod</a:t>
            </a:r>
          </a:p>
          <a:p>
            <a:r>
              <a:rPr lang="en-US" dirty="0"/>
              <a:t>Why does WEC-Sim PTO torque not match constraint torque?</a:t>
            </a:r>
          </a:p>
          <a:p>
            <a:pPr lvl="1"/>
            <a:r>
              <a:rPr lang="en-US" dirty="0"/>
              <a:t>Constraint torque equals pitch – heave*d</a:t>
            </a:r>
          </a:p>
          <a:p>
            <a:r>
              <a:rPr lang="en-US" dirty="0"/>
              <a:t>Why is there very small difference with and without </a:t>
            </a:r>
            <a:r>
              <a:rPr lang="en-US" dirty="0" err="1"/>
              <a:t>inv_kin</a:t>
            </a:r>
            <a:r>
              <a:rPr lang="en-US" dirty="0"/>
              <a:t> matrix?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23F95-5802-F7B1-D87F-D80721F2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37" y="2906294"/>
            <a:ext cx="2426563" cy="181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7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F58-180C-3359-F3FE-887B463C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6"/>
            <a:ext cx="10515600" cy="1325563"/>
          </a:xfrm>
        </p:spPr>
        <p:txBody>
          <a:bodyPr/>
          <a:lstStyle/>
          <a:p>
            <a:r>
              <a:rPr lang="en-US" dirty="0"/>
              <a:t>2 body – directly describe PTOs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006" y="1180730"/>
                <a:ext cx="11505460" cy="554296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have a 2 body attenuator, the forces on float 1: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is constant, the wave forces depend on both pitch and heave, but they can easily be written to depend only on pitch: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(positive if looking a first quadrant)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forces on float 2:</a:t>
                </a:r>
              </a:p>
              <a:p>
                <a:pPr lvl="1"/>
                <a:r>
                  <a:rPr lang="en-US" dirty="0"/>
                  <a:t>The PTO force only depends on pitch (about PTO)</a:t>
                </a:r>
              </a:p>
              <a:p>
                <a:pPr lvl="1"/>
                <a:r>
                  <a:rPr lang="en-US" dirty="0"/>
                  <a:t>Since the PTO location changes, the wave forces depend on pitch and heave of 2</a:t>
                </a:r>
                <a:r>
                  <a:rPr lang="en-US" baseline="30000" dirty="0"/>
                  <a:t>nd</a:t>
                </a:r>
                <a:r>
                  <a:rPr lang="en-US" dirty="0"/>
                  <a:t> body. These can both be described in terms of the two pitch values: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𝑑𝑠𝑖𝑛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- linearizes to (</a:t>
                </a:r>
                <a:r>
                  <a:rPr lang="en-US" b="0" i="1" dirty="0" err="1">
                    <a:latin typeface="Cambria Math" panose="02040503050406030204" pitchFamily="18" charset="0"/>
                  </a:rPr>
                  <a:t>x+y</a:t>
                </a:r>
                <a:r>
                  <a:rPr lang="en-US" b="0" i="1" dirty="0">
                    <a:latin typeface="Cambria Math" panose="02040503050406030204" pitchFamily="18" charset="0"/>
                  </a:rPr>
                  <a:t>) under small angle assumption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𝑝𝑖𝑡𝑐h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𝑝𝑖𝑡𝑐h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h𝑒𝑎𝑣𝑒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𝑐𝑜𝑒𝑓𝑓𝑠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Let’s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h𝑒𝑎𝑣𝑒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𝑐𝑜𝑒𝑓𝑓𝑠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one-way coupling term, such that a force of that magnitude*theta1 acts on the pitch of float 2 </a:t>
                </a:r>
              </a:p>
              <a:p>
                <a:pPr lvl="1"/>
                <a:r>
                  <a:rPr lang="en-US" dirty="0"/>
                  <a:t>I don’t think this works by default because the ratio of heave coefficients acting is different than the ratio of pitch </a:t>
                </a:r>
                <a:r>
                  <a:rPr lang="en-US" dirty="0" err="1"/>
                  <a:t>coeffs</a:t>
                </a:r>
                <a:r>
                  <a:rPr lang="en-US" dirty="0"/>
                  <a:t>. Instead, could we define the pitch </a:t>
                </a:r>
                <a:r>
                  <a:rPr lang="en-US" dirty="0" err="1"/>
                  <a:t>coeff</a:t>
                </a:r>
                <a:r>
                  <a:rPr lang="en-US" dirty="0"/>
                  <a:t> as dependent on both coefficients?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C4DFEB-4D05-866B-39B4-B0727D5AA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006" y="1180730"/>
                <a:ext cx="11505460" cy="5542964"/>
              </a:xfrm>
              <a:blipFill>
                <a:blip r:embed="rId2"/>
                <a:stretch>
                  <a:fillRect l="-794" t="-2860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36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1760</Words>
  <Application>Microsoft Office PowerPoint</Application>
  <PresentationFormat>Widescreen</PresentationFormat>
  <Paragraphs>162</Paragraphs>
  <Slides>27</Slides>
  <Notes>0</Notes>
  <HiddenSlides>12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PowerPoint Presentation</vt:lpstr>
      <vt:lpstr>Including heave?</vt:lpstr>
      <vt:lpstr>Hydrostatics</vt:lpstr>
      <vt:lpstr>How to apply parallel axis theorem in WecOptTool</vt:lpstr>
      <vt:lpstr>Applying parallel axis theorem</vt:lpstr>
      <vt:lpstr>Compare pitch BEM vs. pitch manual</vt:lpstr>
      <vt:lpstr>Compare to WEC-Sim</vt:lpstr>
      <vt:lpstr>Why does WEC-Sim result have variation in the power peaks?</vt:lpstr>
      <vt:lpstr>2 body – directly describe PTOs</vt:lpstr>
      <vt:lpstr>Linearize sin(θ_1+θ_2 )</vt:lpstr>
      <vt:lpstr>Excitation forces and hydrostatics</vt:lpstr>
      <vt:lpstr>Compare 2 body</vt:lpstr>
      <vt:lpstr>What could the reason be for WecOptTool having smaller pitch for body 1?</vt:lpstr>
      <vt:lpstr>Compare 2 body forces</vt:lpstr>
      <vt:lpstr>Does adding surge change the existing dofs?</vt:lpstr>
      <vt:lpstr>Look into how the influenced/radiating dof are applied for each force</vt:lpstr>
      <vt:lpstr>Why does WEC-Sim apply the same excitation forces to both bodies?</vt:lpstr>
      <vt:lpstr>WEC-Sim model?</vt:lpstr>
      <vt:lpstr>Is it incorrect to solve a WEC about a dof other than the cg without coupling terms?</vt:lpstr>
      <vt:lpstr>Am I solving the FOSWEC incorrectly? No</vt:lpstr>
      <vt:lpstr>Try prescribing heave position</vt:lpstr>
      <vt:lpstr>Should converted coefficients match?</vt:lpstr>
      <vt:lpstr>Why doesn’t added mass match?</vt:lpstr>
      <vt:lpstr>Compare pitch only to consolidated heave/pitch forces</vt:lpstr>
      <vt:lpstr>Compare results:</vt:lpstr>
      <vt:lpstr>Compare types of forces:</vt:lpstr>
      <vt:lpstr>Results match each other when I include heave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Grasberger, Jeff Thomas</dc:creator>
  <cp:lastModifiedBy>Grasberger, Jeff Thomas</cp:lastModifiedBy>
  <cp:revision>18</cp:revision>
  <dcterms:created xsi:type="dcterms:W3CDTF">2024-12-19T19:01:06Z</dcterms:created>
  <dcterms:modified xsi:type="dcterms:W3CDTF">2025-02-24T20:17:13Z</dcterms:modified>
</cp:coreProperties>
</file>