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302" r:id="rId7"/>
    <p:sldId id="303" r:id="rId8"/>
    <p:sldId id="301" r:id="rId9"/>
    <p:sldId id="305" r:id="rId10"/>
    <p:sldId id="306" r:id="rId11"/>
    <p:sldId id="298" r:id="rId12"/>
    <p:sldId id="294" r:id="rId13"/>
    <p:sldId id="295" r:id="rId14"/>
    <p:sldId id="300" r:id="rId15"/>
    <p:sldId id="290" r:id="rId16"/>
    <p:sldId id="291" r:id="rId17"/>
    <p:sldId id="304" r:id="rId18"/>
    <p:sldId id="289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E246-9AD3-62D8-D22F-0C4E68DD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95A5F-9C74-F121-0E45-B4B320754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24E4-732C-66E4-31C7-44D2648E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6D9-F374-CA2D-5EC8-0298F3E0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B715-7A08-7632-38BE-5CC7294F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F708-92D0-806A-627C-AFBC2243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E0784-5BC1-2803-0C75-D7C315C96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CF748-32CC-C68B-F2E8-3AD6A98D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E2AB-1614-518E-3B7C-3CDBA2F6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6C15-E43E-639C-DA84-C87FCD00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01988-C3E1-AACF-8522-8F375FB3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598C-C3E1-66F1-8B5C-809208AAA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6A54-DA67-30A7-B2FD-B480C024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9FAB-AB3A-C1DD-B58D-52FFF192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464F-2CDE-8B9A-E224-04C53508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4242-FD1D-FE9B-438E-3D9C3A90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B785-8B6C-7B60-67A0-9257248A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B375-C864-574E-F0C9-A9D5D405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9FDA-883B-DBA2-7E42-34AE4E23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23A3-FE11-8EB0-2FE4-5B54DDF1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CD1E-6C2B-6CAB-3F45-BE5D6AE8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60238-3723-C2D1-F1FC-3D7783199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70CA-40B3-49A2-6306-34C2A619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5CD4-9EBE-34AA-4CCC-D57FD5DC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6ED9-6D8D-B5D2-DD61-B0CF79A4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D96D-5DAE-310B-9A13-0968C2B4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B60C-F822-7F98-BA98-2F590A4F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6CFC-6940-F549-3F98-5185D920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F5C8-DB45-E8D0-6E3D-D7CA61CB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0D6E-CD4E-641E-2CD7-949FBAA7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83FF7-92E8-6468-DC92-DEDF451F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50E7-C9FF-A3B0-6438-DAB23588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C873-7C38-9353-1E3B-8276BCB8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4ABA4-C3D4-8447-1AC2-D772C5E33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63A61-431B-B6AC-1E6C-B40C5E5CB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42800-F985-CC17-E8AB-D07403654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EB7B4-5EED-E545-AC63-FB19546D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16A8C-7648-71B2-F87E-D23CBF61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5085B-A135-3790-A3DD-A89D84F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8C59-B992-BF23-38FC-CFA7C589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E8020-CB0C-0BA7-6B6B-797F9CC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12C35-8060-9185-5A91-35463DF3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A1A1B-D5ED-EA54-47FB-4A6E0493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5A61-A5E0-E28A-419C-F9355609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7342D-2D21-1AEA-54A3-330D80A0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1E1F-32F6-EF30-7D76-2F643E5F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0A58-9B3C-0AC0-5D24-7C191824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5A8F-B680-C9B5-1781-82204423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4F75B-BA09-3663-F587-593CF16E3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EA827-D36F-E9B7-095B-FC0490C9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D3585-C73B-0219-C551-AFED3BCB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8778-B029-37D2-C821-B84BB0C4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D432-317D-755A-C827-D29E6AEB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50966-9690-96F4-40E7-9EF560324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AA036-4992-4E30-D705-45F9AAEE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A9F5-6DA5-4E79-27F8-16BCD2BB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E3819-30B9-3428-50DD-A0527102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5C911-D58C-C940-526E-12A8E637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0A667-9069-608C-F894-8A4541ED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FC35F-AB82-E1F5-F3D9-25E4AF312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C6CE-47E1-2C29-4EF0-32BD0BF62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EC4C-57CC-4761-ABF1-95EBC3C1FA3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65A9-C0CD-0FF1-1B1B-C1D446FE2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419E-03FA-477F-DC2C-6447017F5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E6A648-8D6C-C3E7-AAA8-B4D54588689C}"/>
              </a:ext>
            </a:extLst>
          </p:cNvPr>
          <p:cNvSpPr/>
          <p:nvPr/>
        </p:nvSpPr>
        <p:spPr>
          <a:xfrm>
            <a:off x="8921721" y="883920"/>
            <a:ext cx="1562470" cy="985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9EFB9-C73B-EF2F-E38F-833F99DD44EE}"/>
                  </a:ext>
                </a:extLst>
              </p:cNvPr>
              <p:cNvSpPr txBox="1"/>
              <p:nvPr/>
            </p:nvSpPr>
            <p:spPr>
              <a:xfrm>
                <a:off x="9123110" y="2032882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9EFB9-C73B-EF2F-E38F-833F99DD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110" y="2032882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2CCE9CC-CF00-8A95-8817-3349D945E935}"/>
              </a:ext>
            </a:extLst>
          </p:cNvPr>
          <p:cNvSpPr/>
          <p:nvPr/>
        </p:nvSpPr>
        <p:spPr>
          <a:xfrm>
            <a:off x="11385375" y="1221847"/>
            <a:ext cx="239697" cy="3284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1B7DEC-9D10-8138-B3A7-9763CC8F8BA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0361484" y="1386084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79750F-2A2C-07C0-B1D1-44D29C840148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0712511" y="1502217"/>
            <a:ext cx="707967" cy="248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E356A-71BC-764D-8FC1-0E0567ED2AFB}"/>
                  </a:ext>
                </a:extLst>
              </p:cNvPr>
              <p:cNvSpPr txBox="1"/>
              <p:nvPr/>
            </p:nvSpPr>
            <p:spPr>
              <a:xfrm>
                <a:off x="10465290" y="1370786"/>
                <a:ext cx="6515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E356A-71BC-764D-8FC1-0E0567ED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290" y="1370786"/>
                <a:ext cx="651525" cy="289182"/>
              </a:xfrm>
              <a:prstGeom prst="rect">
                <a:avLst/>
              </a:prstGeom>
              <a:blipFill>
                <a:blip r:embed="rId3"/>
                <a:stretch>
                  <a:fillRect l="-8411" r="-280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30C65AC-CC9A-B9DE-1BFD-EB0094D2816F}"/>
              </a:ext>
            </a:extLst>
          </p:cNvPr>
          <p:cNvSpPr/>
          <p:nvPr/>
        </p:nvSpPr>
        <p:spPr>
          <a:xfrm>
            <a:off x="9512553" y="636644"/>
            <a:ext cx="553376" cy="1731146"/>
          </a:xfrm>
          <a:prstGeom prst="curv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BFEA4C-FB05-A458-E9A7-EA97D9E9D7B5}"/>
                  </a:ext>
                </a:extLst>
              </p:cNvPr>
              <p:cNvSpPr txBox="1"/>
              <p:nvPr/>
            </p:nvSpPr>
            <p:spPr>
              <a:xfrm>
                <a:off x="10581599" y="1009103"/>
                <a:ext cx="63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BFEA4C-FB05-A458-E9A7-EA97D9E9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599" y="1009103"/>
                <a:ext cx="6332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F958FA8-EDE6-6A32-5DF2-51EAA3DC1890}"/>
              </a:ext>
            </a:extLst>
          </p:cNvPr>
          <p:cNvSpPr/>
          <p:nvPr/>
        </p:nvSpPr>
        <p:spPr>
          <a:xfrm>
            <a:off x="5440775" y="844375"/>
            <a:ext cx="1562470" cy="985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E524DC-F06A-5307-F3EC-6417039B3E4C}"/>
                  </a:ext>
                </a:extLst>
              </p:cNvPr>
              <p:cNvSpPr txBox="1"/>
              <p:nvPr/>
            </p:nvSpPr>
            <p:spPr>
              <a:xfrm>
                <a:off x="5642164" y="1993337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E524DC-F06A-5307-F3EC-6417039B3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64" y="1993337"/>
                <a:ext cx="281936" cy="276999"/>
              </a:xfrm>
              <a:prstGeom prst="rect">
                <a:avLst/>
              </a:prstGeom>
              <a:blipFill>
                <a:blip r:embed="rId5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E9B7F9E1-F31A-52D9-EF75-7B72E17B7F09}"/>
              </a:ext>
            </a:extLst>
          </p:cNvPr>
          <p:cNvSpPr/>
          <p:nvPr/>
        </p:nvSpPr>
        <p:spPr>
          <a:xfrm>
            <a:off x="7904429" y="1182302"/>
            <a:ext cx="239697" cy="3284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2BF5D-92F8-0ED4-F8BB-874C215B4AEC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880538" y="1346539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0D6C77-8F29-34EF-CE15-976713F0C7DE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7231565" y="1462672"/>
            <a:ext cx="707967" cy="248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24A496-0568-4CCF-0495-936D44A9D208}"/>
                  </a:ext>
                </a:extLst>
              </p:cNvPr>
              <p:cNvSpPr txBox="1"/>
              <p:nvPr/>
            </p:nvSpPr>
            <p:spPr>
              <a:xfrm>
                <a:off x="6984344" y="1331241"/>
                <a:ext cx="6515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24A496-0568-4CCF-0495-936D44A9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44" y="1331241"/>
                <a:ext cx="651525" cy="289182"/>
              </a:xfrm>
              <a:prstGeom prst="rect">
                <a:avLst/>
              </a:prstGeom>
              <a:blipFill>
                <a:blip r:embed="rId6"/>
                <a:stretch>
                  <a:fillRect l="-8411" r="-28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0B04796B-1185-8F4F-448E-14CBF06CF496}"/>
              </a:ext>
            </a:extLst>
          </p:cNvPr>
          <p:cNvSpPr/>
          <p:nvPr/>
        </p:nvSpPr>
        <p:spPr>
          <a:xfrm>
            <a:off x="6031607" y="597099"/>
            <a:ext cx="553376" cy="1731146"/>
          </a:xfrm>
          <a:prstGeom prst="curv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25FAC-F13C-9EB4-64F0-001DCDFC15C3}"/>
                  </a:ext>
                </a:extLst>
              </p:cNvPr>
              <p:cNvSpPr txBox="1"/>
              <p:nvPr/>
            </p:nvSpPr>
            <p:spPr>
              <a:xfrm>
                <a:off x="7126834" y="1051063"/>
                <a:ext cx="63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25FAC-F13C-9EB4-64F0-001DCDFC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34" y="1051063"/>
                <a:ext cx="6332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123E3D-01B4-5BF2-60A4-5ED7D756536A}"/>
              </a:ext>
            </a:extLst>
          </p:cNvPr>
          <p:cNvCxnSpPr>
            <a:cxnSpLocks/>
          </p:cNvCxnSpPr>
          <p:nvPr/>
        </p:nvCxnSpPr>
        <p:spPr>
          <a:xfrm>
            <a:off x="8024277" y="1346539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4A3917-8A05-D252-9EEA-FA341D0ED5AA}"/>
                  </a:ext>
                </a:extLst>
              </p:cNvPr>
              <p:cNvSpPr txBox="1"/>
              <p:nvPr/>
            </p:nvSpPr>
            <p:spPr>
              <a:xfrm>
                <a:off x="482273" y="742383"/>
                <a:ext cx="6749292" cy="3558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Conservation of energy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K finds PTO velocity from WEC velocity: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Relate PTO velocity to WEC velocity: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4A3917-8A05-D252-9EEA-FA341D0E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3" y="742383"/>
                <a:ext cx="6749292" cy="3558218"/>
              </a:xfrm>
              <a:prstGeom prst="rect">
                <a:avLst/>
              </a:prstGeom>
              <a:blipFill>
                <a:blip r:embed="rId8"/>
                <a:stretch>
                  <a:fillRect l="-72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09F074-9D8B-B0E3-8103-A5DC9E91BA97}"/>
                  </a:ext>
                </a:extLst>
              </p:cNvPr>
              <p:cNvSpPr txBox="1"/>
              <p:nvPr/>
            </p:nvSpPr>
            <p:spPr>
              <a:xfrm>
                <a:off x="7987561" y="3030558"/>
                <a:ext cx="3812570" cy="1078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09F074-9D8B-B0E3-8103-A5DC9E91B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561" y="3030558"/>
                <a:ext cx="3812570" cy="1078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FCFBA3-C106-6F94-89FE-2DCD63725C24}"/>
                  </a:ext>
                </a:extLst>
              </p:cNvPr>
              <p:cNvSpPr txBox="1"/>
              <p:nvPr/>
            </p:nvSpPr>
            <p:spPr>
              <a:xfrm>
                <a:off x="171878" y="4080300"/>
                <a:ext cx="121002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Torque on body 1 is a function of PTO1 torque and the equal and opposite reaction of PTO 2 torque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Torque on body 2 is only a function of PTO 2 torque</a:t>
                </a:r>
              </a:p>
              <a:p>
                <a:r>
                  <a:rPr lang="en-US" dirty="0"/>
                  <a:t>This all makes sense, but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equal to zero, won’t the buoyancy force also be equal to zero (even if it is raised out of the water)? Yes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include heave and just not have it in the PTO matrix?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Sure, but we would need a constraint to maintain the relationship between heave and PTO rotations and the forces in the heave direction would also impact the PTO dynamics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include heave in the PTO matrix and have 2 separate PTO matrices for position and forces?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whole point of including heave would be to have accurate hydrodynamics, but I think the hydrodynamics would still be inaccurate because the pitch hydrodynamics are solved about a stationary point, but the PTO point is translating in reality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FCFBA3-C106-6F94-89FE-2DCD6372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8" y="4080300"/>
                <a:ext cx="12100264" cy="2862322"/>
              </a:xfrm>
              <a:prstGeom prst="rect">
                <a:avLst/>
              </a:prstGeom>
              <a:blipFill>
                <a:blip r:embed="rId10"/>
                <a:stretch>
                  <a:fillRect l="-403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Green check mark icon ...">
            <a:extLst>
              <a:ext uri="{FF2B5EF4-FFF2-40B4-BE49-F238E27FC236}">
                <a16:creationId xmlns:a16="http://schemas.microsoft.com/office/drawing/2014/main" id="{169AA901-9C78-2038-E547-CF5377ACC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53" y="3398983"/>
            <a:ext cx="595705" cy="59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een check mark icon ...">
            <a:extLst>
              <a:ext uri="{FF2B5EF4-FFF2-40B4-BE49-F238E27FC236}">
                <a16:creationId xmlns:a16="http://schemas.microsoft.com/office/drawing/2014/main" id="{C9D3B733-35C9-B2CB-E532-FC0835FB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920" y="3429000"/>
            <a:ext cx="570304" cy="57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86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AF86-5715-77C8-78A0-16FAFD19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Compare 2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786C-4A6A-E595-8883-6AB953E9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21" y="1017757"/>
            <a:ext cx="10515600" cy="9353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WecOptTool results seem pretty large (and small for body 2)</a:t>
            </a:r>
          </a:p>
          <a:p>
            <a:r>
              <a:rPr lang="en-US" dirty="0"/>
              <a:t>WEC-Sim set up but need to make sure its </a:t>
            </a:r>
            <a:r>
              <a:rPr lang="en-US"/>
              <a:t>relative rotation!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ED3F5-301B-10F5-1436-48516FF3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5" y="2221598"/>
            <a:ext cx="2895600" cy="2184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6DAD6-6557-96ED-9645-2D37A7F1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39" y="2186804"/>
            <a:ext cx="2895601" cy="2219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CD25B-A4A5-6F1A-8B81-57C76DC50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75" y="4485460"/>
            <a:ext cx="2895600" cy="2157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CC569F-C3C8-EBD3-B114-89120B464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711" y="4453045"/>
            <a:ext cx="2895601" cy="21898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2A5A7F-E490-5E94-6B93-A54446A7A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037" y="4453045"/>
            <a:ext cx="2769276" cy="21517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9D11AD-691C-16B4-4EBC-CA7CD0F3C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413" y="4443968"/>
            <a:ext cx="2738027" cy="21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2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8FC7-E702-7EB1-5070-1E8AA97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51"/>
            <a:ext cx="10515600" cy="1325563"/>
          </a:xfrm>
        </p:spPr>
        <p:txBody>
          <a:bodyPr/>
          <a:lstStyle/>
          <a:p>
            <a:r>
              <a:rPr lang="en-US" dirty="0"/>
              <a:t>WEC-Sim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F535-B0D8-EA8D-79DA-5C55B171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114"/>
            <a:ext cx="7542320" cy="4967564"/>
          </a:xfrm>
        </p:spPr>
        <p:txBody>
          <a:bodyPr/>
          <a:lstStyle/>
          <a:p>
            <a:r>
              <a:rPr lang="en-US" dirty="0"/>
              <a:t>If I model the system in WEC-Sim, what is the heave force?</a:t>
            </a:r>
          </a:p>
          <a:p>
            <a:pPr lvl="1"/>
            <a:r>
              <a:rPr lang="en-US" dirty="0"/>
              <a:t>Is it equal to the inverse kinematics? Probably not quite due to constraints</a:t>
            </a:r>
          </a:p>
          <a:p>
            <a:pPr lvl="1"/>
            <a:r>
              <a:rPr lang="en-US" dirty="0"/>
              <a:t>Are there constraint forces acting in heave? I think so when not at equilibrium?</a:t>
            </a:r>
          </a:p>
          <a:p>
            <a:r>
              <a:rPr lang="en-US" dirty="0"/>
              <a:t>PTO has internal mechanics forces only in pitch</a:t>
            </a:r>
          </a:p>
          <a:p>
            <a:r>
              <a:rPr lang="en-US" dirty="0"/>
              <a:t>But, it has constraint forces in other directions</a:t>
            </a:r>
          </a:p>
          <a:p>
            <a:r>
              <a:rPr lang="en-US" dirty="0"/>
              <a:t>Constraint on body is a bit bigger than PTO constraint force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ACFB5-6BB0-E56C-BAA3-41D5F7F3A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310" y="264489"/>
            <a:ext cx="3983115" cy="29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6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0C7D-D9C4-761E-3E3B-41190499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incorrect to solve a WEC about a </a:t>
            </a:r>
            <a:r>
              <a:rPr lang="en-US" dirty="0" err="1"/>
              <a:t>dof</a:t>
            </a:r>
            <a:r>
              <a:rPr lang="en-US" dirty="0"/>
              <a:t> other than the cg without coupling terms?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BD51-172D-B711-FAC5-0B9375A1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solving with only pitch, the force from hydrostatic stiffness is K*theta</a:t>
            </a:r>
          </a:p>
          <a:p>
            <a:r>
              <a:rPr lang="en-US" dirty="0"/>
              <a:t>When solving with pitch and heave, the force from hydrostatic stiffness is K*theta + </a:t>
            </a:r>
            <a:r>
              <a:rPr lang="en-US" dirty="0" err="1"/>
              <a:t>K_couple</a:t>
            </a:r>
            <a:r>
              <a:rPr lang="en-US" dirty="0"/>
              <a:t>*z</a:t>
            </a:r>
          </a:p>
          <a:p>
            <a:pPr lvl="1"/>
            <a:r>
              <a:rPr lang="en-US" dirty="0"/>
              <a:t>When solving BEM about a point other than the CG, Capytaine handles this!</a:t>
            </a:r>
          </a:p>
        </p:txBody>
      </p:sp>
    </p:spTree>
    <p:extLst>
      <p:ext uri="{BB962C8B-B14F-4D97-AF65-F5344CB8AC3E}">
        <p14:creationId xmlns:p14="http://schemas.microsoft.com/office/powerpoint/2010/main" val="245781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CB92-F42A-89C6-9D35-B9039DA9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I solving the FOSWEC incorrectly?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B95-777D-E4FD-2F0C-6A6F70EC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don’t think so because:</a:t>
            </a:r>
          </a:p>
          <a:p>
            <a:pPr lvl="1"/>
            <a:r>
              <a:rPr lang="en-US" dirty="0"/>
              <a:t>No hydrostatic restoring force is present in surge</a:t>
            </a:r>
          </a:p>
          <a:p>
            <a:pPr lvl="1"/>
            <a:r>
              <a:rPr lang="en-US" dirty="0"/>
              <a:t>No horizontal distance between cg and hinge point, so heave doesn’t have coupling terms</a:t>
            </a:r>
          </a:p>
          <a:p>
            <a:r>
              <a:rPr lang="en-US" dirty="0"/>
              <a:t>But there is a difference…</a:t>
            </a:r>
          </a:p>
          <a:p>
            <a:pPr lvl="1"/>
            <a:r>
              <a:rPr lang="en-US" dirty="0"/>
              <a:t>And it’s a big difference</a:t>
            </a:r>
          </a:p>
          <a:p>
            <a:pPr lvl="1"/>
            <a:r>
              <a:rPr lang="en-US" dirty="0"/>
              <a:t>This is because of lack of </a:t>
            </a:r>
            <a:br>
              <a:rPr lang="en-US" dirty="0"/>
            </a:br>
            <a:r>
              <a:rPr lang="en-US" dirty="0"/>
              <a:t>constraints on surge/heave!!!!</a:t>
            </a:r>
          </a:p>
          <a:p>
            <a:pPr lvl="2"/>
            <a:r>
              <a:rPr lang="en-US" dirty="0"/>
              <a:t>But I can’t add constraints</a:t>
            </a:r>
          </a:p>
          <a:p>
            <a:r>
              <a:rPr lang="en-US" dirty="0"/>
              <a:t>I think I need to prescribe/force </a:t>
            </a:r>
            <a:br>
              <a:rPr lang="en-US" dirty="0"/>
            </a:br>
            <a:r>
              <a:rPr lang="en-US" dirty="0"/>
              <a:t>heave motion for attenuator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ADB69-500E-D9B9-BD62-7B0F4FF6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719" y="3189312"/>
            <a:ext cx="1972749" cy="1556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047D8-F4A3-70A7-889A-0DF5C7EA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377" y="3189312"/>
            <a:ext cx="1972749" cy="1522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48C64-151F-80EE-AFBC-E0AAD471F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778" y="3189312"/>
            <a:ext cx="1972749" cy="1514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4B4AE5-66EC-2AAA-A162-7E9F614A5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719" y="5020408"/>
            <a:ext cx="1989934" cy="1556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CD7851-33F1-E4AD-B571-1209BE4AD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376" y="4970029"/>
            <a:ext cx="1972749" cy="1576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5F05AC-1855-BC35-DC61-9F2E9EA7D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3778" y="5020408"/>
            <a:ext cx="1996807" cy="15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8E3F-B8F9-B009-EAD9-D865DAB4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prescribing heave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D2DF-DEBB-5E1E-8F7D-F196DAA0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replace the residual to include only pitch?</a:t>
            </a:r>
          </a:p>
          <a:p>
            <a:pPr lvl="1"/>
            <a:r>
              <a:rPr lang="en-US" dirty="0"/>
              <a:t>Yes, I did this successfully</a:t>
            </a:r>
          </a:p>
          <a:p>
            <a:r>
              <a:rPr lang="en-US" dirty="0"/>
              <a:t>Now, can I make heave residual just a component </a:t>
            </a:r>
            <a:br>
              <a:rPr lang="en-US" dirty="0"/>
            </a:br>
            <a:r>
              <a:rPr lang="en-US" dirty="0"/>
              <a:t>based on pitch instead?</a:t>
            </a:r>
          </a:p>
          <a:p>
            <a:pPr lvl="1"/>
            <a:r>
              <a:rPr lang="en-US" dirty="0"/>
              <a:t>Maybe heave can just be an afterthought and pitch is </a:t>
            </a:r>
          </a:p>
          <a:p>
            <a:pPr lvl="1"/>
            <a:r>
              <a:rPr lang="en-US" dirty="0"/>
              <a:t>Forces converted to PTO location, then .</a:t>
            </a:r>
          </a:p>
          <a:p>
            <a:pPr lvl="2"/>
            <a:r>
              <a:rPr lang="en-US" dirty="0"/>
              <a:t>We def need another state variable so force of the waves can depend on both heave and pitch</a:t>
            </a:r>
          </a:p>
          <a:p>
            <a:r>
              <a:rPr lang="en-US" dirty="0"/>
              <a:t>Try to run and resolve issues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D28F2-F88E-37AB-698F-DECD1131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453" y="1825625"/>
            <a:ext cx="3238666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5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82B-B071-B468-4F61-FC61422E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converted coefficients match?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55D0-322E-7E6F-77F3-EF523ED0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950" cy="4351338"/>
          </a:xfrm>
        </p:spPr>
        <p:txBody>
          <a:bodyPr/>
          <a:lstStyle/>
          <a:p>
            <a:r>
              <a:rPr lang="en-US" dirty="0"/>
              <a:t>Heave matches, and now pitch matches! Just a difference in the center of mass</a:t>
            </a:r>
          </a:p>
          <a:p>
            <a:r>
              <a:rPr lang="en-US" dirty="0"/>
              <a:t>Pitch results suggest more coupling but its okay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5F5C0A-FFE8-18E7-A83D-7250FCD0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50" y="1825624"/>
            <a:ext cx="3623201" cy="4021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1D82D2-F023-7A18-4504-8F1BBD81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920" y="1825625"/>
            <a:ext cx="3388080" cy="4021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C9D0D8-28E7-7C80-AF4A-5834CB2F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46" y="5563419"/>
            <a:ext cx="4386735" cy="504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956CF0-E86D-AA6E-8138-C3640A904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75685"/>
            <a:ext cx="4033510" cy="7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5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801E-EF4F-952B-F000-C6A197D1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doesn’t added mass match?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5C56-51E8-6C2D-60F5-FA9FFCB2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03064" cy="4351338"/>
          </a:xfrm>
        </p:spPr>
        <p:txBody>
          <a:bodyPr/>
          <a:lstStyle/>
          <a:p>
            <a:r>
              <a:rPr lang="en-US" dirty="0"/>
              <a:t>Added mass matches now</a:t>
            </a:r>
          </a:p>
          <a:p>
            <a:r>
              <a:rPr lang="en-US" dirty="0"/>
              <a:t>Radiation damping and hydrostatic stiffness also match now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F49DE6-3D5E-9D52-24AF-819DF0E7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150" y="1832283"/>
            <a:ext cx="3011911" cy="43446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ED6F5F-CA7E-6A81-1376-B7C15E19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29" y="1832283"/>
            <a:ext cx="2673070" cy="434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E447-B08C-BAA2-6A68-5C973F30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pitch only to consolidated heave/pitch forces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3769B33-D5C1-25D0-30C6-740A841A9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63644"/>
            <a:ext cx="3051216" cy="2128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94E2D-148D-48B2-0F7D-EFB6BC2C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0629"/>
            <a:ext cx="3047260" cy="2125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E3F1C-AE21-C1D1-B233-CBB41ADD8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260" y="2570629"/>
            <a:ext cx="3097602" cy="212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5D5-E026-2469-308A-C4F252BE7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862" y="2570629"/>
            <a:ext cx="3047260" cy="2125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CA461-084A-311D-24E7-F7165EF2E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740" y="2567870"/>
            <a:ext cx="3097602" cy="21286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996005-DCE7-68DD-1356-84F7C3ECA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260" y="4696505"/>
            <a:ext cx="3097602" cy="21286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03D2C0-BD55-BBC1-84D4-216D5FC6BE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885" y="4702023"/>
            <a:ext cx="3051215" cy="2128635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5AECDBF-C421-1D61-3E62-9F9CA615A354}"/>
              </a:ext>
            </a:extLst>
          </p:cNvPr>
          <p:cNvSpPr txBox="1">
            <a:spLocks/>
          </p:cNvSpPr>
          <p:nvPr/>
        </p:nvSpPr>
        <p:spPr>
          <a:xfrm>
            <a:off x="93955" y="1606858"/>
            <a:ext cx="11491404" cy="1490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Fixed – negate inertia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692B35-8553-239F-54E3-7BC96A5AB5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9410" y="4696505"/>
            <a:ext cx="3097602" cy="212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4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B264-3214-B36D-00DD-F8E259AC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15"/>
            <a:ext cx="10515600" cy="1325563"/>
          </a:xfrm>
        </p:spPr>
        <p:txBody>
          <a:bodyPr/>
          <a:lstStyle/>
          <a:p>
            <a:r>
              <a:rPr lang="en-US" dirty="0"/>
              <a:t>Compare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332E-529E-889D-0FF6-AB5EB53A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346"/>
            <a:ext cx="10515600" cy="1645129"/>
          </a:xfrm>
        </p:spPr>
        <p:txBody>
          <a:bodyPr/>
          <a:lstStyle/>
          <a:p>
            <a:r>
              <a:rPr lang="en-US" dirty="0"/>
              <a:t>Resultant pitch, force, and power are all less than half of pitch only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996284-7B6A-BCEA-193D-73BEFECC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3" y="2445522"/>
            <a:ext cx="2838449" cy="21574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B54C5-2EDD-B09E-8C39-8B98558A7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64" y="2456327"/>
            <a:ext cx="2838449" cy="2146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449C71-75E7-2248-D84D-9C7C3CE87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175" y="2456327"/>
            <a:ext cx="2757487" cy="21574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1A57B8-F9BF-7B11-36B2-34F99F13F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15" y="4602934"/>
            <a:ext cx="2795587" cy="21574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4F8F75-4FC0-D325-6AF5-3B7659953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373" y="4602934"/>
            <a:ext cx="2795802" cy="21466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0BB3DD-8BDD-9805-8B54-067A36E4C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613739"/>
            <a:ext cx="2824233" cy="21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6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B264-3214-B36D-00DD-F8E259AC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15"/>
            <a:ext cx="10515600" cy="1325563"/>
          </a:xfrm>
        </p:spPr>
        <p:txBody>
          <a:bodyPr/>
          <a:lstStyle/>
          <a:p>
            <a:r>
              <a:rPr lang="en-US" dirty="0"/>
              <a:t>Compare types of forces: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332E-529E-889D-0FF6-AB5EB53A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346"/>
            <a:ext cx="10515600" cy="1645129"/>
          </a:xfrm>
        </p:spPr>
        <p:txBody>
          <a:bodyPr/>
          <a:lstStyle/>
          <a:p>
            <a:r>
              <a:rPr lang="en-US" dirty="0"/>
              <a:t>Results are the same</a:t>
            </a:r>
          </a:p>
          <a:p>
            <a:r>
              <a:rPr lang="en-US" dirty="0"/>
              <a:t>Shouldn’t hydrostatics be different for different pitch angles?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EA559-3BCA-C37C-AA89-FD4D7855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6" y="2695986"/>
            <a:ext cx="2921932" cy="2069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10B46-DF3E-BC9C-9740-9397B424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" y="4776993"/>
            <a:ext cx="2921932" cy="2069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83FBD-4872-C91B-E511-45A579ECD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48" y="4788089"/>
            <a:ext cx="3012146" cy="20699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5F8EAD-FF79-C011-2ABF-239C9FED2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951" y="2718178"/>
            <a:ext cx="3012146" cy="20699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0EA7EE-8004-2CEB-4B18-C88A72F1F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496" y="2707081"/>
            <a:ext cx="2921933" cy="2069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62020F-6C24-D59F-6496-BC847691C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0633" y="2695985"/>
            <a:ext cx="3012148" cy="2069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FDBFFF-5E19-4663-219F-FC2D2BC49D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0893" y="4754801"/>
            <a:ext cx="2921934" cy="2069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C88A82-F722-CF52-E032-88ED14487C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7545" y="4754801"/>
            <a:ext cx="3012148" cy="20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5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98EF-919A-1D84-80D2-7277D85E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heave?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5CD2-03A2-FBB2-C7A8-44A85C9E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whole point of including heave would be to have accurate hydrodynamics, but I think the hydrodynamics would still be inaccurate because the pitch hydrodynamics are solved about a stationary point, but the PTO point is translating in reality</a:t>
            </a:r>
          </a:p>
          <a:p>
            <a:r>
              <a:rPr lang="en-US" dirty="0"/>
              <a:t>Even if we include heave, the pitch hydrostatics are still based on a stationary PTO so are inaccurate.</a:t>
            </a:r>
          </a:p>
          <a:p>
            <a:pPr marL="0" indent="0">
              <a:buNone/>
            </a:pPr>
            <a:r>
              <a:rPr lang="en-US" dirty="0"/>
              <a:t>How would WEC-Sim handle this problem?</a:t>
            </a:r>
          </a:p>
          <a:p>
            <a:r>
              <a:rPr lang="en-US" dirty="0"/>
              <a:t>Computes BEM about the center of gravity, then uses parallel axis theorem to translate forces to the point of rotation</a:t>
            </a:r>
          </a:p>
          <a:p>
            <a:r>
              <a:rPr lang="en-US" dirty="0"/>
              <a:t>Think about how to do this in WecOptTool</a:t>
            </a:r>
          </a:p>
        </p:txBody>
      </p:sp>
    </p:spTree>
    <p:extLst>
      <p:ext uri="{BB962C8B-B14F-4D97-AF65-F5344CB8AC3E}">
        <p14:creationId xmlns:p14="http://schemas.microsoft.com/office/powerpoint/2010/main" val="105156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9AB7-41C7-2619-6D17-EC53A51E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match each other when I include heave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B2616-3625-0CE1-BA38-7FECA4B53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456" y="2492089"/>
            <a:ext cx="2838450" cy="21574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8DF88-AFB8-9A08-A941-6D524685F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287" y="2470149"/>
            <a:ext cx="2838451" cy="2179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80270-7826-E124-986D-597AB1BD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119" y="2470148"/>
            <a:ext cx="2785531" cy="2179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03120-C4AD-3C5B-4603-C80E65327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56" y="4574218"/>
            <a:ext cx="2838452" cy="2157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A7D2B-3076-F3C7-D8C9-D44D72837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861" y="4654509"/>
            <a:ext cx="2809877" cy="2157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657D28-F1AB-F1E2-16DC-F84F53F6C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691" y="4654509"/>
            <a:ext cx="2757489" cy="215741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A22A88-E1BB-73F8-505D-8358EEDAD68D}"/>
              </a:ext>
            </a:extLst>
          </p:cNvPr>
          <p:cNvSpPr txBox="1">
            <a:spLocks/>
          </p:cNvSpPr>
          <p:nvPr/>
        </p:nvSpPr>
        <p:spPr>
          <a:xfrm>
            <a:off x="838200" y="1667021"/>
            <a:ext cx="10515600" cy="164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aren’t results the same with and without heave in BEM?</a:t>
            </a:r>
          </a:p>
        </p:txBody>
      </p:sp>
    </p:spTree>
    <p:extLst>
      <p:ext uri="{BB962C8B-B14F-4D97-AF65-F5344CB8AC3E}">
        <p14:creationId xmlns:p14="http://schemas.microsoft.com/office/powerpoint/2010/main" val="264738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36A1-F77C-F758-EB9D-D00CB83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Hydrostatics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4C7C-61B4-1FBB-7C3E-6234C01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the hydrostatics take into account body position or just wave elevation?</a:t>
            </a:r>
          </a:p>
          <a:p>
            <a:r>
              <a:rPr lang="en-US" dirty="0"/>
              <a:t>In WEC-Sim it just uses wave elevation for linear hydrostatics</a:t>
            </a:r>
          </a:p>
          <a:p>
            <a:r>
              <a:rPr lang="en-US" dirty="0"/>
              <a:t>WecOptTool uses the transfer function defined as the hydrostatic stiffness from BEM to convert </a:t>
            </a:r>
            <a:r>
              <a:rPr lang="en-US" dirty="0" err="1"/>
              <a:t>x_wec</a:t>
            </a:r>
            <a:r>
              <a:rPr lang="en-US" dirty="0"/>
              <a:t> (</a:t>
            </a:r>
            <a:r>
              <a:rPr lang="en-US" dirty="0" err="1"/>
              <a:t>wec</a:t>
            </a:r>
            <a:r>
              <a:rPr lang="en-US" dirty="0"/>
              <a:t> position) to force in frequency domain</a:t>
            </a:r>
          </a:p>
          <a:p>
            <a:pPr lvl="1"/>
            <a:r>
              <a:rPr lang="en-US" dirty="0"/>
              <a:t>Also just uses the body displacement</a:t>
            </a:r>
          </a:p>
          <a:p>
            <a:pPr lvl="1"/>
            <a:r>
              <a:rPr lang="en-US" dirty="0"/>
              <a:t>But, this won’t be accurate if pitch is about a location that isn’t stationary</a:t>
            </a:r>
          </a:p>
        </p:txBody>
      </p:sp>
    </p:spTree>
    <p:extLst>
      <p:ext uri="{BB962C8B-B14F-4D97-AF65-F5344CB8AC3E}">
        <p14:creationId xmlns:p14="http://schemas.microsoft.com/office/powerpoint/2010/main" val="238805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6714-77A8-2256-8FDD-5828DE67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parallel axis theorem in WecOptTool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47865-2B66-323B-0FA4-F7B50C08B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BEM is calculated about center of gravity</a:t>
                </a:r>
              </a:p>
              <a:p>
                <a:r>
                  <a:rPr lang="en-US" dirty="0"/>
                  <a:t>Forces about the PTO rotation point are pitch + heave*d</a:t>
                </a:r>
              </a:p>
              <a:p>
                <a:r>
                  <a:rPr lang="en-US" dirty="0"/>
                  <a:t>I can replace the “</a:t>
                </a:r>
                <a:r>
                  <a:rPr lang="en-US" dirty="0" err="1"/>
                  <a:t>standard_forces</a:t>
                </a:r>
                <a:r>
                  <a:rPr lang="en-US" dirty="0"/>
                  <a:t>” with “</a:t>
                </a:r>
                <a:r>
                  <a:rPr lang="en-US" dirty="0" err="1"/>
                  <a:t>f_add</a:t>
                </a:r>
                <a:r>
                  <a:rPr lang="en-US" dirty="0"/>
                  <a:t>” forces of the same name and it will automatically replace them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Convert forces to be about PTO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𝑝𝑖𝑡𝑐h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h𝑒𝑎𝑣𝑒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 isn’t it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</m:sub>
                    </m:sSub>
                  </m:oMath>
                </a14:m>
                <a:r>
                  <a:rPr lang="en-US" dirty="0"/>
                  <a:t>?? I think we </a:t>
                </a:r>
                <a:r>
                  <a:rPr lang="en-US" dirty="0" err="1"/>
                  <a:t>gotta</a:t>
                </a:r>
                <a:r>
                  <a:rPr lang="en-US" dirty="0"/>
                  <a:t> look at in terms of the rotation if z is positive – increase in z leads to positive rotation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47865-2B66-323B-0FA4-F7B50C08B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5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0E11-7C57-EAB4-B890-DA6F00E7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parallel axis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46EBC-6779-2365-3CD3-B0448E4B2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BEM data is defining forces about the center of gravity. </a:t>
                </a:r>
              </a:p>
              <a:p>
                <a:r>
                  <a:rPr lang="en-US" dirty="0"/>
                  <a:t>Convert BEM data to torque about the PTO location:</a:t>
                </a:r>
              </a:p>
              <a:p>
                <a:pPr lvl="1"/>
                <a:r>
                  <a:rPr lang="en-US" dirty="0"/>
                  <a:t>Pitch torques are the same magnitude</a:t>
                </a:r>
              </a:p>
              <a:p>
                <a:pPr lvl="1"/>
                <a:r>
                  <a:rPr lang="en-US" dirty="0"/>
                  <a:t>Heave forces need to be multiplied by the lever length</a:t>
                </a:r>
              </a:p>
              <a:p>
                <a:pPr lvl="1"/>
                <a:r>
                  <a:rPr lang="en-US" dirty="0"/>
                  <a:t>Total torque: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Now, the residual needs to be solved about the </a:t>
                </a:r>
                <a:r>
                  <a:rPr lang="en-US" dirty="0" err="1"/>
                  <a:t>pto</a:t>
                </a:r>
                <a:r>
                  <a:rPr lang="en-US" dirty="0"/>
                  <a:t> location</a:t>
                </a:r>
              </a:p>
              <a:p>
                <a:pPr lvl="1"/>
                <a:r>
                  <a:rPr lang="en-US" dirty="0"/>
                  <a:t>Set up the standard forces, need to add them as </a:t>
                </a:r>
                <a:r>
                  <a:rPr lang="en-US" dirty="0" err="1"/>
                  <a:t>f_add</a:t>
                </a:r>
                <a:r>
                  <a:rPr lang="en-US" dirty="0"/>
                  <a:t> and then try to solve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46EBC-6779-2365-3CD3-B0448E4B2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93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64EA-4A3B-277E-46FF-FE7C08AC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58" y="267749"/>
            <a:ext cx="10515600" cy="1325563"/>
          </a:xfrm>
        </p:spPr>
        <p:txBody>
          <a:bodyPr/>
          <a:lstStyle/>
          <a:p>
            <a:r>
              <a:rPr lang="en-US" dirty="0"/>
              <a:t>Compare pitch BEM vs. pitch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DF41-E4A6-B6DF-CA8D-B64CDF65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58" y="1467119"/>
            <a:ext cx="10515600" cy="4351338"/>
          </a:xfrm>
        </p:spPr>
        <p:txBody>
          <a:bodyPr/>
          <a:lstStyle/>
          <a:p>
            <a:r>
              <a:rPr lang="en-US" dirty="0"/>
              <a:t>Fixed – inertia needed to be subtracted!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DB860-6A04-ED87-1FEA-7FD6FD80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" y="1877588"/>
            <a:ext cx="3196008" cy="2417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20921-0A0B-9DCD-EC67-2B64A1F1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03" y="1877588"/>
            <a:ext cx="3196007" cy="2417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9BC86A-6EA4-F2C3-640A-A758CDC52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790" y="1852882"/>
            <a:ext cx="3196008" cy="2466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85ED14-0A63-0A1E-D6BE-FD787974F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14" y="4319307"/>
            <a:ext cx="3196009" cy="24174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64FA5A-5148-239E-4275-4571214CF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781" y="4285292"/>
            <a:ext cx="3196009" cy="24170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C4D6E8-0FAF-403A-DB48-84A53F21A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788" y="4294602"/>
            <a:ext cx="3196009" cy="24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8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FF63-86A7-068A-2C80-4DFC5E34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5" y="-71850"/>
            <a:ext cx="10515600" cy="1325563"/>
          </a:xfrm>
        </p:spPr>
        <p:txBody>
          <a:bodyPr/>
          <a:lstStyle/>
          <a:p>
            <a:r>
              <a:rPr lang="en-US" dirty="0"/>
              <a:t>Compare to WEC-Sim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4F81-780C-DB1F-D552-8B00E4F0A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5" y="971214"/>
            <a:ext cx="9165455" cy="4351338"/>
          </a:xfrm>
        </p:spPr>
        <p:txBody>
          <a:bodyPr/>
          <a:lstStyle/>
          <a:p>
            <a:r>
              <a:rPr lang="en-US" dirty="0"/>
              <a:t>H = 0.5 m, T = 7.4371 s – so its found in WS frequency array</a:t>
            </a:r>
          </a:p>
          <a:p>
            <a:r>
              <a:rPr lang="en-US" dirty="0" err="1"/>
              <a:t>Kp</a:t>
            </a:r>
            <a:r>
              <a:rPr lang="en-US" dirty="0"/>
              <a:t> = 1e4 – Matches WEC-Sim!</a:t>
            </a:r>
          </a:p>
          <a:p>
            <a:r>
              <a:rPr lang="en-US" dirty="0"/>
              <a:t>Why doesn’t 2 </a:t>
            </a:r>
            <a:r>
              <a:rPr lang="en-US" dirty="0" err="1"/>
              <a:t>dof</a:t>
            </a:r>
            <a:r>
              <a:rPr lang="en-US" dirty="0"/>
              <a:t> consolidated match?</a:t>
            </a:r>
          </a:p>
          <a:p>
            <a:pPr lvl="1"/>
            <a:r>
              <a:rPr lang="en-US" dirty="0"/>
              <a:t>Inertia fixed! It matches!</a:t>
            </a:r>
          </a:p>
          <a:p>
            <a:r>
              <a:rPr lang="en-US" dirty="0"/>
              <a:t>Why does 2 </a:t>
            </a:r>
            <a:r>
              <a:rPr lang="en-US" dirty="0" err="1"/>
              <a:t>dof</a:t>
            </a:r>
            <a:r>
              <a:rPr lang="en-US" dirty="0"/>
              <a:t> not match? Full 2 </a:t>
            </a:r>
            <a:r>
              <a:rPr lang="en-US" dirty="0" err="1"/>
              <a:t>dof</a:t>
            </a:r>
            <a:r>
              <a:rPr lang="en-US" dirty="0"/>
              <a:t> doesn’t make sense because were consolidating heave in pitch </a:t>
            </a:r>
            <a:r>
              <a:rPr lang="en-US" dirty="0" err="1"/>
              <a:t>dof</a:t>
            </a:r>
            <a:r>
              <a:rPr lang="en-US" dirty="0"/>
              <a:t>, then would be adding it back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E800D-BD1C-E25C-2528-C2FFE02E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922" y="1525015"/>
            <a:ext cx="3383132" cy="2537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6C901-4124-BFF9-19E2-5AE9B69C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922" y="4035941"/>
            <a:ext cx="3383132" cy="25373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2B6BC3-017E-DFCA-AD03-6E41BA1DF5DD}"/>
              </a:ext>
            </a:extLst>
          </p:cNvPr>
          <p:cNvSpPr txBox="1"/>
          <p:nvPr/>
        </p:nvSpPr>
        <p:spPr>
          <a:xfrm>
            <a:off x="9614433" y="1010334"/>
            <a:ext cx="198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WEC-Sim CIC case is slightly smaller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6DCCE-2250-DBBA-5988-D89085F9C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99" y="4181519"/>
            <a:ext cx="3538399" cy="2676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447D8A-BD8E-01A7-C303-57F3E4FB0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225" y="4181518"/>
            <a:ext cx="3468199" cy="26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9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F58-180C-3359-F3FE-887B463C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6"/>
            <a:ext cx="10515600" cy="1325563"/>
          </a:xfrm>
        </p:spPr>
        <p:txBody>
          <a:bodyPr/>
          <a:lstStyle/>
          <a:p>
            <a:r>
              <a:rPr lang="en-US" dirty="0"/>
              <a:t>2 body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4DFEB-4D05-866B-39B4-B0727D5AA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006" y="1180730"/>
                <a:ext cx="11505460" cy="554296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we have a 2 body attenuator, the forces on float 1:</a:t>
                </a:r>
              </a:p>
              <a:p>
                <a:pPr lvl="1"/>
                <a:r>
                  <a:rPr lang="en-US" dirty="0"/>
                  <a:t>The PTO force only depends on pitch (about PTO)</a:t>
                </a:r>
              </a:p>
              <a:p>
                <a:pPr lvl="1"/>
                <a:r>
                  <a:rPr lang="en-US" dirty="0"/>
                  <a:t>Since the PTO location is constant, the wave forces depend on both pitch and heave, but they can easily be written to depend only on pitch: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(positive if looking a first quadrant)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forces on float 2:</a:t>
                </a:r>
              </a:p>
              <a:p>
                <a:pPr lvl="1"/>
                <a:r>
                  <a:rPr lang="en-US" dirty="0"/>
                  <a:t>The PTO force only depends on pitch (about PTO)</a:t>
                </a:r>
              </a:p>
              <a:p>
                <a:pPr lvl="1"/>
                <a:r>
                  <a:rPr lang="en-US" dirty="0"/>
                  <a:t>Since the PTO location changes, the wave forces depend on pitch and heave of 2</a:t>
                </a:r>
                <a:r>
                  <a:rPr lang="en-US" baseline="30000" dirty="0"/>
                  <a:t>nd</a:t>
                </a:r>
                <a:r>
                  <a:rPr lang="en-US" dirty="0"/>
                  <a:t> body. These can both be described in terms of the two pitch values: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𝑝𝑖𝑡𝑐h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𝑐𝑜𝑒𝑓𝑓𝑠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h𝑒𝑎𝑣𝑒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𝑐𝑜𝑒𝑓𝑓𝑠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Let’s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one-way coupling term, such that a force of that magnitude*theta1 acts on the pitch of float 2 </a:t>
                </a:r>
              </a:p>
              <a:p>
                <a:pPr lvl="1"/>
                <a:r>
                  <a:rPr lang="en-US" dirty="0"/>
                  <a:t>I don’t think this works by default because the ratio of heave coefficients acting is different than the ratio of pitch </a:t>
                </a:r>
                <a:r>
                  <a:rPr lang="en-US" dirty="0" err="1"/>
                  <a:t>coeffs</a:t>
                </a:r>
                <a:r>
                  <a:rPr lang="en-US" dirty="0"/>
                  <a:t>. Instead, could we define the pitch </a:t>
                </a:r>
                <a:r>
                  <a:rPr lang="en-US" dirty="0" err="1"/>
                  <a:t>coeff</a:t>
                </a:r>
                <a:r>
                  <a:rPr lang="en-US" dirty="0"/>
                  <a:t> as dependent on both coefficients?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4DFEB-4D05-866B-39B4-B0727D5AA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06" y="1180730"/>
                <a:ext cx="11505460" cy="5542964"/>
              </a:xfrm>
              <a:blipFill>
                <a:blip r:embed="rId2"/>
                <a:stretch>
                  <a:fillRect l="-794" t="-2860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36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CDD0-8C28-B889-E7F1-FFE73F9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BD50E-6771-6AF4-E330-50B09B3B90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Damping, added mass coefficients convert WEC position to force</a:t>
                </a:r>
              </a:p>
              <a:p>
                <a:r>
                  <a:rPr lang="en-US" dirty="0"/>
                  <a:t>Excitation coefficients convert wave elevation to force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𝑝𝑖𝑡𝑐h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𝑐𝑜𝑒𝑓𝑓𝑠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h𝑒𝑎𝑣𝑒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𝑐𝑜𝑒𝑓𝑓𝑠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Shape of excitation looks good but how to get right shape for other </a:t>
                </a:r>
                <a:r>
                  <a:rPr lang="en-US" dirty="0" err="1"/>
                  <a:t>coeffs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I got shape improved but results are coming out as zeros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BD50E-6771-6AF4-E330-50B09B3B9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98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1425</Words>
  <Application>Microsoft Office PowerPoint</Application>
  <PresentationFormat>Widescreen</PresentationFormat>
  <Paragraphs>128</Paragraphs>
  <Slides>20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Including heave?</vt:lpstr>
      <vt:lpstr>Hydrostatics</vt:lpstr>
      <vt:lpstr>How to apply parallel axis theorem in WecOptTool</vt:lpstr>
      <vt:lpstr>Applying parallel axis theorem</vt:lpstr>
      <vt:lpstr>Compare pitch BEM vs. pitch manual</vt:lpstr>
      <vt:lpstr>Compare to WEC-Sim</vt:lpstr>
      <vt:lpstr>2 body</vt:lpstr>
      <vt:lpstr>Excitation forces</vt:lpstr>
      <vt:lpstr>Compare 2 body</vt:lpstr>
      <vt:lpstr>WEC-Sim model?</vt:lpstr>
      <vt:lpstr>Is it incorrect to solve a WEC about a dof other than the cg without coupling terms?</vt:lpstr>
      <vt:lpstr>Am I solving the FOSWEC incorrectly? No</vt:lpstr>
      <vt:lpstr>Try prescribing heave position</vt:lpstr>
      <vt:lpstr>Should converted coefficients match?</vt:lpstr>
      <vt:lpstr>Why doesn’t added mass match?</vt:lpstr>
      <vt:lpstr>Compare pitch only to consolidated heave/pitch forces</vt:lpstr>
      <vt:lpstr>Compare results:</vt:lpstr>
      <vt:lpstr>Compare types of forces:</vt:lpstr>
      <vt:lpstr>Results match each other when I include heave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Grasberger, Jeff Thomas</dc:creator>
  <cp:lastModifiedBy>Grasberger, Jeff Thomas</cp:lastModifiedBy>
  <cp:revision>12</cp:revision>
  <dcterms:created xsi:type="dcterms:W3CDTF">2024-12-19T19:01:06Z</dcterms:created>
  <dcterms:modified xsi:type="dcterms:W3CDTF">2025-01-24T23:41:03Z</dcterms:modified>
</cp:coreProperties>
</file>