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302" r:id="rId7"/>
    <p:sldId id="289" r:id="rId8"/>
    <p:sldId id="292" r:id="rId9"/>
    <p:sldId id="293" r:id="rId10"/>
    <p:sldId id="300" r:id="rId11"/>
    <p:sldId id="301" r:id="rId12"/>
    <p:sldId id="294" r:id="rId13"/>
    <p:sldId id="295" r:id="rId14"/>
    <p:sldId id="296" r:id="rId15"/>
    <p:sldId id="297" r:id="rId16"/>
    <p:sldId id="299" r:id="rId17"/>
    <p:sldId id="298" r:id="rId18"/>
    <p:sldId id="29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E246-9AD3-62D8-D22F-0C4E68D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5A5F-9C74-F121-0E45-B4B32075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24E4-732C-66E4-31C7-44D2648E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6D9-F374-CA2D-5EC8-0298F3E0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715-7A08-7632-38BE-5CC7294F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F708-92D0-806A-627C-AFBC2243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0784-5BC1-2803-0C75-D7C315C9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CF748-32CC-C68B-F2E8-3AD6A98D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E2AB-1614-518E-3B7C-3CDBA2F6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6C15-E43E-639C-DA84-C87FCD0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1988-C3E1-AACF-8522-8F375FB3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98C-C3E1-66F1-8B5C-809208AA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6A54-DA67-30A7-B2FD-B480C02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9FAB-AB3A-C1DD-B58D-52FFF192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464F-2CDE-8B9A-E224-04C5350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242-FD1D-FE9B-438E-3D9C3A90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785-8B6C-7B60-67A0-9257248A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B375-C864-574E-F0C9-A9D5D40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9FDA-883B-DBA2-7E42-34AE4E23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23A3-FE11-8EB0-2FE4-5B54DDF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D1E-6C2B-6CAB-3F45-BE5D6AE8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0238-3723-C2D1-F1FC-3D778319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70CA-40B3-49A2-6306-34C2A619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5CD4-9EBE-34AA-4CCC-D57FD5DC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6ED9-6D8D-B5D2-DD61-B0CF79A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96D-5DAE-310B-9A13-0968C2B4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B60C-F822-7F98-BA98-2F590A4F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6CFC-6940-F549-3F98-5185D920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F5C8-DB45-E8D0-6E3D-D7CA61C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0D6E-CD4E-641E-2CD7-949FBAA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3FF7-92E8-6468-DC92-DEDF451F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0E7-C9FF-A3B0-6438-DAB23588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C873-7C38-9353-1E3B-8276BCB8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4ABA4-C3D4-8447-1AC2-D772C5E3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3A61-431B-B6AC-1E6C-B40C5E5CB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42800-F985-CC17-E8AB-D0740365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EB7B4-5EED-E545-AC63-FB19546D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6A8C-7648-71B2-F87E-D23CBF61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5085B-A135-3790-A3DD-A89D84F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C59-B992-BF23-38FC-CFA7C589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8020-CB0C-0BA7-6B6B-797F9CC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12C35-8060-9185-5A91-35463DF3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1A1B-D5ED-EA54-47FB-4A6E0493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5A61-A5E0-E28A-419C-F9355609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342D-2D21-1AEA-54A3-330D80A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1E1F-32F6-EF30-7D76-2F643E5F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0A58-9B3C-0AC0-5D24-7C19182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5A8F-B680-C9B5-1781-82204423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F75B-BA09-3663-F587-593CF16E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A827-D36F-E9B7-095B-FC0490C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3585-C73B-0219-C551-AFED3BC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8778-B029-37D2-C821-B84BB0C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D432-317D-755A-C827-D29E6AE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50966-9690-96F4-40E7-9EF56032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A036-4992-4E30-D705-45F9AAEE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9F5-6DA5-4E79-27F8-16BCD2BB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3819-30B9-3428-50DD-A052710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C911-D58C-C940-526E-12A8E63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0A667-9069-608C-F894-8A4541ED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C35F-AB82-E1F5-F3D9-25E4AF31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C6CE-47E1-2C29-4EF0-32BD0BF6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EC4C-57CC-4761-ABF1-95EBC3C1FA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65A9-C0CD-0FF1-1B1B-C1D446FE2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419E-03FA-477F-DC2C-6447017F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6A648-8D6C-C3E7-AAA8-B4D54588689C}"/>
              </a:ext>
            </a:extLst>
          </p:cNvPr>
          <p:cNvSpPr/>
          <p:nvPr/>
        </p:nvSpPr>
        <p:spPr>
          <a:xfrm>
            <a:off x="8921721" y="883920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/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2CCE9CC-CF00-8A95-8817-3349D945E935}"/>
              </a:ext>
            </a:extLst>
          </p:cNvPr>
          <p:cNvSpPr/>
          <p:nvPr/>
        </p:nvSpPr>
        <p:spPr>
          <a:xfrm>
            <a:off x="11385375" y="1221847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1B7DEC-9D10-8138-B3A7-9763CC8F8B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361484" y="1386084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79750F-2A2C-07C0-B1D1-44D29C840148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0712511" y="1502217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/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blipFill>
                <a:blip r:embed="rId3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30C65AC-CC9A-B9DE-1BFD-EB0094D2816F}"/>
              </a:ext>
            </a:extLst>
          </p:cNvPr>
          <p:cNvSpPr/>
          <p:nvPr/>
        </p:nvSpPr>
        <p:spPr>
          <a:xfrm>
            <a:off x="9512553" y="636644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/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F958FA8-EDE6-6A32-5DF2-51EAA3DC1890}"/>
              </a:ext>
            </a:extLst>
          </p:cNvPr>
          <p:cNvSpPr/>
          <p:nvPr/>
        </p:nvSpPr>
        <p:spPr>
          <a:xfrm>
            <a:off x="5440775" y="844375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/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blipFill>
                <a:blip r:embed="rId5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9B7F9E1-F31A-52D9-EF75-7B72E17B7F09}"/>
              </a:ext>
            </a:extLst>
          </p:cNvPr>
          <p:cNvSpPr/>
          <p:nvPr/>
        </p:nvSpPr>
        <p:spPr>
          <a:xfrm>
            <a:off x="7904429" y="1182302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2BF5D-92F8-0ED4-F8BB-874C215B4AE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80538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D6C77-8F29-34EF-CE15-976713F0C7D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231565" y="1462672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/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blipFill>
                <a:blip r:embed="rId6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B04796B-1185-8F4F-448E-14CBF06CF496}"/>
              </a:ext>
            </a:extLst>
          </p:cNvPr>
          <p:cNvSpPr/>
          <p:nvPr/>
        </p:nvSpPr>
        <p:spPr>
          <a:xfrm>
            <a:off x="6031607" y="597099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/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23E3D-01B4-5BF2-60A4-5ED7D756536A}"/>
              </a:ext>
            </a:extLst>
          </p:cNvPr>
          <p:cNvCxnSpPr>
            <a:cxnSpLocks/>
          </p:cNvCxnSpPr>
          <p:nvPr/>
        </p:nvCxnSpPr>
        <p:spPr>
          <a:xfrm>
            <a:off x="8024277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/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K finds PTO velocity from WEC velocity: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Relate PTO velocity to WEC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blipFill>
                <a:blip r:embed="rId8"/>
                <a:stretch>
                  <a:fillRect l="-72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/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/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1 is a function of PTO1 torque and the equal and opposite reaction of PTO 2 torque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2 is only a function of PTO 2 torque</a:t>
                </a:r>
              </a:p>
              <a:p>
                <a:r>
                  <a:rPr lang="en-US" dirty="0"/>
                  <a:t>This all makes sense, but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equal to zero, won’t the buoyancy force also be equal to zero (even if it is raised out of the water)? Yes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and just not have it in the PTO matrix?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Sure, but we would need a constraint to maintain the relationship between heave and PTO rotations and the forces in the heave direction would also impact the PTO dynamics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in the PTO matrix and have 2 separate PTO matrices for position and forces?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whole point of including heave would be to have accurate hydrodynamics, but I think the hydrodynamics would still be inaccurate because the pitch hydrodynamics are solved about a stationary point, but the PTO point is translating in reality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blipFill>
                <a:blip r:embed="rId10"/>
                <a:stretch>
                  <a:fillRect l="-403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Green check mark icon ...">
            <a:extLst>
              <a:ext uri="{FF2B5EF4-FFF2-40B4-BE49-F238E27FC236}">
                <a16:creationId xmlns:a16="http://schemas.microsoft.com/office/drawing/2014/main" id="{169AA901-9C78-2038-E547-CF5377AC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53" y="3398983"/>
            <a:ext cx="595705" cy="5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een check mark icon ...">
            <a:extLst>
              <a:ext uri="{FF2B5EF4-FFF2-40B4-BE49-F238E27FC236}">
                <a16:creationId xmlns:a16="http://schemas.microsoft.com/office/drawing/2014/main" id="{C9D3B733-35C9-B2CB-E532-FC0835FB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920" y="3429000"/>
            <a:ext cx="570304" cy="5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6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E3F-B8F9-B009-EAD9-D865DAB4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prescribing heave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D2DF-DEBB-5E1E-8F7D-F196DAA0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replace the residual to include only pitch?</a:t>
            </a:r>
          </a:p>
          <a:p>
            <a:pPr lvl="1"/>
            <a:r>
              <a:rPr lang="en-US" dirty="0"/>
              <a:t>Yes, I did this successfully</a:t>
            </a:r>
          </a:p>
          <a:p>
            <a:r>
              <a:rPr lang="en-US" dirty="0"/>
              <a:t>Now, can I make heave residual just a component </a:t>
            </a:r>
            <a:br>
              <a:rPr lang="en-US" dirty="0"/>
            </a:br>
            <a:r>
              <a:rPr lang="en-US" dirty="0"/>
              <a:t>based on pitch instead?</a:t>
            </a:r>
          </a:p>
          <a:p>
            <a:pPr lvl="1"/>
            <a:r>
              <a:rPr lang="en-US" dirty="0"/>
              <a:t>Maybe heave can just be an afterthought and pitch is </a:t>
            </a:r>
          </a:p>
          <a:p>
            <a:pPr lvl="1"/>
            <a:r>
              <a:rPr lang="en-US" dirty="0"/>
              <a:t>Forces converted to PTO location, then .</a:t>
            </a:r>
          </a:p>
          <a:p>
            <a:pPr lvl="2"/>
            <a:r>
              <a:rPr lang="en-US" dirty="0"/>
              <a:t>We def need another state variable so force of the waves can depend on both heave and pitch</a:t>
            </a:r>
          </a:p>
          <a:p>
            <a:r>
              <a:rPr lang="en-US" dirty="0"/>
              <a:t>Try to run and resolve issues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D28F2-F88E-37AB-698F-DECD1131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53" y="1825625"/>
            <a:ext cx="3238666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F58-180C-3359-F3FE-887B463C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325563"/>
          </a:xfrm>
        </p:spPr>
        <p:txBody>
          <a:bodyPr/>
          <a:lstStyle/>
          <a:p>
            <a:r>
              <a:rPr lang="en-US" dirty="0"/>
              <a:t>2 body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4DFEB-4D05-866B-39B4-B0727D5AA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0730"/>
                <a:ext cx="10515600" cy="539762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have a 2 body attenuator, the forces on float 1:</a:t>
                </a:r>
              </a:p>
              <a:p>
                <a:pPr lvl="1"/>
                <a:r>
                  <a:rPr lang="en-US" dirty="0"/>
                  <a:t>The PTO force only depends on pitch (about PTO)</a:t>
                </a:r>
              </a:p>
              <a:p>
                <a:pPr lvl="1"/>
                <a:r>
                  <a:rPr lang="en-US" dirty="0"/>
                  <a:t>Since the PTO location is constant, the wave forces depend on both pitch and heave, but they can easily be written to depend only on pitch: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forces on float 2:</a:t>
                </a:r>
              </a:p>
              <a:p>
                <a:pPr lvl="1"/>
                <a:r>
                  <a:rPr lang="en-US" dirty="0"/>
                  <a:t>The PTO force only depends on pitch (about PTO)</a:t>
                </a:r>
              </a:p>
              <a:p>
                <a:pPr lvl="1"/>
                <a:r>
                  <a:rPr lang="en-US" dirty="0"/>
                  <a:t>Since the PTO location changes, the wave forces depend on pitch and heave of 2</a:t>
                </a:r>
                <a:r>
                  <a:rPr lang="en-US" baseline="30000" dirty="0"/>
                  <a:t>nd</a:t>
                </a:r>
                <a:r>
                  <a:rPr lang="en-US" dirty="0"/>
                  <a:t> body. These can both be described in terms of the two pitch values: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Let’s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the coupling term, such that a force of that magnitude*theta1 acts on the pitch of float </a:t>
                </a:r>
                <a:r>
                  <a:rPr lang="en-US"/>
                  <a:t>2 </a:t>
                </a:r>
              </a:p>
              <a:p>
                <a:pPr lvl="1"/>
                <a:r>
                  <a:rPr lang="en-US" dirty="0"/>
                  <a:t>I don’t think this works by default because the ratio of heave coefficients acting is different than the ratio of pitch </a:t>
                </a:r>
                <a:r>
                  <a:rPr lang="en-US" dirty="0" err="1"/>
                  <a:t>coeffs</a:t>
                </a:r>
                <a:r>
                  <a:rPr lang="en-US" dirty="0"/>
                  <a:t>. Instead, could we define the pitch </a:t>
                </a:r>
                <a:r>
                  <a:rPr lang="en-US" dirty="0" err="1"/>
                  <a:t>coeff</a:t>
                </a:r>
                <a:r>
                  <a:rPr lang="en-US" dirty="0"/>
                  <a:t> as dependent on both coefficients?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4DFEB-4D05-866B-39B4-B0727D5AA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0730"/>
                <a:ext cx="10515600" cy="5397623"/>
              </a:xfrm>
              <a:blipFill>
                <a:blip r:embed="rId2"/>
                <a:stretch>
                  <a:fillRect l="-928" t="-2938" r="-232" b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6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0C7D-D9C4-761E-3E3B-4119049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incorrect to solve a WEC about a </a:t>
            </a:r>
            <a:r>
              <a:rPr lang="en-US" dirty="0" err="1"/>
              <a:t>dof</a:t>
            </a:r>
            <a:r>
              <a:rPr lang="en-US" dirty="0"/>
              <a:t> other than the cg without coupling terms?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BD51-172D-B711-FAC5-0B9375A1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solving with only pitch, the force from hydrostatic stiffness is K*theta</a:t>
            </a:r>
          </a:p>
          <a:p>
            <a:r>
              <a:rPr lang="en-US" dirty="0"/>
              <a:t>When solving with pitch and heave, the force from hydrostatic stiffness is K*theta + </a:t>
            </a:r>
            <a:r>
              <a:rPr lang="en-US" dirty="0" err="1"/>
              <a:t>K_couple</a:t>
            </a:r>
            <a:r>
              <a:rPr lang="en-US" dirty="0"/>
              <a:t>*z</a:t>
            </a:r>
          </a:p>
          <a:p>
            <a:pPr lvl="1"/>
            <a:r>
              <a:rPr lang="en-US" dirty="0"/>
              <a:t>This leads to the same forces acting on the body for less displacement</a:t>
            </a:r>
          </a:p>
          <a:p>
            <a:pPr lvl="1"/>
            <a:r>
              <a:rPr lang="en-US" dirty="0"/>
              <a:t>Is this an incorrect way of solving?</a:t>
            </a:r>
          </a:p>
        </p:txBody>
      </p:sp>
    </p:spTree>
    <p:extLst>
      <p:ext uri="{BB962C8B-B14F-4D97-AF65-F5344CB8AC3E}">
        <p14:creationId xmlns:p14="http://schemas.microsoft.com/office/powerpoint/2010/main" val="245781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CB92-F42A-89C6-9D35-B9039DA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solving the FOSWEC incorrectly?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B95-777D-E4FD-2F0C-6A6F70EC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don’t think so because:</a:t>
            </a:r>
          </a:p>
          <a:p>
            <a:pPr lvl="1"/>
            <a:r>
              <a:rPr lang="en-US" dirty="0"/>
              <a:t>No hydrostatic restoring force is present in surge</a:t>
            </a:r>
          </a:p>
          <a:p>
            <a:pPr lvl="1"/>
            <a:r>
              <a:rPr lang="en-US" dirty="0"/>
              <a:t>No horizontal distance between cg and hinge point, so heave doesn’t have coupling terms</a:t>
            </a:r>
          </a:p>
          <a:p>
            <a:r>
              <a:rPr lang="en-US" dirty="0"/>
              <a:t>But there is a difference…</a:t>
            </a:r>
          </a:p>
          <a:p>
            <a:pPr lvl="1"/>
            <a:r>
              <a:rPr lang="en-US" dirty="0"/>
              <a:t>And it’s a big difference</a:t>
            </a:r>
          </a:p>
          <a:p>
            <a:pPr lvl="1"/>
            <a:r>
              <a:rPr lang="en-US" dirty="0"/>
              <a:t>This is likely because of lack of </a:t>
            </a:r>
            <a:br>
              <a:rPr lang="en-US" dirty="0"/>
            </a:br>
            <a:r>
              <a:rPr lang="en-US" dirty="0"/>
              <a:t>constraints on surge/heave</a:t>
            </a:r>
          </a:p>
          <a:p>
            <a:pPr lvl="2"/>
            <a:r>
              <a:rPr lang="en-US" dirty="0"/>
              <a:t>But I can’t add constraints</a:t>
            </a:r>
          </a:p>
          <a:p>
            <a:r>
              <a:rPr lang="en-US" dirty="0"/>
              <a:t>I think I need to prescribe/force </a:t>
            </a:r>
            <a:br>
              <a:rPr lang="en-US" dirty="0"/>
            </a:br>
            <a:r>
              <a:rPr lang="en-US" dirty="0"/>
              <a:t>heave motion for attenuator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ADB69-500E-D9B9-BD62-7B0F4FF6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19" y="3189312"/>
            <a:ext cx="1972749" cy="1556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047D8-F4A3-70A7-889A-0DF5C7EA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377" y="3189312"/>
            <a:ext cx="1972749" cy="1522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48C64-151F-80EE-AFBC-E0AAD471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778" y="3189312"/>
            <a:ext cx="1972749" cy="1514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B4AE5-66EC-2AAA-A162-7E9F614A5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719" y="5020408"/>
            <a:ext cx="1989934" cy="1556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CD7851-33F1-E4AD-B571-1209BE4AD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376" y="4970029"/>
            <a:ext cx="1972749" cy="1576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5F05AC-1855-BC35-DC61-9F2E9EA7D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3778" y="5020408"/>
            <a:ext cx="1996807" cy="15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8190-0056-A6FA-74D0-25930DB6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inverse kinematics matrix separate from kinematics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5C004-00D3-0424-BB74-AF4A6AEB7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𝑃𝑇𝑂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dirty="0"/>
                  <a:t>Rewriting </a:t>
                </a:r>
                <a:r>
                  <a:rPr lang="en-US" dirty="0" err="1"/>
                  <a:t>pto</a:t>
                </a:r>
                <a:r>
                  <a:rPr lang="en-US" dirty="0"/>
                  <a:t> class to account for inverse kinematics matrix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5C004-00D3-0424-BB74-AF4A6AEB7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46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FC7-E702-7EB1-5070-1E8AA978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F535-B0D8-EA8D-79DA-5C55B171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instead I need to prescribe heave motion?</a:t>
            </a:r>
          </a:p>
          <a:p>
            <a:r>
              <a:rPr lang="en-US" dirty="0"/>
              <a:t>If I model the system in WEC-Sim, what is the heave force?</a:t>
            </a:r>
          </a:p>
          <a:p>
            <a:pPr lvl="1"/>
            <a:r>
              <a:rPr lang="en-US" dirty="0"/>
              <a:t>Is it equal to the inverse kinematics? Probably not quite due to constraints</a:t>
            </a:r>
          </a:p>
          <a:p>
            <a:pPr lvl="1"/>
            <a:r>
              <a:rPr lang="en-US" dirty="0"/>
              <a:t>Are there constraint forces acting in heave? I think so when not at equilibrium?</a:t>
            </a:r>
          </a:p>
        </p:txBody>
      </p:sp>
    </p:spTree>
    <p:extLst>
      <p:ext uri="{BB962C8B-B14F-4D97-AF65-F5344CB8AC3E}">
        <p14:creationId xmlns:p14="http://schemas.microsoft.com/office/powerpoint/2010/main" val="230295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E7A4-655D-C3EF-217B-D1F3DF9C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2 body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076C7-1B9A-9C96-5F6A-F47F7296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set up a 2 body case, can we just resolve the dynamics about the PTO location?</a:t>
            </a:r>
          </a:p>
          <a:p>
            <a:pPr lvl="1"/>
            <a:r>
              <a:rPr lang="en-US" dirty="0"/>
              <a:t>No, we need to solve BEM at the cg, then when we apply forces, apply them about the </a:t>
            </a:r>
            <a:r>
              <a:rPr lang="en-US" dirty="0" err="1"/>
              <a:t>pto</a:t>
            </a:r>
            <a:r>
              <a:rPr lang="en-US" dirty="0"/>
              <a:t> 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75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FC7-E702-7EB1-5070-1E8AA97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1"/>
            <a:ext cx="10515600" cy="1325563"/>
          </a:xfrm>
        </p:spPr>
        <p:txBody>
          <a:bodyPr/>
          <a:lstStyle/>
          <a:p>
            <a:r>
              <a:rPr lang="en-US" dirty="0"/>
              <a:t>WEC-Sim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F535-B0D8-EA8D-79DA-5C55B171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14"/>
            <a:ext cx="7542320" cy="4967564"/>
          </a:xfrm>
        </p:spPr>
        <p:txBody>
          <a:bodyPr/>
          <a:lstStyle/>
          <a:p>
            <a:r>
              <a:rPr lang="en-US" dirty="0"/>
              <a:t>If I model the system in WEC-Sim, what is the heave force?</a:t>
            </a:r>
          </a:p>
          <a:p>
            <a:pPr lvl="1"/>
            <a:r>
              <a:rPr lang="en-US" dirty="0"/>
              <a:t>Is it equal to the inverse kinematics? Probably not quite due to constraints</a:t>
            </a:r>
          </a:p>
          <a:p>
            <a:pPr lvl="1"/>
            <a:r>
              <a:rPr lang="en-US" dirty="0"/>
              <a:t>Are there constraint forces acting in heave? I think so when not at equilibrium?</a:t>
            </a:r>
          </a:p>
          <a:p>
            <a:r>
              <a:rPr lang="en-US" dirty="0"/>
              <a:t>PTO has internal mechanics forces only in pitch</a:t>
            </a:r>
          </a:p>
          <a:p>
            <a:r>
              <a:rPr lang="en-US" dirty="0"/>
              <a:t>But, it has constraint forces in other directions</a:t>
            </a:r>
          </a:p>
          <a:p>
            <a:r>
              <a:rPr lang="en-US" dirty="0"/>
              <a:t>Constraint on body is a bit bigger than PTO constraint 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ACFB5-6BB0-E56C-BAA3-41D5F7F3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10" y="264489"/>
            <a:ext cx="3983115" cy="29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82B-B071-B468-4F61-FC61422E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converted coefficients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55D0-322E-7E6F-77F3-EF523ED0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950" cy="4351338"/>
          </a:xfrm>
        </p:spPr>
        <p:txBody>
          <a:bodyPr/>
          <a:lstStyle/>
          <a:p>
            <a:r>
              <a:rPr lang="en-US" dirty="0"/>
              <a:t>Heave matches, and now pitch matches! Just a difference in the center of mass</a:t>
            </a:r>
          </a:p>
          <a:p>
            <a:r>
              <a:rPr lang="en-US" dirty="0"/>
              <a:t>Pitch results suggest more coupling but its okay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F5C0A-FFE8-18E7-A83D-7250FCD0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50" y="1825624"/>
            <a:ext cx="3623201" cy="4021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1D82D2-F023-7A18-4504-8F1BBD81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920" y="1825625"/>
            <a:ext cx="3388080" cy="4021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C9D0D8-28E7-7C80-AF4A-5834CB2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46" y="5563419"/>
            <a:ext cx="4386735" cy="504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956CF0-E86D-AA6E-8138-C3640A904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75685"/>
            <a:ext cx="4033510" cy="7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1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801E-EF4F-952B-F000-C6A197D1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added mass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5C56-51E8-6C2D-60F5-FA9FFCB2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03064" cy="4351338"/>
          </a:xfrm>
        </p:spPr>
        <p:txBody>
          <a:bodyPr/>
          <a:lstStyle/>
          <a:p>
            <a:r>
              <a:rPr lang="en-US" dirty="0"/>
              <a:t>Added mass matches now</a:t>
            </a:r>
          </a:p>
          <a:p>
            <a:r>
              <a:rPr lang="en-US" dirty="0"/>
              <a:t>Radiation damping and hydrostatic stiffness also match now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49DE6-3D5E-9D52-24AF-819DF0E7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150" y="1832283"/>
            <a:ext cx="3011911" cy="43446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ED6F5F-CA7E-6A81-1376-B7C15E19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29" y="1832283"/>
            <a:ext cx="2673070" cy="43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98EF-919A-1D84-80D2-7277D85E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heave?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CD2-03A2-FBB2-C7A8-44A85C9E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point of including heave would be to have accurate hydrodynamics, but I think the hydrodynamics would still be inaccurate because the pitch hydrodynamics are solved about a stationary point, but the PTO point is translating in reality</a:t>
            </a:r>
          </a:p>
          <a:p>
            <a:r>
              <a:rPr lang="en-US" dirty="0"/>
              <a:t>Even if we include heave, the pitch hydrostatics are still based on a stationary PTO so are inaccurate.</a:t>
            </a:r>
          </a:p>
          <a:p>
            <a:pPr marL="0" indent="0">
              <a:buNone/>
            </a:pPr>
            <a:r>
              <a:rPr lang="en-US" dirty="0"/>
              <a:t>How would WEC-Sim handle this problem?</a:t>
            </a:r>
          </a:p>
          <a:p>
            <a:r>
              <a:rPr lang="en-US" dirty="0"/>
              <a:t>Computes BEM about the center of gravity, then uses parallel axis theorem to translate forces to the point of rotation</a:t>
            </a:r>
          </a:p>
          <a:p>
            <a:r>
              <a:rPr lang="en-US" dirty="0"/>
              <a:t>Think about how to do this in WecOptTool</a:t>
            </a:r>
          </a:p>
        </p:txBody>
      </p:sp>
    </p:spTree>
    <p:extLst>
      <p:ext uri="{BB962C8B-B14F-4D97-AF65-F5344CB8AC3E}">
        <p14:creationId xmlns:p14="http://schemas.microsoft.com/office/powerpoint/2010/main" val="10515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6A1-F77C-F758-EB9D-D00CB83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Hydrostatics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4C7C-61B4-1FBB-7C3E-6234C01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the hydrostatics take into account body position or just wave elevation?</a:t>
            </a:r>
          </a:p>
          <a:p>
            <a:r>
              <a:rPr lang="en-US" dirty="0"/>
              <a:t>In WEC-Sim it just uses wave elevation for linear hydrostatics</a:t>
            </a:r>
          </a:p>
          <a:p>
            <a:r>
              <a:rPr lang="en-US" dirty="0"/>
              <a:t>WecOptTool uses the transfer function defined as the hydrostatic stiffness from BEM to convert </a:t>
            </a:r>
            <a:r>
              <a:rPr lang="en-US" dirty="0" err="1"/>
              <a:t>x_wec</a:t>
            </a:r>
            <a:r>
              <a:rPr lang="en-US" dirty="0"/>
              <a:t> (</a:t>
            </a:r>
            <a:r>
              <a:rPr lang="en-US" dirty="0" err="1"/>
              <a:t>wec</a:t>
            </a:r>
            <a:r>
              <a:rPr lang="en-US" dirty="0"/>
              <a:t> position) to force in frequency domain</a:t>
            </a:r>
          </a:p>
          <a:p>
            <a:pPr lvl="1"/>
            <a:r>
              <a:rPr lang="en-US" dirty="0"/>
              <a:t>Also just uses the body displacement</a:t>
            </a:r>
          </a:p>
          <a:p>
            <a:pPr lvl="1"/>
            <a:r>
              <a:rPr lang="en-US" dirty="0"/>
              <a:t>But, this won’t be accurate if pitch is about a location that isn’t stationary</a:t>
            </a:r>
          </a:p>
        </p:txBody>
      </p:sp>
    </p:spTree>
    <p:extLst>
      <p:ext uri="{BB962C8B-B14F-4D97-AF65-F5344CB8AC3E}">
        <p14:creationId xmlns:p14="http://schemas.microsoft.com/office/powerpoint/2010/main" val="238805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714-77A8-2256-8FDD-5828DE6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parallel axis theorem in WecOptTool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is calculated about center of gravity</a:t>
                </a:r>
              </a:p>
              <a:p>
                <a:r>
                  <a:rPr lang="en-US" dirty="0"/>
                  <a:t>Forces about the PTO rotation point are pitch + heave*d</a:t>
                </a:r>
              </a:p>
              <a:p>
                <a:r>
                  <a:rPr lang="en-US" dirty="0"/>
                  <a:t>I can replace the “</a:t>
                </a:r>
                <a:r>
                  <a:rPr lang="en-US" dirty="0" err="1"/>
                  <a:t>standard_forces</a:t>
                </a:r>
                <a:r>
                  <a:rPr lang="en-US" dirty="0"/>
                  <a:t>” with “</a:t>
                </a:r>
                <a:r>
                  <a:rPr lang="en-US" dirty="0" err="1"/>
                  <a:t>f_add</a:t>
                </a:r>
                <a:r>
                  <a:rPr lang="en-US" dirty="0"/>
                  <a:t>” forces of the same name and it will automatically replace them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 forces to be about PTO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𝑝𝑖𝑡𝑐h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h𝑒𝑎𝑣𝑒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0E11-7C57-EAB4-B890-DA6F00E7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data is defining forces about the center of gravity. </a:t>
                </a:r>
              </a:p>
              <a:p>
                <a:r>
                  <a:rPr lang="en-US" dirty="0"/>
                  <a:t>Convert to torque about the PTO location:</a:t>
                </a:r>
              </a:p>
              <a:p>
                <a:pPr lvl="1"/>
                <a:r>
                  <a:rPr lang="en-US" dirty="0"/>
                  <a:t>Pitch torques are the same magnitude</a:t>
                </a:r>
              </a:p>
              <a:p>
                <a:pPr lvl="1"/>
                <a:r>
                  <a:rPr lang="en-US" dirty="0"/>
                  <a:t>Heave forces need to be multiplied by the lever length</a:t>
                </a:r>
              </a:p>
              <a:p>
                <a:pPr lvl="1"/>
                <a:r>
                  <a:rPr lang="en-US" dirty="0"/>
                  <a:t>Total torque: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Now, the residual needs to be solved about the </a:t>
                </a:r>
                <a:r>
                  <a:rPr lang="en-US" dirty="0" err="1"/>
                  <a:t>pto</a:t>
                </a:r>
                <a:r>
                  <a:rPr lang="en-US" dirty="0"/>
                  <a:t> location</a:t>
                </a:r>
              </a:p>
              <a:p>
                <a:pPr lvl="1"/>
                <a:r>
                  <a:rPr lang="en-US" dirty="0"/>
                  <a:t>Set up the standard forces, need to add them as </a:t>
                </a:r>
                <a:r>
                  <a:rPr lang="en-US" dirty="0" err="1"/>
                  <a:t>f_add</a:t>
                </a:r>
                <a:r>
                  <a:rPr lang="en-US" dirty="0"/>
                  <a:t> and then try to solve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3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64EA-4A3B-277E-46FF-FE7C08AC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pitch BEM vs. pitch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DF41-E4A6-B6DF-CA8D-B64CDF65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58" y="1467119"/>
            <a:ext cx="10515600" cy="4351338"/>
          </a:xfrm>
        </p:spPr>
        <p:txBody>
          <a:bodyPr/>
          <a:lstStyle/>
          <a:p>
            <a:r>
              <a:rPr lang="en-US" dirty="0"/>
              <a:t>Results are slightly off, but I think its okay?</a:t>
            </a:r>
          </a:p>
          <a:p>
            <a:pPr lvl="1"/>
            <a:r>
              <a:rPr lang="en-US" dirty="0"/>
              <a:t>Confirmed that coefficients match without axis of rotation, so this is the best we’ve got…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08E74-5FD6-276D-B3A6-B3A4CD6A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04" y="4708766"/>
            <a:ext cx="2604671" cy="2010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92AEF-1496-7631-112D-9F5F5A72B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79" y="4708766"/>
            <a:ext cx="2578451" cy="1979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B068F0-14F5-1B57-1FDC-2D6D857B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534" y="4708766"/>
            <a:ext cx="2530377" cy="1979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89C8B-BF67-BC74-39BB-775664304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242" y="2665654"/>
            <a:ext cx="2604671" cy="197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13E047-9E75-6B6F-19C1-A04A61384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317" y="2576810"/>
            <a:ext cx="2852737" cy="2157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A3F80E-4542-28F9-A454-E2F1A9511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948" y="2551354"/>
            <a:ext cx="2757487" cy="21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264-3214-B36D-00DD-F8E259AC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5"/>
            <a:ext cx="10515600" cy="1325563"/>
          </a:xfrm>
        </p:spPr>
        <p:txBody>
          <a:bodyPr/>
          <a:lstStyle/>
          <a:p>
            <a:r>
              <a:rPr lang="en-US" dirty="0"/>
              <a:t>Compare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32E-529E-889D-0FF6-AB5EB53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46"/>
            <a:ext cx="10515600" cy="1645129"/>
          </a:xfrm>
        </p:spPr>
        <p:txBody>
          <a:bodyPr/>
          <a:lstStyle/>
          <a:p>
            <a:r>
              <a:rPr lang="en-US" dirty="0"/>
              <a:t>Resultant pitch, force, and power are all less than half of pitch only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996284-7B6A-BCEA-193D-73BEFECC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2445522"/>
            <a:ext cx="2838449" cy="2157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B54C5-2EDD-B09E-8C39-8B98558A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64" y="2456327"/>
            <a:ext cx="2838449" cy="2146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449C71-75E7-2248-D84D-9C7C3CE87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75" y="2456327"/>
            <a:ext cx="2757487" cy="21574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1A57B8-F9BF-7B11-36B2-34F99F13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15" y="4602934"/>
            <a:ext cx="2795587" cy="2157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4F8F75-4FC0-D325-6AF5-3B7659953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373" y="4602934"/>
            <a:ext cx="2795802" cy="21466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0BB3DD-8BDD-9805-8B54-067A36E4C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13739"/>
            <a:ext cx="2824233" cy="21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264-3214-B36D-00DD-F8E259AC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5"/>
            <a:ext cx="10515600" cy="1325563"/>
          </a:xfrm>
        </p:spPr>
        <p:txBody>
          <a:bodyPr/>
          <a:lstStyle/>
          <a:p>
            <a:r>
              <a:rPr lang="en-US" dirty="0"/>
              <a:t>Compare types of forces: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32E-529E-889D-0FF6-AB5EB53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46"/>
            <a:ext cx="10515600" cy="1645129"/>
          </a:xfrm>
        </p:spPr>
        <p:txBody>
          <a:bodyPr/>
          <a:lstStyle/>
          <a:p>
            <a:r>
              <a:rPr lang="en-US" dirty="0"/>
              <a:t>Results are the same</a:t>
            </a:r>
          </a:p>
          <a:p>
            <a:r>
              <a:rPr lang="en-US" dirty="0"/>
              <a:t>Shouldn’t hydrostatics be different for different pitch angles?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A559-3BCA-C37C-AA89-FD4D785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" y="2695986"/>
            <a:ext cx="2921932" cy="206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0B46-DF3E-BC9C-9740-9397B424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" y="4776993"/>
            <a:ext cx="2921932" cy="2069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83FBD-4872-C91B-E511-45A579EC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48" y="4788089"/>
            <a:ext cx="3012146" cy="2069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5F8EAD-FF79-C011-2ABF-239C9FED2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951" y="2718178"/>
            <a:ext cx="3012146" cy="2069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0EA7EE-8004-2CEB-4B18-C88A72F1F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496" y="2707081"/>
            <a:ext cx="2921933" cy="2069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62020F-6C24-D59F-6496-BC847691C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0633" y="2695985"/>
            <a:ext cx="3012148" cy="206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FDBFFF-5E19-4663-219F-FC2D2BC49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893" y="4754801"/>
            <a:ext cx="2921934" cy="2069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88A82-F722-CF52-E032-88ED14487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7545" y="4754801"/>
            <a:ext cx="3012148" cy="20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AB7-41C7-2619-6D17-EC53A51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match each other when I include heave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B2616-3625-0CE1-BA38-7FECA4B5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56" y="2492089"/>
            <a:ext cx="2838450" cy="21574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8DF88-AFB8-9A08-A941-6D524685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87" y="2470149"/>
            <a:ext cx="2838451" cy="2179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80270-7826-E124-986D-597AB1BD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119" y="2470148"/>
            <a:ext cx="2785531" cy="2179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03120-C4AD-3C5B-4603-C80E65327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56" y="4574218"/>
            <a:ext cx="2838452" cy="2157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7D2B-3076-F3C7-D8C9-D44D72837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861" y="4654509"/>
            <a:ext cx="2809877" cy="2157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657D28-F1AB-F1E2-16DC-F84F53F6C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691" y="4654509"/>
            <a:ext cx="2757489" cy="215741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A22A88-E1BB-73F8-505D-8358EEDAD68D}"/>
              </a:ext>
            </a:extLst>
          </p:cNvPr>
          <p:cNvSpPr txBox="1">
            <a:spLocks/>
          </p:cNvSpPr>
          <p:nvPr/>
        </p:nvSpPr>
        <p:spPr>
          <a:xfrm>
            <a:off x="838200" y="1667021"/>
            <a:ext cx="10515600" cy="164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aren’t results the same with and without heave in BEM?</a:t>
            </a:r>
          </a:p>
        </p:txBody>
      </p:sp>
    </p:spTree>
    <p:extLst>
      <p:ext uri="{BB962C8B-B14F-4D97-AF65-F5344CB8AC3E}">
        <p14:creationId xmlns:p14="http://schemas.microsoft.com/office/powerpoint/2010/main" val="264738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1355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Including heave?</vt:lpstr>
      <vt:lpstr>Hydrostatics</vt:lpstr>
      <vt:lpstr>How to apply parallel axis theorem in WecOptTool</vt:lpstr>
      <vt:lpstr>Applying parallel axis theorem</vt:lpstr>
      <vt:lpstr>Compare pitch BEM vs. pitch manual</vt:lpstr>
      <vt:lpstr>Compare results:</vt:lpstr>
      <vt:lpstr>Compare types of forces:</vt:lpstr>
      <vt:lpstr>Results match each other when I include heave</vt:lpstr>
      <vt:lpstr>Try prescribing heave position</vt:lpstr>
      <vt:lpstr>2 body</vt:lpstr>
      <vt:lpstr>Is it incorrect to solve a WEC about a dof other than the cg without coupling terms?</vt:lpstr>
      <vt:lpstr>Am I solving the FOSWEC incorrectly?</vt:lpstr>
      <vt:lpstr>Adding inverse kinematics matrix separate from kinematics matrix</vt:lpstr>
      <vt:lpstr>PowerPoint Presentation</vt:lpstr>
      <vt:lpstr>Set up 2 body case</vt:lpstr>
      <vt:lpstr>WEC-Sim model?</vt:lpstr>
      <vt:lpstr>Should converted coefficients match?</vt:lpstr>
      <vt:lpstr>Why doesn’t added mass match?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Grasberger, Jeff Thomas</dc:creator>
  <cp:lastModifiedBy>Grasberger, Jeff Thomas</cp:lastModifiedBy>
  <cp:revision>9</cp:revision>
  <dcterms:created xsi:type="dcterms:W3CDTF">2024-12-19T19:01:06Z</dcterms:created>
  <dcterms:modified xsi:type="dcterms:W3CDTF">2025-01-09T23:52:15Z</dcterms:modified>
</cp:coreProperties>
</file>