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E246-9AD3-62D8-D22F-0C4E68DD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5A5F-9C74-F121-0E45-B4B32075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24E4-732C-66E4-31C7-44D2648E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6D9-F374-CA2D-5EC8-0298F3E0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B715-7A08-7632-38BE-5CC7294F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F708-92D0-806A-627C-AFBC2243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E0784-5BC1-2803-0C75-D7C315C9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CF748-32CC-C68B-F2E8-3AD6A98D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E2AB-1614-518E-3B7C-3CDBA2F6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6C15-E43E-639C-DA84-C87FCD0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1988-C3E1-AACF-8522-8F375FB3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98C-C3E1-66F1-8B5C-809208AAA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6A54-DA67-30A7-B2FD-B480C024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9FAB-AB3A-C1DD-B58D-52FFF192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464F-2CDE-8B9A-E224-04C53508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242-FD1D-FE9B-438E-3D9C3A90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B785-8B6C-7B60-67A0-9257248A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B375-C864-574E-F0C9-A9D5D405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9FDA-883B-DBA2-7E42-34AE4E23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23A3-FE11-8EB0-2FE4-5B54DDF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CD1E-6C2B-6CAB-3F45-BE5D6AE8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60238-3723-C2D1-F1FC-3D778319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70CA-40B3-49A2-6306-34C2A619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5CD4-9EBE-34AA-4CCC-D57FD5DC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6ED9-6D8D-B5D2-DD61-B0CF79A4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D96D-5DAE-310B-9A13-0968C2B4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B60C-F822-7F98-BA98-2F590A4F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6CFC-6940-F549-3F98-5185D920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F5C8-DB45-E8D0-6E3D-D7CA61CB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0D6E-CD4E-641E-2CD7-949FBAA7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83FF7-92E8-6468-DC92-DEDF451F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50E7-C9FF-A3B0-6438-DAB23588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C873-7C38-9353-1E3B-8276BCB8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4ABA4-C3D4-8447-1AC2-D772C5E33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63A61-431B-B6AC-1E6C-B40C5E5CB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42800-F985-CC17-E8AB-D07403654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EB7B4-5EED-E545-AC63-FB19546D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16A8C-7648-71B2-F87E-D23CBF61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5085B-A135-3790-A3DD-A89D84F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C59-B992-BF23-38FC-CFA7C589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E8020-CB0C-0BA7-6B6B-797F9CC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12C35-8060-9185-5A91-35463DF3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1A1B-D5ED-EA54-47FB-4A6E0493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5A61-A5E0-E28A-419C-F9355609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7342D-2D21-1AEA-54A3-330D80A0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1E1F-32F6-EF30-7D76-2F643E5F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0A58-9B3C-0AC0-5D24-7C19182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5A8F-B680-C9B5-1781-82204423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4F75B-BA09-3663-F587-593CF16E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A827-D36F-E9B7-095B-FC0490C9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3585-C73B-0219-C551-AFED3BC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8778-B029-37D2-C821-B84BB0C4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D432-317D-755A-C827-D29E6AEB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50966-9690-96F4-40E7-9EF56032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AA036-4992-4E30-D705-45F9AAEE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A9F5-6DA5-4E79-27F8-16BCD2BB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E3819-30B9-3428-50DD-A052710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5C911-D58C-C940-526E-12A8E637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0A667-9069-608C-F894-8A4541ED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C35F-AB82-E1F5-F3D9-25E4AF31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C6CE-47E1-2C29-4EF0-32BD0BF6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EC4C-57CC-4761-ABF1-95EBC3C1FA3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65A9-C0CD-0FF1-1B1B-C1D446FE2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419E-03FA-477F-DC2C-6447017F5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E6A648-8D6C-C3E7-AAA8-B4D54588689C}"/>
              </a:ext>
            </a:extLst>
          </p:cNvPr>
          <p:cNvSpPr/>
          <p:nvPr/>
        </p:nvSpPr>
        <p:spPr>
          <a:xfrm>
            <a:off x="8921721" y="883920"/>
            <a:ext cx="1562470" cy="985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9EFB9-C73B-EF2F-E38F-833F99DD44EE}"/>
                  </a:ext>
                </a:extLst>
              </p:cNvPr>
              <p:cNvSpPr txBox="1"/>
              <p:nvPr/>
            </p:nvSpPr>
            <p:spPr>
              <a:xfrm>
                <a:off x="9123110" y="2032882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9EFB9-C73B-EF2F-E38F-833F99DD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110" y="2032882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2CCE9CC-CF00-8A95-8817-3349D945E935}"/>
              </a:ext>
            </a:extLst>
          </p:cNvPr>
          <p:cNvSpPr/>
          <p:nvPr/>
        </p:nvSpPr>
        <p:spPr>
          <a:xfrm>
            <a:off x="11385375" y="1221847"/>
            <a:ext cx="239697" cy="3284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1B7DEC-9D10-8138-B3A7-9763CC8F8BA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0361484" y="1386084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79750F-2A2C-07C0-B1D1-44D29C840148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0712511" y="1502217"/>
            <a:ext cx="707967" cy="248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E356A-71BC-764D-8FC1-0E0567ED2AFB}"/>
                  </a:ext>
                </a:extLst>
              </p:cNvPr>
              <p:cNvSpPr txBox="1"/>
              <p:nvPr/>
            </p:nvSpPr>
            <p:spPr>
              <a:xfrm>
                <a:off x="10465290" y="1370786"/>
                <a:ext cx="6515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E356A-71BC-764D-8FC1-0E0567ED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290" y="1370786"/>
                <a:ext cx="651525" cy="289182"/>
              </a:xfrm>
              <a:prstGeom prst="rect">
                <a:avLst/>
              </a:prstGeom>
              <a:blipFill>
                <a:blip r:embed="rId3"/>
                <a:stretch>
                  <a:fillRect l="-8411" r="-28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30C65AC-CC9A-B9DE-1BFD-EB0094D2816F}"/>
              </a:ext>
            </a:extLst>
          </p:cNvPr>
          <p:cNvSpPr/>
          <p:nvPr/>
        </p:nvSpPr>
        <p:spPr>
          <a:xfrm>
            <a:off x="9512553" y="636644"/>
            <a:ext cx="553376" cy="1731146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FEA4C-FB05-A458-E9A7-EA97D9E9D7B5}"/>
                  </a:ext>
                </a:extLst>
              </p:cNvPr>
              <p:cNvSpPr txBox="1"/>
              <p:nvPr/>
            </p:nvSpPr>
            <p:spPr>
              <a:xfrm>
                <a:off x="10581599" y="1009103"/>
                <a:ext cx="63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FEA4C-FB05-A458-E9A7-EA97D9E9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599" y="1009103"/>
                <a:ext cx="6332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F958FA8-EDE6-6A32-5DF2-51EAA3DC1890}"/>
              </a:ext>
            </a:extLst>
          </p:cNvPr>
          <p:cNvSpPr/>
          <p:nvPr/>
        </p:nvSpPr>
        <p:spPr>
          <a:xfrm>
            <a:off x="5440775" y="844375"/>
            <a:ext cx="1562470" cy="985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E524DC-F06A-5307-F3EC-6417039B3E4C}"/>
                  </a:ext>
                </a:extLst>
              </p:cNvPr>
              <p:cNvSpPr txBox="1"/>
              <p:nvPr/>
            </p:nvSpPr>
            <p:spPr>
              <a:xfrm>
                <a:off x="5642164" y="1993337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E524DC-F06A-5307-F3EC-6417039B3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64" y="1993337"/>
                <a:ext cx="281936" cy="276999"/>
              </a:xfrm>
              <a:prstGeom prst="rect">
                <a:avLst/>
              </a:prstGeom>
              <a:blipFill>
                <a:blip r:embed="rId5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9B7F9E1-F31A-52D9-EF75-7B72E17B7F09}"/>
              </a:ext>
            </a:extLst>
          </p:cNvPr>
          <p:cNvSpPr/>
          <p:nvPr/>
        </p:nvSpPr>
        <p:spPr>
          <a:xfrm>
            <a:off x="7904429" y="1182302"/>
            <a:ext cx="239697" cy="3284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2BF5D-92F8-0ED4-F8BB-874C215B4AE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880538" y="1346539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0D6C77-8F29-34EF-CE15-976713F0C7D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231565" y="1462672"/>
            <a:ext cx="707967" cy="248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4A496-0568-4CCF-0495-936D44A9D208}"/>
                  </a:ext>
                </a:extLst>
              </p:cNvPr>
              <p:cNvSpPr txBox="1"/>
              <p:nvPr/>
            </p:nvSpPr>
            <p:spPr>
              <a:xfrm>
                <a:off x="6984344" y="1331241"/>
                <a:ext cx="6515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4A496-0568-4CCF-0495-936D44A9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44" y="1331241"/>
                <a:ext cx="651525" cy="289182"/>
              </a:xfrm>
              <a:prstGeom prst="rect">
                <a:avLst/>
              </a:prstGeom>
              <a:blipFill>
                <a:blip r:embed="rId6"/>
                <a:stretch>
                  <a:fillRect l="-8411" r="-28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0B04796B-1185-8F4F-448E-14CBF06CF496}"/>
              </a:ext>
            </a:extLst>
          </p:cNvPr>
          <p:cNvSpPr/>
          <p:nvPr/>
        </p:nvSpPr>
        <p:spPr>
          <a:xfrm>
            <a:off x="6031607" y="597099"/>
            <a:ext cx="553376" cy="1731146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25FAC-F13C-9EB4-64F0-001DCDFC15C3}"/>
                  </a:ext>
                </a:extLst>
              </p:cNvPr>
              <p:cNvSpPr txBox="1"/>
              <p:nvPr/>
            </p:nvSpPr>
            <p:spPr>
              <a:xfrm>
                <a:off x="7126834" y="1051063"/>
                <a:ext cx="63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25FAC-F13C-9EB4-64F0-001DCDFC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34" y="1051063"/>
                <a:ext cx="6332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23E3D-01B4-5BF2-60A4-5ED7D756536A}"/>
              </a:ext>
            </a:extLst>
          </p:cNvPr>
          <p:cNvCxnSpPr>
            <a:cxnSpLocks/>
          </p:cNvCxnSpPr>
          <p:nvPr/>
        </p:nvCxnSpPr>
        <p:spPr>
          <a:xfrm>
            <a:off x="8024277" y="1346539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4A3917-8A05-D252-9EEA-FA341D0ED5AA}"/>
                  </a:ext>
                </a:extLst>
              </p:cNvPr>
              <p:cNvSpPr txBox="1"/>
              <p:nvPr/>
            </p:nvSpPr>
            <p:spPr>
              <a:xfrm>
                <a:off x="482273" y="742383"/>
                <a:ext cx="6749292" cy="3558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Conservation of 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K finds PTO velocity from WEC velocity: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Relate PTO velocity to WEC velocity: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4A3917-8A05-D252-9EEA-FA341D0E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" y="742383"/>
                <a:ext cx="6749292" cy="3558218"/>
              </a:xfrm>
              <a:prstGeom prst="rect">
                <a:avLst/>
              </a:prstGeom>
              <a:blipFill>
                <a:blip r:embed="rId8"/>
                <a:stretch>
                  <a:fillRect l="-72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09F074-9D8B-B0E3-8103-A5DC9E91BA97}"/>
                  </a:ext>
                </a:extLst>
              </p:cNvPr>
              <p:cNvSpPr txBox="1"/>
              <p:nvPr/>
            </p:nvSpPr>
            <p:spPr>
              <a:xfrm>
                <a:off x="7987561" y="3030558"/>
                <a:ext cx="3812570" cy="1078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09F074-9D8B-B0E3-8103-A5DC9E91B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561" y="3030558"/>
                <a:ext cx="3812570" cy="1078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CFBA3-C106-6F94-89FE-2DCD63725C24}"/>
                  </a:ext>
                </a:extLst>
              </p:cNvPr>
              <p:cNvSpPr txBox="1"/>
              <p:nvPr/>
            </p:nvSpPr>
            <p:spPr>
              <a:xfrm>
                <a:off x="171878" y="4080300"/>
                <a:ext cx="121002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Torque on body 1 is a function of PTO1 torque and the equal and opposite reaction of PTO 2 torque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Torque on body 2 is only a function of PTO 2 torque</a:t>
                </a:r>
              </a:p>
              <a:p>
                <a:r>
                  <a:rPr lang="en-US" dirty="0"/>
                  <a:t>This all makes sense, but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equal to zero, won’t the buoyancy force also be equal to zero (even if it is raised out of the water)? Yes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include heave and just not have it in the PTO matrix?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Sure, but we would need a constraint to maintain the relationship between heave and PTO rotations and the forces in the heave direction would also impact the PTO dynamics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include heave in the PTO matrix and have 2 separate PTO matrices for position and forces?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whole point of including heave would be to have accurate hydrodynamics, but I think the hydrodynamics would still be inaccurate because the pitch hydrodynamics are solved about a stationary point, but the PTO point is translating in reality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CFBA3-C106-6F94-89FE-2DCD6372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8" y="4080300"/>
                <a:ext cx="12100264" cy="2862322"/>
              </a:xfrm>
              <a:prstGeom prst="rect">
                <a:avLst/>
              </a:prstGeom>
              <a:blipFill>
                <a:blip r:embed="rId10"/>
                <a:stretch>
                  <a:fillRect l="-403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Green check mark icon ...">
            <a:extLst>
              <a:ext uri="{FF2B5EF4-FFF2-40B4-BE49-F238E27FC236}">
                <a16:creationId xmlns:a16="http://schemas.microsoft.com/office/drawing/2014/main" id="{169AA901-9C78-2038-E547-CF5377ACC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53" y="3398983"/>
            <a:ext cx="595705" cy="5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een check mark icon ...">
            <a:extLst>
              <a:ext uri="{FF2B5EF4-FFF2-40B4-BE49-F238E27FC236}">
                <a16:creationId xmlns:a16="http://schemas.microsoft.com/office/drawing/2014/main" id="{C9D3B733-35C9-B2CB-E532-FC0835FB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920" y="3429000"/>
            <a:ext cx="570304" cy="57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6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98EF-919A-1D84-80D2-7277D85E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heave?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5CD2-03A2-FBB2-C7A8-44A85C9E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whole point of including heave would be to have accurate hydrodynamics, but I think the hydrodynamics would still be inaccurate because the pitch hydrodynamics are solved about a stationary point, but the PTO point is translating in reality</a:t>
            </a:r>
          </a:p>
          <a:p>
            <a:r>
              <a:rPr lang="en-US" dirty="0"/>
              <a:t>Even if we include heave, the pitch hydrostatics are still based on a stationary PTO so are inaccurate.</a:t>
            </a:r>
          </a:p>
          <a:p>
            <a:pPr marL="0" indent="0">
              <a:buNone/>
            </a:pPr>
            <a:r>
              <a:rPr lang="en-US" dirty="0"/>
              <a:t>How would WEC-Sim handle this problem?</a:t>
            </a:r>
          </a:p>
          <a:p>
            <a:r>
              <a:rPr lang="en-US" dirty="0"/>
              <a:t>Computes BEM about the center of gravity, then uses parallel axis theorem to translate forces to the point of rotation</a:t>
            </a:r>
          </a:p>
          <a:p>
            <a:r>
              <a:rPr lang="en-US" dirty="0"/>
              <a:t>Think about how to do this in WecOptTool</a:t>
            </a:r>
          </a:p>
        </p:txBody>
      </p:sp>
    </p:spTree>
    <p:extLst>
      <p:ext uri="{BB962C8B-B14F-4D97-AF65-F5344CB8AC3E}">
        <p14:creationId xmlns:p14="http://schemas.microsoft.com/office/powerpoint/2010/main" val="10515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36A1-F77C-F758-EB9D-D00CB83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Hydrostatics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4C7C-61B4-1FBB-7C3E-6234C01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the hydrostatics take into account body position or just wave elevation?</a:t>
            </a:r>
          </a:p>
          <a:p>
            <a:r>
              <a:rPr lang="en-US" dirty="0"/>
              <a:t>In WEC-Sim it just uses wave elevation for linear hydrostatics</a:t>
            </a:r>
          </a:p>
          <a:p>
            <a:r>
              <a:rPr lang="en-US" dirty="0"/>
              <a:t>WecOptTool uses the transfer function defined as the hydrostatic stiffness from BEM to convert </a:t>
            </a:r>
            <a:r>
              <a:rPr lang="en-US" dirty="0" err="1"/>
              <a:t>x_wec</a:t>
            </a:r>
            <a:r>
              <a:rPr lang="en-US" dirty="0"/>
              <a:t> (</a:t>
            </a:r>
            <a:r>
              <a:rPr lang="en-US" dirty="0" err="1"/>
              <a:t>wec</a:t>
            </a:r>
            <a:r>
              <a:rPr lang="en-US" dirty="0"/>
              <a:t> position) to force in frequency domain</a:t>
            </a:r>
          </a:p>
          <a:p>
            <a:pPr lvl="1"/>
            <a:r>
              <a:rPr lang="en-US" dirty="0"/>
              <a:t>Also just uses the body displacement</a:t>
            </a:r>
          </a:p>
          <a:p>
            <a:pPr lvl="1"/>
            <a:r>
              <a:rPr lang="en-US" dirty="0"/>
              <a:t>But, this won’t be accurate if pitch is about a location that isn’t stationary</a:t>
            </a:r>
          </a:p>
        </p:txBody>
      </p:sp>
    </p:spTree>
    <p:extLst>
      <p:ext uri="{BB962C8B-B14F-4D97-AF65-F5344CB8AC3E}">
        <p14:creationId xmlns:p14="http://schemas.microsoft.com/office/powerpoint/2010/main" val="238805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6714-77A8-2256-8FDD-5828DE67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parallel axis theorem in WecOptTool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47865-2B66-323B-0FA4-F7B50C08B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BEM is calculated about center of gravity</a:t>
                </a:r>
              </a:p>
              <a:p>
                <a:r>
                  <a:rPr lang="en-US" dirty="0"/>
                  <a:t>Forces about the PTO rotation point are pitch + heave*d</a:t>
                </a:r>
              </a:p>
              <a:p>
                <a:r>
                  <a:rPr lang="en-US" dirty="0"/>
                  <a:t>I can replace the “</a:t>
                </a:r>
                <a:r>
                  <a:rPr lang="en-US" dirty="0" err="1"/>
                  <a:t>standard_forces</a:t>
                </a:r>
                <a:r>
                  <a:rPr lang="en-US" dirty="0"/>
                  <a:t>” with “</a:t>
                </a:r>
                <a:r>
                  <a:rPr lang="en-US" dirty="0" err="1"/>
                  <a:t>f_add</a:t>
                </a:r>
                <a:r>
                  <a:rPr lang="en-US" dirty="0"/>
                  <a:t>” forces of the same name and it will automatically replace them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Convert forces to be about PTO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𝑝𝑖𝑡𝑐h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h𝑒𝑎𝑣𝑒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47865-2B66-323B-0FA4-F7B50C08B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5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0E11-7C57-EAB4-B890-DA6F00E7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parallel axis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46EBC-6779-2365-3CD3-B0448E4B2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BEM data is defining forces about the center of gravity. </a:t>
                </a:r>
              </a:p>
              <a:p>
                <a:r>
                  <a:rPr lang="en-US" dirty="0"/>
                  <a:t>Convert to torque about the PTO location:</a:t>
                </a:r>
              </a:p>
              <a:p>
                <a:pPr lvl="1"/>
                <a:r>
                  <a:rPr lang="en-US" dirty="0"/>
                  <a:t>Pitch torques are the same magnitude</a:t>
                </a:r>
              </a:p>
              <a:p>
                <a:pPr lvl="1"/>
                <a:r>
                  <a:rPr lang="en-US" dirty="0"/>
                  <a:t>Heave forces need to be multiplied by the lever length</a:t>
                </a:r>
              </a:p>
              <a:p>
                <a:pPr lvl="1"/>
                <a:r>
                  <a:rPr lang="en-US" dirty="0"/>
                  <a:t>Total torque: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Now, the residual needs to be solved about the </a:t>
                </a:r>
                <a:r>
                  <a:rPr lang="en-US" dirty="0" err="1"/>
                  <a:t>pto</a:t>
                </a:r>
                <a:r>
                  <a:rPr lang="en-US" dirty="0"/>
                  <a:t> location</a:t>
                </a:r>
              </a:p>
              <a:p>
                <a:pPr lvl="1"/>
                <a:r>
                  <a:rPr lang="en-US" dirty="0"/>
                  <a:t>Set up the standard forces, need to add them as </a:t>
                </a:r>
                <a:r>
                  <a:rPr lang="en-US" dirty="0" err="1"/>
                  <a:t>f_add</a:t>
                </a:r>
                <a:r>
                  <a:rPr lang="en-US" dirty="0"/>
                  <a:t> and then try to solve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46EBC-6779-2365-3CD3-B0448E4B2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93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B264-3214-B36D-00DD-F8E259AC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15"/>
            <a:ext cx="10515600" cy="1325563"/>
          </a:xfrm>
        </p:spPr>
        <p:txBody>
          <a:bodyPr/>
          <a:lstStyle/>
          <a:p>
            <a:r>
              <a:rPr lang="en-US" dirty="0"/>
              <a:t>Compare types of forces: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332E-529E-889D-0FF6-AB5EB53A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346"/>
            <a:ext cx="10515600" cy="1645129"/>
          </a:xfrm>
        </p:spPr>
        <p:txBody>
          <a:bodyPr/>
          <a:lstStyle/>
          <a:p>
            <a:r>
              <a:rPr lang="en-US" dirty="0"/>
              <a:t>Hydrostatic stiffness is very different – seems like coupling term is in one vs. two terms </a:t>
            </a:r>
          </a:p>
          <a:p>
            <a:r>
              <a:rPr lang="en-US" dirty="0"/>
              <a:t>Pretty close results! Coupling term might still be an issue!?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EA559-3BCA-C37C-AA89-FD4D7855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6" y="2695986"/>
            <a:ext cx="2921932" cy="206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10B46-DF3E-BC9C-9740-9397B424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" y="4776993"/>
            <a:ext cx="2921932" cy="2069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83FBD-4872-C91B-E511-45A579ECD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48" y="4788089"/>
            <a:ext cx="3012146" cy="2069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A169EF-83A8-1D30-C04F-B0DCB90C8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65897"/>
            <a:ext cx="2876827" cy="2069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6F38E3-E643-0534-D254-8DE56EEE0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2827" y="4765897"/>
            <a:ext cx="2890606" cy="2047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5F8EAD-FF79-C011-2ABF-239C9FED2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951" y="2718178"/>
            <a:ext cx="3012146" cy="20699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0EA7EE-8004-2CEB-4B18-C88A72F1FA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1496" y="2707081"/>
            <a:ext cx="2921933" cy="2069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62020F-6C24-D59F-6496-BC847691CF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0633" y="2695985"/>
            <a:ext cx="3012148" cy="20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598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Including heave?</vt:lpstr>
      <vt:lpstr>Hydrostatics</vt:lpstr>
      <vt:lpstr>How to apply parallel axis theorem in WecOptTool</vt:lpstr>
      <vt:lpstr>Applying parallel axis theorem</vt:lpstr>
      <vt:lpstr>Compare types of forces: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Grasberger, Jeff Thomas</dc:creator>
  <cp:lastModifiedBy>Grasberger, Jeff Thomas</cp:lastModifiedBy>
  <cp:revision>4</cp:revision>
  <dcterms:created xsi:type="dcterms:W3CDTF">2024-12-19T19:01:06Z</dcterms:created>
  <dcterms:modified xsi:type="dcterms:W3CDTF">2025-01-02T21:28:00Z</dcterms:modified>
</cp:coreProperties>
</file>