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a6aa8958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a6aa8958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a720d15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ea720d15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a6aa8958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a6aa8958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a6aa8958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a6aa8958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a6aa8958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ea6aa8958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ea6aa8958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ea6aa8958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a65dd93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ea65dd93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ea65dd93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ea65dd93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a6aa8958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a6aa8958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a6aa8958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a6aa8958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a81bfec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a81bfec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a81bfec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a81bfec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a81bfec1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a81bfec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a6aa89585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ea6aa89585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a6aa89585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a6aa89585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a6aa89585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a6aa89585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Group 4</a:t>
            </a:r>
            <a:endParaRPr b="1" u="sng"/>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Data Science Salaries</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t/>
            </a:r>
            <a:endParaRPr/>
          </a:p>
          <a:p>
            <a:pPr indent="457200" lvl="0" marL="0" rtl="0" algn="l">
              <a:lnSpc>
                <a:spcPct val="150000"/>
              </a:lnSpc>
              <a:spcBef>
                <a:spcPts val="1200"/>
              </a:spcBef>
              <a:spcAft>
                <a:spcPts val="0"/>
              </a:spcAft>
              <a:buNone/>
            </a:pPr>
            <a:r>
              <a:rPr lang="en"/>
              <a:t>The Salary Distribution Analysis of the dataset, encompassing 8,113 salary entries, presents a vivid picture of the salary trends in the data field. The median salary, the midpoint of the data, stands at $142,200 USD, suggesting that the salaries are relatively evenly distributed across the dataset. The Interquartile Range (IQR) — the middle 50% of the salary data — stretches across $80,900 USD, from the 25th percentile at $105,000 USD to the 75th percentile at $185,900 USD, reflecting the core salary band. Interestingly, the analysis identifies the upper threshold for potential outliers at $307,250 USD, beyond which 147 entries are classified as outliers, indicating salaries that are significantly higher than typical. These outliers may represent positions with extraordinary demands, specialized skills, or possibly anomalies within the data.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3</a:t>
            </a:r>
            <a:endParaRPr/>
          </a:p>
        </p:txBody>
      </p:sp>
      <p:sp>
        <p:nvSpPr>
          <p:cNvPr id="201" name="Google Shape;201;p2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Salary Trends Based on Geographic Location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Top Ten Countries with Highest Mean Salaries</a:t>
            </a:r>
            <a:endParaRPr/>
          </a:p>
        </p:txBody>
      </p:sp>
      <p:pic>
        <p:nvPicPr>
          <p:cNvPr id="207" name="Google Shape;207;p24"/>
          <p:cNvPicPr preferRelativeResize="0"/>
          <p:nvPr/>
        </p:nvPicPr>
        <p:blipFill>
          <a:blip r:embed="rId3">
            <a:alphaModFix/>
          </a:blip>
          <a:stretch>
            <a:fillRect/>
          </a:stretch>
        </p:blipFill>
        <p:spPr>
          <a:xfrm>
            <a:off x="249975" y="1442475"/>
            <a:ext cx="4101750" cy="3060025"/>
          </a:xfrm>
          <a:prstGeom prst="rect">
            <a:avLst/>
          </a:prstGeom>
          <a:noFill/>
          <a:ln>
            <a:noFill/>
          </a:ln>
        </p:spPr>
      </p:pic>
      <p:pic>
        <p:nvPicPr>
          <p:cNvPr id="208" name="Google Shape;208;p24"/>
          <p:cNvPicPr preferRelativeResize="0"/>
          <p:nvPr/>
        </p:nvPicPr>
        <p:blipFill>
          <a:blip r:embed="rId4">
            <a:alphaModFix/>
          </a:blip>
          <a:stretch>
            <a:fillRect/>
          </a:stretch>
        </p:blipFill>
        <p:spPr>
          <a:xfrm>
            <a:off x="5022468" y="1347837"/>
            <a:ext cx="3861032" cy="324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Top Ten Countries with Lowest Mean Salaries</a:t>
            </a:r>
            <a:endParaRPr/>
          </a:p>
        </p:txBody>
      </p:sp>
      <p:pic>
        <p:nvPicPr>
          <p:cNvPr id="214" name="Google Shape;214;p25"/>
          <p:cNvPicPr preferRelativeResize="0"/>
          <p:nvPr/>
        </p:nvPicPr>
        <p:blipFill>
          <a:blip r:embed="rId3">
            <a:alphaModFix/>
          </a:blip>
          <a:stretch>
            <a:fillRect/>
          </a:stretch>
        </p:blipFill>
        <p:spPr>
          <a:xfrm>
            <a:off x="558838" y="1325449"/>
            <a:ext cx="3879575" cy="2894275"/>
          </a:xfrm>
          <a:prstGeom prst="rect">
            <a:avLst/>
          </a:prstGeom>
          <a:noFill/>
          <a:ln>
            <a:noFill/>
          </a:ln>
        </p:spPr>
      </p:pic>
      <p:pic>
        <p:nvPicPr>
          <p:cNvPr id="215" name="Google Shape;215;p25"/>
          <p:cNvPicPr preferRelativeResize="0"/>
          <p:nvPr/>
        </p:nvPicPr>
        <p:blipFill>
          <a:blip r:embed="rId4">
            <a:alphaModFix/>
          </a:blip>
          <a:stretch>
            <a:fillRect/>
          </a:stretch>
        </p:blipFill>
        <p:spPr>
          <a:xfrm>
            <a:off x="5027650" y="1173488"/>
            <a:ext cx="3753374" cy="319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Analysis</a:t>
            </a:r>
            <a:endParaRPr/>
          </a:p>
        </p:txBody>
      </p:sp>
      <p:sp>
        <p:nvSpPr>
          <p:cNvPr id="221" name="Google Shape;221;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There is a very large disparity between the minimum and maximum salaries measured in USD. The lowest is Ecuador's average salary of $16,000, while the highest average salary belongs to Qatar at $300,000, almost 20 times as large. </a:t>
            </a:r>
            <a:endParaRPr sz="1600"/>
          </a:p>
          <a:p>
            <a:pPr indent="0" lvl="0" marL="0" rtl="0" algn="l">
              <a:spcBef>
                <a:spcPts val="1200"/>
              </a:spcBef>
              <a:spcAft>
                <a:spcPts val="1200"/>
              </a:spcAft>
              <a:buNone/>
            </a:pPr>
            <a:r>
              <a:rPr lang="en" sz="1600"/>
              <a:t>However, there does not appear to be a significant correlation between the region of the company and the average salary. The range of salaries is wide across all regions, suggesting that there is no strong correlation between geographic location and salary trends in data science professions.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4</a:t>
            </a:r>
            <a:endParaRPr/>
          </a:p>
        </p:txBody>
      </p:sp>
      <p:sp>
        <p:nvSpPr>
          <p:cNvPr id="227" name="Google Shape;227;p27"/>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a:t>
            </a:r>
            <a:r>
              <a:rPr lang="en" sz="1600"/>
              <a:t>Impact of Experience on Salary</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120"/>
              <a:t>The impact of Experience on Salary at a glance</a:t>
            </a:r>
            <a:endParaRPr b="1" sz="2120"/>
          </a:p>
        </p:txBody>
      </p:sp>
      <p:sp>
        <p:nvSpPr>
          <p:cNvPr id="233" name="Google Shape;233;p28"/>
          <p:cNvSpPr txBox="1"/>
          <p:nvPr>
            <p:ph idx="1" type="body"/>
          </p:nvPr>
        </p:nvSpPr>
        <p:spPr>
          <a:xfrm>
            <a:off x="1297500" y="1307850"/>
            <a:ext cx="34032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taking a look at the Data provided the spread of the median salary per level of experience is as most people would expect, You see a </a:t>
            </a:r>
            <a:r>
              <a:rPr lang="en"/>
              <a:t>significant</a:t>
            </a:r>
            <a:r>
              <a:rPr lang="en"/>
              <a:t> increase per level of experience, the same follows on average for the Max salary ranges. </a:t>
            </a:r>
            <a:endParaRPr/>
          </a:p>
          <a:p>
            <a:pPr indent="0" lvl="0" marL="0" rtl="0" algn="l">
              <a:spcBef>
                <a:spcPts val="1200"/>
              </a:spcBef>
              <a:spcAft>
                <a:spcPts val="0"/>
              </a:spcAft>
              <a:buNone/>
            </a:pPr>
            <a:r>
              <a:rPr lang="en"/>
              <a:t>(EN) Entry / Junior level - ~$76,400</a:t>
            </a:r>
            <a:endParaRPr/>
          </a:p>
          <a:p>
            <a:pPr indent="0" lvl="0" marL="0" rtl="0" algn="l">
              <a:spcBef>
                <a:spcPts val="1200"/>
              </a:spcBef>
              <a:spcAft>
                <a:spcPts val="0"/>
              </a:spcAft>
              <a:buNone/>
            </a:pPr>
            <a:r>
              <a:rPr lang="en"/>
              <a:t>(MI) Mid-level / Intermediate - ~$106,500</a:t>
            </a:r>
            <a:endParaRPr/>
          </a:p>
          <a:p>
            <a:pPr indent="0" lvl="0" marL="0" rtl="0" algn="l">
              <a:spcBef>
                <a:spcPts val="1200"/>
              </a:spcBef>
              <a:spcAft>
                <a:spcPts val="0"/>
              </a:spcAft>
              <a:buNone/>
            </a:pPr>
            <a:r>
              <a:rPr lang="en"/>
              <a:t>(SE) Senior-level / Expert - ~$154,470</a:t>
            </a:r>
            <a:endParaRPr/>
          </a:p>
          <a:p>
            <a:pPr indent="0" lvl="0" marL="0" rtl="0" algn="l">
              <a:spcBef>
                <a:spcPts val="1200"/>
              </a:spcBef>
              <a:spcAft>
                <a:spcPts val="1200"/>
              </a:spcAft>
              <a:buNone/>
            </a:pPr>
            <a:r>
              <a:rPr lang="en"/>
              <a:t>(EX) Executive / Director - ~$185,000</a:t>
            </a:r>
            <a:endParaRPr/>
          </a:p>
        </p:txBody>
      </p:sp>
      <p:sp>
        <p:nvSpPr>
          <p:cNvPr id="234" name="Google Shape;234;p28"/>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28"/>
          <p:cNvPicPr preferRelativeResize="0"/>
          <p:nvPr/>
        </p:nvPicPr>
        <p:blipFill>
          <a:blip r:embed="rId3">
            <a:alphaModFix/>
          </a:blip>
          <a:stretch>
            <a:fillRect/>
          </a:stretch>
        </p:blipFill>
        <p:spPr>
          <a:xfrm>
            <a:off x="4756925" y="1392500"/>
            <a:ext cx="4058850" cy="326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88"/>
              <a:t>Taking a Deeper look at Median Salary ranges when compared to the size of the Compan</a:t>
            </a:r>
            <a:r>
              <a:rPr lang="en" sz="1950"/>
              <a:t>y</a:t>
            </a:r>
            <a:endParaRPr sz="1950"/>
          </a:p>
        </p:txBody>
      </p:sp>
      <p:sp>
        <p:nvSpPr>
          <p:cNvPr id="241" name="Google Shape;241;p2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accounting for the size of the company the median salary per experience level does not have a linear increase from one level to the next as in the previous slide. According to the data companies classified as Medium (M) with between 50 to 250 employees on average pay higher median wages across all experience levels vs. Small (S) and Large (L) companies.</a:t>
            </a:r>
            <a:endParaRPr/>
          </a:p>
        </p:txBody>
      </p:sp>
      <p:sp>
        <p:nvSpPr>
          <p:cNvPr id="242" name="Google Shape;242;p29"/>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3" name="Google Shape;243;p29"/>
          <p:cNvPicPr preferRelativeResize="0"/>
          <p:nvPr/>
        </p:nvPicPr>
        <p:blipFill>
          <a:blip r:embed="rId3">
            <a:alphaModFix/>
          </a:blip>
          <a:stretch>
            <a:fillRect/>
          </a:stretch>
        </p:blipFill>
        <p:spPr>
          <a:xfrm>
            <a:off x="4780775" y="1538825"/>
            <a:ext cx="4194601" cy="296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u="sng"/>
              <a:t>Team Members</a:t>
            </a:r>
            <a:endParaRPr b="1" sz="3000" u="sng"/>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Stanley Yanis - Question 1</a:t>
            </a:r>
            <a:endParaRPr sz="1600"/>
          </a:p>
          <a:p>
            <a:pPr indent="0" lvl="0" marL="0" rtl="0" algn="ctr">
              <a:spcBef>
                <a:spcPts val="1200"/>
              </a:spcBef>
              <a:spcAft>
                <a:spcPts val="0"/>
              </a:spcAft>
              <a:buNone/>
            </a:pPr>
            <a:r>
              <a:t/>
            </a:r>
            <a:endParaRPr sz="1600"/>
          </a:p>
          <a:p>
            <a:pPr indent="0" lvl="0" marL="0" rtl="0" algn="ctr">
              <a:spcBef>
                <a:spcPts val="1200"/>
              </a:spcBef>
              <a:spcAft>
                <a:spcPts val="0"/>
              </a:spcAft>
              <a:buNone/>
            </a:pPr>
            <a:r>
              <a:rPr lang="en" sz="1600"/>
              <a:t>Brianna Joseph - Question 2</a:t>
            </a:r>
            <a:endParaRPr sz="1600"/>
          </a:p>
          <a:p>
            <a:pPr indent="0" lvl="0" marL="0" rtl="0" algn="ctr">
              <a:spcBef>
                <a:spcPts val="1200"/>
              </a:spcBef>
              <a:spcAft>
                <a:spcPts val="0"/>
              </a:spcAft>
              <a:buNone/>
            </a:pPr>
            <a:r>
              <a:t/>
            </a:r>
            <a:endParaRPr sz="1600"/>
          </a:p>
          <a:p>
            <a:pPr indent="0" lvl="0" marL="0" rtl="0" algn="ctr">
              <a:spcBef>
                <a:spcPts val="1200"/>
              </a:spcBef>
              <a:spcAft>
                <a:spcPts val="0"/>
              </a:spcAft>
              <a:buNone/>
            </a:pPr>
            <a:r>
              <a:rPr lang="en" sz="1600"/>
              <a:t>Jonathan Murphy - Question 3</a:t>
            </a:r>
            <a:endParaRPr sz="1600"/>
          </a:p>
          <a:p>
            <a:pPr indent="0" lvl="0" marL="0" rtl="0" algn="ctr">
              <a:spcBef>
                <a:spcPts val="1200"/>
              </a:spcBef>
              <a:spcAft>
                <a:spcPts val="0"/>
              </a:spcAft>
              <a:buNone/>
            </a:pPr>
            <a:r>
              <a:t/>
            </a:r>
            <a:endParaRPr sz="1600"/>
          </a:p>
          <a:p>
            <a:pPr indent="0" lvl="0" marL="0" rtl="0" algn="ctr">
              <a:spcBef>
                <a:spcPts val="1200"/>
              </a:spcBef>
              <a:spcAft>
                <a:spcPts val="1200"/>
              </a:spcAft>
              <a:buNone/>
            </a:pPr>
            <a:r>
              <a:rPr lang="en" sz="1600"/>
              <a:t>Joe Haas - Question 4</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u="sng"/>
              <a:t>Purpose of Analysis</a:t>
            </a:r>
            <a:endParaRPr b="1" sz="3000" u="sng"/>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With this DataSet we hope to shed valuable insight for any new or current individuals looking for work in the Data Analytics/Science , Machine Learning, or AI fields. We hope to help better inform individuals of both the potential career opportunities out there and the current value of their skill sets / level of experience.</a:t>
            </a:r>
            <a:endParaRPr sz="2000">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a:t>
            </a:r>
            <a:endParaRPr/>
          </a:p>
        </p:txBody>
      </p:sp>
      <p:sp>
        <p:nvSpPr>
          <p:cNvPr id="153" name="Google Shape;153;p16"/>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D1D2D3"/>
                </a:solidFill>
                <a:highlight>
                  <a:srgbClr val="1A1D21"/>
                </a:highlight>
                <a:latin typeface="Arial"/>
                <a:ea typeface="Arial"/>
                <a:cs typeface="Arial"/>
                <a:sym typeface="Arial"/>
              </a:rPr>
              <a:t>Salary Distribution Among Data Science Professionals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Distribution among Top 10</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34525" y="1058525"/>
            <a:ext cx="9109473" cy="303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Distribution</a:t>
            </a:r>
            <a:r>
              <a:rPr lang="en"/>
              <a:t> of Bottom 10</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0" y="1158200"/>
            <a:ext cx="9143997" cy="309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2</a:t>
            </a:r>
            <a:endParaRPr/>
          </a:p>
        </p:txBody>
      </p:sp>
      <p:sp>
        <p:nvSpPr>
          <p:cNvPr id="173" name="Google Shape;173;p19"/>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400"/>
              <a:t>Comparison of Median Salaries Across Different Job Titles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377125" y="1520625"/>
            <a:ext cx="3334800" cy="2548500"/>
          </a:xfrm>
          <a:prstGeom prst="rect">
            <a:avLst/>
          </a:prstGeom>
        </p:spPr>
        <p:txBody>
          <a:bodyPr anchorCtr="0" anchor="t" bIns="91425" lIns="91425" spcFirstLastPara="1" rIns="91425" wrap="square" tIns="91425">
            <a:normAutofit fontScale="90000"/>
          </a:bodyPr>
          <a:lstStyle/>
          <a:p>
            <a:pPr indent="-271462" lvl="0" marL="457200" rtl="0" algn="l">
              <a:spcBef>
                <a:spcPts val="0"/>
              </a:spcBef>
              <a:spcAft>
                <a:spcPts val="0"/>
              </a:spcAft>
              <a:buSzPct val="100000"/>
              <a:buChar char="●"/>
            </a:pPr>
            <a:r>
              <a:rPr lang="en" sz="750"/>
              <a:t>Direct Comparison: Each bar represents the median salary for a specific data science role, making it easy to compare these medians at a glance. Taller bars indicate higher salaries, offering a visual hierarchy of compensation across roles.</a:t>
            </a:r>
            <a:endParaRPr sz="750"/>
          </a:p>
          <a:p>
            <a:pPr indent="0" lvl="0" marL="0" rtl="0" algn="l">
              <a:spcBef>
                <a:spcPts val="0"/>
              </a:spcBef>
              <a:spcAft>
                <a:spcPts val="0"/>
              </a:spcAft>
              <a:buNone/>
            </a:pPr>
            <a:r>
              <a:t/>
            </a:r>
            <a:endParaRPr sz="844"/>
          </a:p>
          <a:p>
            <a:pPr indent="-271462" lvl="0" marL="457200" rtl="0" algn="l">
              <a:spcBef>
                <a:spcPts val="0"/>
              </a:spcBef>
              <a:spcAft>
                <a:spcPts val="0"/>
              </a:spcAft>
              <a:buSzPct val="100000"/>
              <a:buChar char="●"/>
            </a:pPr>
            <a:r>
              <a:rPr lang="en" sz="750"/>
              <a:t>Clarity and Simplicity: The simplicity of a bar chart — with one axis representing the roles and the other the salaries — allows for quick interpretation, making it accessible even to those unfamiliar with data analysis.</a:t>
            </a:r>
            <a:endParaRPr sz="750"/>
          </a:p>
          <a:p>
            <a:pPr indent="0" lvl="0" marL="0" rtl="0" algn="l">
              <a:spcBef>
                <a:spcPts val="0"/>
              </a:spcBef>
              <a:spcAft>
                <a:spcPts val="0"/>
              </a:spcAft>
              <a:buNone/>
            </a:pPr>
            <a:r>
              <a:t/>
            </a:r>
            <a:endParaRPr sz="844"/>
          </a:p>
          <a:p>
            <a:pPr indent="-271462" lvl="0" marL="457200" rtl="0" algn="l">
              <a:spcBef>
                <a:spcPts val="0"/>
              </a:spcBef>
              <a:spcAft>
                <a:spcPts val="0"/>
              </a:spcAft>
              <a:buSzPct val="100000"/>
              <a:buChar char="●"/>
            </a:pPr>
            <a:r>
              <a:rPr lang="en" sz="750"/>
              <a:t>Consistency and Uniformity: Using a bar chart ensures that each role is given equal weight in the visualization, with differences in salary highlighted by the length of the bars rather than any variations in box size or shape, as seen in box plots.</a:t>
            </a:r>
            <a:endParaRPr sz="750"/>
          </a:p>
          <a:p>
            <a:pPr indent="0" lvl="0" marL="0" rtl="0" algn="l">
              <a:spcBef>
                <a:spcPts val="0"/>
              </a:spcBef>
              <a:spcAft>
                <a:spcPts val="0"/>
              </a:spcAft>
              <a:buNone/>
            </a:pPr>
            <a:r>
              <a:t/>
            </a:r>
            <a:endParaRPr sz="1177"/>
          </a:p>
          <a:p>
            <a:pPr indent="-271462" lvl="0" marL="457200" rtl="0" algn="l">
              <a:spcBef>
                <a:spcPts val="0"/>
              </a:spcBef>
              <a:spcAft>
                <a:spcPts val="0"/>
              </a:spcAft>
              <a:buSzPct val="100000"/>
              <a:buChar char="●"/>
            </a:pPr>
            <a:r>
              <a:rPr lang="en" sz="750"/>
              <a:t>Absolute Values: While box plots are excellent for showing distribution and spread, bar charts focus on the absolute median values, which can be more intuitive when the goal is to compare specific salary figures rather than overall salary distributions.</a:t>
            </a:r>
            <a:endParaRPr sz="750"/>
          </a:p>
          <a:p>
            <a:pPr indent="0" lvl="0" marL="0" rtl="0" algn="l">
              <a:spcBef>
                <a:spcPts val="0"/>
              </a:spcBef>
              <a:spcAft>
                <a:spcPts val="0"/>
              </a:spcAft>
              <a:buNone/>
            </a:pPr>
            <a:r>
              <a:t/>
            </a:r>
            <a:endParaRPr/>
          </a:p>
        </p:txBody>
      </p:sp>
      <p:sp>
        <p:nvSpPr>
          <p:cNvPr id="179" name="Google Shape;179;p20"/>
          <p:cNvSpPr txBox="1"/>
          <p:nvPr>
            <p:ph idx="1" type="subTitle"/>
          </p:nvPr>
        </p:nvSpPr>
        <p:spPr>
          <a:xfrm>
            <a:off x="1222575" y="733675"/>
            <a:ext cx="7102500" cy="506100"/>
          </a:xfrm>
          <a:prstGeom prst="rect">
            <a:avLst/>
          </a:prstGeom>
        </p:spPr>
        <p:txBody>
          <a:bodyPr anchorCtr="0" anchor="t" bIns="91425" lIns="91425" spcFirstLastPara="1" rIns="91425" wrap="square" tIns="91425">
            <a:normAutofit fontScale="55000"/>
          </a:bodyPr>
          <a:lstStyle/>
          <a:p>
            <a:pPr indent="0" lvl="0" marL="0" rtl="0" algn="ctr">
              <a:spcBef>
                <a:spcPts val="0"/>
              </a:spcBef>
              <a:spcAft>
                <a:spcPts val="0"/>
              </a:spcAft>
              <a:buNone/>
            </a:pPr>
            <a:r>
              <a:rPr lang="en" sz="2400">
                <a:latin typeface="Montserrat"/>
                <a:ea typeface="Montserrat"/>
                <a:cs typeface="Montserrat"/>
                <a:sym typeface="Montserrat"/>
              </a:rPr>
              <a:t>Median Salaries within their own Data Science Roles &amp; compared to the others</a:t>
            </a:r>
            <a:endParaRPr/>
          </a:p>
        </p:txBody>
      </p:sp>
      <p:sp>
        <p:nvSpPr>
          <p:cNvPr id="180" name="Google Shape;180;p20"/>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0"/>
          <p:cNvPicPr preferRelativeResize="0"/>
          <p:nvPr/>
        </p:nvPicPr>
        <p:blipFill>
          <a:blip r:embed="rId3">
            <a:alphaModFix/>
          </a:blip>
          <a:stretch>
            <a:fillRect/>
          </a:stretch>
        </p:blipFill>
        <p:spPr>
          <a:xfrm>
            <a:off x="3742675" y="1504325"/>
            <a:ext cx="5230101" cy="258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906725" y="1696600"/>
            <a:ext cx="3066000" cy="2601300"/>
          </a:xfrm>
          <a:prstGeom prst="rect">
            <a:avLst/>
          </a:prstGeom>
        </p:spPr>
        <p:txBody>
          <a:bodyPr anchorCtr="0" anchor="t" bIns="91425" lIns="91425" spcFirstLastPara="1" rIns="91425" wrap="square" tIns="91425">
            <a:normAutofit fontScale="90000"/>
          </a:bodyPr>
          <a:lstStyle/>
          <a:p>
            <a:pPr indent="-271462" lvl="0" marL="457200" rtl="0" algn="l">
              <a:spcBef>
                <a:spcPts val="0"/>
              </a:spcBef>
              <a:spcAft>
                <a:spcPts val="0"/>
              </a:spcAft>
              <a:buSzPct val="100000"/>
              <a:buChar char="●"/>
            </a:pPr>
            <a:r>
              <a:rPr lang="en" sz="750"/>
              <a:t>Median Representation: The central line in the box represents the median salary of each role, providing a clear visual indicator of the central tendency without being influenced by outliers.</a:t>
            </a:r>
            <a:endParaRPr sz="750"/>
          </a:p>
          <a:p>
            <a:pPr indent="0" lvl="0" marL="0" rtl="0" algn="l">
              <a:spcBef>
                <a:spcPts val="0"/>
              </a:spcBef>
              <a:spcAft>
                <a:spcPts val="0"/>
              </a:spcAft>
              <a:buNone/>
            </a:pPr>
            <a:r>
              <a:t/>
            </a:r>
            <a:endParaRPr sz="1066"/>
          </a:p>
          <a:p>
            <a:pPr indent="-271462" lvl="0" marL="457200" rtl="0" algn="l">
              <a:spcBef>
                <a:spcPts val="0"/>
              </a:spcBef>
              <a:spcAft>
                <a:spcPts val="0"/>
              </a:spcAft>
              <a:buSzPct val="100000"/>
              <a:buChar char="●"/>
            </a:pPr>
            <a:r>
              <a:rPr lang="en" sz="750"/>
              <a:t>Variability and Spread: The length of the box shows the interquartile range (IQR), which indicates the spread of the middle 50% of salaries. A longer box means more variability in salary within that role.</a:t>
            </a:r>
            <a:endParaRPr sz="750"/>
          </a:p>
          <a:p>
            <a:pPr indent="0" lvl="0" marL="0" rtl="0" algn="l">
              <a:spcBef>
                <a:spcPts val="0"/>
              </a:spcBef>
              <a:spcAft>
                <a:spcPts val="0"/>
              </a:spcAft>
              <a:buNone/>
            </a:pPr>
            <a:r>
              <a:t/>
            </a:r>
            <a:endParaRPr sz="1177"/>
          </a:p>
          <a:p>
            <a:pPr indent="-271462" lvl="0" marL="457200" rtl="0" algn="l">
              <a:spcBef>
                <a:spcPts val="0"/>
              </a:spcBef>
              <a:spcAft>
                <a:spcPts val="0"/>
              </a:spcAft>
              <a:buSzPct val="100000"/>
              <a:buChar char="●"/>
            </a:pPr>
            <a:r>
              <a:rPr lang="en" sz="750"/>
              <a:t>Comparisons: By aligning boxes for different job titles along a common scale, it's easy to compare the median salaries across roles, as well as the spread and general distribution of salaries.</a:t>
            </a:r>
            <a:endParaRPr sz="750"/>
          </a:p>
          <a:p>
            <a:pPr indent="0" lvl="0" marL="0" rtl="0" algn="l">
              <a:spcBef>
                <a:spcPts val="0"/>
              </a:spcBef>
              <a:spcAft>
                <a:spcPts val="0"/>
              </a:spcAft>
              <a:buNone/>
            </a:pPr>
            <a:r>
              <a:t/>
            </a:r>
            <a:endParaRPr sz="1066"/>
          </a:p>
          <a:p>
            <a:pPr indent="-271462" lvl="0" marL="457200" rtl="0" algn="l">
              <a:spcBef>
                <a:spcPts val="0"/>
              </a:spcBef>
              <a:spcAft>
                <a:spcPts val="0"/>
              </a:spcAft>
              <a:buSzPct val="100000"/>
              <a:buChar char="●"/>
            </a:pPr>
            <a:r>
              <a:rPr lang="en" sz="750"/>
              <a:t>Outliers: Any data points that appear outside of the whiskers (the lines extending from the top and bottom of the box) can be considered outliers. These points represent salaries that are significantly higher or lower than the norm for that role.</a:t>
            </a:r>
            <a:endParaRPr sz="750"/>
          </a:p>
        </p:txBody>
      </p:sp>
      <p:sp>
        <p:nvSpPr>
          <p:cNvPr id="187" name="Google Shape;187;p21"/>
          <p:cNvSpPr txBox="1"/>
          <p:nvPr>
            <p:ph idx="1" type="subTitle"/>
          </p:nvPr>
        </p:nvSpPr>
        <p:spPr>
          <a:xfrm>
            <a:off x="1332750" y="749825"/>
            <a:ext cx="7557900" cy="50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Comparison of Median Salaries using box plot</a:t>
            </a:r>
            <a:endParaRPr/>
          </a:p>
        </p:txBody>
      </p:sp>
      <p:sp>
        <p:nvSpPr>
          <p:cNvPr id="188" name="Google Shape;188;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1"/>
          <p:cNvPicPr preferRelativeResize="0"/>
          <p:nvPr/>
        </p:nvPicPr>
        <p:blipFill>
          <a:blip r:embed="rId3">
            <a:alphaModFix/>
          </a:blip>
          <a:stretch>
            <a:fillRect/>
          </a:stretch>
        </p:blipFill>
        <p:spPr>
          <a:xfrm>
            <a:off x="4084650" y="1652575"/>
            <a:ext cx="4995302" cy="299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