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632400" cy="4330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Thaller" initials="JT" lastIdx="1" clrIdx="0">
    <p:extLst>
      <p:ext uri="{19B8F6BF-5375-455C-9EA6-DF929625EA0E}">
        <p15:presenceInfo xmlns:p15="http://schemas.microsoft.com/office/powerpoint/2012/main" userId="32e5355ba41e9a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262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bg>
      <p:bgPr>
        <a:solidFill>
          <a:srgbClr val="0651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FD2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953537" y="37255450"/>
            <a:ext cx="6381751" cy="1354212"/>
          </a:xfrm>
          <a:prstGeom prst="rect">
            <a:avLst/>
          </a:prstGeom>
          <a:ln w="12700">
            <a:miter lim="400000"/>
          </a:ln>
        </p:spPr>
        <p:txBody>
          <a:bodyPr lIns="195931" tIns="195931" rIns="195931" bIns="195931">
            <a:spAutoFit/>
          </a:bodyPr>
          <a:lstStyle>
            <a:lvl1pPr algn="r" defTabSz="3917950">
              <a:defRPr sz="6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2297430" y="12886901"/>
            <a:ext cx="26037540" cy="1129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5931" tIns="195931" rIns="195931" bIns="195931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94859" y="24183339"/>
            <a:ext cx="21442682" cy="16443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5931" tIns="195931" rIns="195931" bIns="195931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ctr" defTabSz="3917950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1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1958975" algn="ctr" defTabSz="3917950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1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3917950" algn="ctr" defTabSz="3917950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1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5876925" algn="ctr" defTabSz="3917950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1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7837487" algn="ctr" defTabSz="3917950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1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8294687" algn="ctr" defTabSz="3917950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1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8751887" algn="ctr" defTabSz="3917950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1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9209087" algn="ctr" defTabSz="3917950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1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9666287" algn="ctr" defTabSz="3917950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1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39179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2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"/>
          <p:cNvGrpSpPr/>
          <p:nvPr/>
        </p:nvGrpSpPr>
        <p:grpSpPr>
          <a:xfrm>
            <a:off x="15577209" y="5823464"/>
            <a:ext cx="14397039" cy="13417233"/>
            <a:chOff x="0" y="0"/>
            <a:chExt cx="14397038" cy="13417231"/>
          </a:xfrm>
        </p:grpSpPr>
        <p:sp>
          <p:nvSpPr>
            <p:cNvPr id="31" name="Rectangle"/>
            <p:cNvSpPr/>
            <p:nvPr/>
          </p:nvSpPr>
          <p:spPr>
            <a:xfrm>
              <a:off x="0" y="0"/>
              <a:ext cx="14397038" cy="1341723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3125">
                <a:defRPr sz="5800"/>
              </a:pPr>
              <a:endParaRPr/>
            </a:p>
          </p:txBody>
        </p:sp>
        <p:sp>
          <p:nvSpPr>
            <p:cNvPr id="32" name="title - more / end results"/>
            <p:cNvSpPr txBox="1"/>
            <p:nvPr/>
          </p:nvSpPr>
          <p:spPr>
            <a:xfrm>
              <a:off x="228600" y="182562"/>
              <a:ext cx="13258800" cy="2400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7500" b="1"/>
              </a:lvl1pPr>
            </a:lstStyle>
            <a:p>
              <a:r>
                <a:rPr lang="en-US" dirty="0"/>
                <a:t>Homogeneous </a:t>
              </a:r>
              <a:r>
                <a:rPr lang="en-US" dirty="0" err="1"/>
                <a:t>Equi</a:t>
              </a:r>
              <a:r>
                <a:rPr lang="en-US" dirty="0"/>
                <a:t>-biaxial Stretching</a:t>
              </a:r>
              <a:endParaRPr dirty="0"/>
            </a:p>
          </p:txBody>
        </p:sp>
      </p:grpSp>
      <p:grpSp>
        <p:nvGrpSpPr>
          <p:cNvPr id="36" name="Group"/>
          <p:cNvGrpSpPr/>
          <p:nvPr/>
        </p:nvGrpSpPr>
        <p:grpSpPr>
          <a:xfrm>
            <a:off x="675886" y="16322405"/>
            <a:ext cx="14397040" cy="20529110"/>
            <a:chOff x="-1" y="1725943"/>
            <a:chExt cx="14397039" cy="20529109"/>
          </a:xfrm>
        </p:grpSpPr>
        <p:sp>
          <p:nvSpPr>
            <p:cNvPr id="34" name="Rectangle"/>
            <p:cNvSpPr/>
            <p:nvPr/>
          </p:nvSpPr>
          <p:spPr>
            <a:xfrm>
              <a:off x="-1" y="1725943"/>
              <a:ext cx="14397039" cy="2052910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3125">
                <a:defRPr sz="5800"/>
              </a:pPr>
              <a:endParaRPr dirty="0"/>
            </a:p>
          </p:txBody>
        </p:sp>
        <p:sp>
          <p:nvSpPr>
            <p:cNvPr id="35" name="title - usually experiments"/>
            <p:cNvSpPr txBox="1"/>
            <p:nvPr/>
          </p:nvSpPr>
          <p:spPr>
            <a:xfrm>
              <a:off x="228600" y="1907284"/>
              <a:ext cx="13792200" cy="2400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7500" b="1"/>
              </a:lvl1pPr>
            </a:lstStyle>
            <a:p>
              <a:pPr>
                <a:defRPr b="0">
                  <a:solidFill>
                    <a:schemeClr val="accent3">
                      <a:lumOff val="44000"/>
                    </a:schemeClr>
                  </a:solidFill>
                </a:defRPr>
              </a:pPr>
              <a:r>
                <a:rPr lang="en-US" b="1" dirty="0">
                  <a:solidFill>
                    <a:srgbClr val="000000"/>
                  </a:solidFill>
                </a:rPr>
                <a:t>Fluorescent Confocal Microscopy</a:t>
              </a:r>
              <a:endParaRPr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"/>
          <p:cNvGrpSpPr/>
          <p:nvPr/>
        </p:nvGrpSpPr>
        <p:grpSpPr>
          <a:xfrm>
            <a:off x="679837" y="687848"/>
            <a:ext cx="29251276" cy="4618039"/>
            <a:chOff x="0" y="0"/>
            <a:chExt cx="29251275" cy="4618038"/>
          </a:xfrm>
        </p:grpSpPr>
        <p:sp>
          <p:nvSpPr>
            <p:cNvPr id="37" name="Rectangle"/>
            <p:cNvSpPr/>
            <p:nvPr/>
          </p:nvSpPr>
          <p:spPr>
            <a:xfrm>
              <a:off x="0" y="0"/>
              <a:ext cx="29251275" cy="461803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3125">
                <a:defRPr sz="5800"/>
              </a:pPr>
              <a:endParaRPr dirty="0"/>
            </a:p>
          </p:txBody>
        </p:sp>
        <p:sp>
          <p:nvSpPr>
            <p:cNvPr id="38" name="poster title"/>
            <p:cNvSpPr txBox="1"/>
            <p:nvPr/>
          </p:nvSpPr>
          <p:spPr>
            <a:xfrm>
              <a:off x="231972" y="550862"/>
              <a:ext cx="28943103" cy="1350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3642" tIns="43642" rIns="43642" bIns="43642" numCol="1" anchor="t">
              <a:spAutoFit/>
            </a:bodyPr>
            <a:lstStyle>
              <a:lvl1pPr defTabSz="873125">
                <a:defRPr sz="10500" b="1"/>
              </a:lvl1pPr>
            </a:lstStyle>
            <a:p>
              <a:pPr>
                <a:defRPr b="0">
                  <a:solidFill>
                    <a:schemeClr val="accent3">
                      <a:lumOff val="44000"/>
                    </a:schemeClr>
                  </a:solidFill>
                </a:defRPr>
              </a:pPr>
              <a:r>
                <a:rPr lang="en-US" sz="8200" b="1" dirty="0">
                  <a:solidFill>
                    <a:srgbClr val="000000"/>
                  </a:solidFill>
                  <a:latin typeface="Arial" panose="020B0604020202020204" pitchFamily="34" charset="0"/>
                  <a:ea typeface="CMU Serif" panose="02000603000000000000" pitchFamily="50" charset="0"/>
                  <a:cs typeface="Arial" panose="020B0604020202020204" pitchFamily="34" charset="0"/>
                </a:rPr>
                <a:t>Measuring Strain-dependent Surface Stress in Soft Matter</a:t>
              </a:r>
              <a:endParaRPr sz="8200" b="1" dirty="0">
                <a:solidFill>
                  <a:srgbClr val="000000"/>
                </a:solidFill>
                <a:latin typeface="Arial" panose="020B0604020202020204" pitchFamily="34" charset="0"/>
                <a:ea typeface="CMU Serif" panose="02000603000000000000" pitchFamily="50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"/>
          <p:cNvGrpSpPr/>
          <p:nvPr/>
        </p:nvGrpSpPr>
        <p:grpSpPr>
          <a:xfrm>
            <a:off x="756037" y="37369092"/>
            <a:ext cx="29251276" cy="5339483"/>
            <a:chOff x="0" y="0"/>
            <a:chExt cx="29251275" cy="5339481"/>
          </a:xfrm>
        </p:grpSpPr>
        <p:sp>
          <p:nvSpPr>
            <p:cNvPr id="40" name="Rectangle"/>
            <p:cNvSpPr/>
            <p:nvPr/>
          </p:nvSpPr>
          <p:spPr>
            <a:xfrm>
              <a:off x="0" y="0"/>
              <a:ext cx="29251275" cy="5339482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3125">
                <a:defRPr sz="5800"/>
              </a:pPr>
              <a:endParaRPr dirty="0"/>
            </a:p>
          </p:txBody>
        </p:sp>
        <p:sp>
          <p:nvSpPr>
            <p:cNvPr id="41" name="Conclusions and Outlook"/>
            <p:cNvSpPr txBox="1"/>
            <p:nvPr/>
          </p:nvSpPr>
          <p:spPr>
            <a:xfrm>
              <a:off x="306387" y="174373"/>
              <a:ext cx="14325601" cy="1152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7500" b="1"/>
              </a:lvl1pPr>
            </a:lstStyle>
            <a:p>
              <a:pPr>
                <a:defRPr b="0">
                  <a:solidFill>
                    <a:schemeClr val="accent3">
                      <a:lumOff val="44000"/>
                    </a:schemeClr>
                  </a:solidFill>
                </a:defRPr>
              </a:pPr>
              <a:r>
                <a:rPr b="1" dirty="0">
                  <a:solidFill>
                    <a:srgbClr val="000000"/>
                  </a:solidFill>
                </a:rPr>
                <a:t>Conclusions and Outlook</a:t>
              </a:r>
            </a:p>
          </p:txBody>
        </p:sp>
      </p:grpSp>
      <p:grpSp>
        <p:nvGrpSpPr>
          <p:cNvPr id="45" name="Group"/>
          <p:cNvGrpSpPr/>
          <p:nvPr/>
        </p:nvGrpSpPr>
        <p:grpSpPr>
          <a:xfrm>
            <a:off x="675887" y="5776055"/>
            <a:ext cx="14397039" cy="10017082"/>
            <a:chOff x="0" y="0"/>
            <a:chExt cx="14397038" cy="10017081"/>
          </a:xfrm>
        </p:grpSpPr>
        <p:sp>
          <p:nvSpPr>
            <p:cNvPr id="43" name="Rectangle"/>
            <p:cNvSpPr/>
            <p:nvPr/>
          </p:nvSpPr>
          <p:spPr>
            <a:xfrm>
              <a:off x="0" y="0"/>
              <a:ext cx="14397038" cy="1001708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3125">
                <a:defRPr sz="5800"/>
              </a:pPr>
              <a:endParaRPr/>
            </a:p>
          </p:txBody>
        </p:sp>
        <p:sp>
          <p:nvSpPr>
            <p:cNvPr id="44" name="Introduction"/>
            <p:cNvSpPr txBox="1"/>
            <p:nvPr/>
          </p:nvSpPr>
          <p:spPr>
            <a:xfrm>
              <a:off x="230187" y="182562"/>
              <a:ext cx="13792201" cy="12464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7500" b="1"/>
              </a:lvl1pPr>
            </a:lstStyle>
            <a:p>
              <a:pPr>
                <a:defRPr b="0">
                  <a:solidFill>
                    <a:schemeClr val="accent3">
                      <a:lumOff val="44000"/>
                    </a:schemeClr>
                  </a:solidFill>
                </a:defRPr>
              </a:pPr>
              <a:r>
                <a:rPr lang="en-US" b="1" dirty="0">
                  <a:solidFill>
                    <a:srgbClr val="000000"/>
                  </a:solidFill>
                </a:rPr>
                <a:t>Definitions and Motivations</a:t>
              </a:r>
              <a:endParaRPr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46" name="your name, other authors, K.E. Jensen"/>
          <p:cNvSpPr txBox="1"/>
          <p:nvPr/>
        </p:nvSpPr>
        <p:spPr>
          <a:xfrm>
            <a:off x="914677" y="3080295"/>
            <a:ext cx="26916299" cy="938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500"/>
            </a:lvl1pPr>
          </a:lstStyle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Jeremy K. Thaller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Joshua Kang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K.E. Jensen </a:t>
            </a:r>
          </a:p>
        </p:txBody>
      </p:sp>
      <p:sp>
        <p:nvSpPr>
          <p:cNvPr id="47" name="Department of Physics, Williams College"/>
          <p:cNvSpPr txBox="1"/>
          <p:nvPr/>
        </p:nvSpPr>
        <p:spPr>
          <a:xfrm>
            <a:off x="914677" y="3961684"/>
            <a:ext cx="26374497" cy="934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3642" tIns="43642" rIns="43642" bIns="43642">
            <a:spAutoFit/>
          </a:bodyPr>
          <a:lstStyle>
            <a:lvl1pPr defTabSz="873125">
              <a:defRPr sz="5500"/>
            </a:lvl1pPr>
          </a:lstStyle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Physics, Williams College</a:t>
            </a:r>
          </a:p>
        </p:txBody>
      </p:sp>
      <p:grpSp>
        <p:nvGrpSpPr>
          <p:cNvPr id="50" name="Group"/>
          <p:cNvGrpSpPr/>
          <p:nvPr/>
        </p:nvGrpSpPr>
        <p:grpSpPr>
          <a:xfrm>
            <a:off x="15534074" y="19750555"/>
            <a:ext cx="14397040" cy="17104617"/>
            <a:chOff x="-1" y="0"/>
            <a:chExt cx="14397039" cy="17104615"/>
          </a:xfrm>
        </p:grpSpPr>
        <p:sp>
          <p:nvSpPr>
            <p:cNvPr id="48" name="Rectangle"/>
            <p:cNvSpPr/>
            <p:nvPr/>
          </p:nvSpPr>
          <p:spPr>
            <a:xfrm>
              <a:off x="-1" y="0"/>
              <a:ext cx="14397039" cy="1710461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3125">
                <a:defRPr sz="5800"/>
              </a:pPr>
              <a:endParaRPr/>
            </a:p>
          </p:txBody>
        </p:sp>
        <p:sp>
          <p:nvSpPr>
            <p:cNvPr id="49" name="title - results or more experiments"/>
            <p:cNvSpPr txBox="1"/>
            <p:nvPr/>
          </p:nvSpPr>
          <p:spPr>
            <a:xfrm>
              <a:off x="228600" y="182562"/>
              <a:ext cx="13965145" cy="2400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7500" b="1"/>
              </a:lvl1pPr>
            </a:lstStyle>
            <a:p>
              <a:r>
                <a:rPr lang="en-US" dirty="0"/>
                <a:t>Preliminary Results: d vs R at zero strain with D.C. PDMS</a:t>
              </a: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"/>
              <p:cNvSpPr txBox="1"/>
              <p:nvPr/>
            </p:nvSpPr>
            <p:spPr>
              <a:xfrm>
                <a:off x="904487" y="7173618"/>
                <a:ext cx="13919459" cy="91719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 defTabSz="3917950">
                  <a:defRPr sz="4000"/>
                </a:lvl1pPr>
              </a:lstStyle>
              <a:p>
                <a:r>
                  <a:rPr lang="en-GB" sz="4400" b="1" u="sng" dirty="0"/>
                  <a:t>Surface Stress</a:t>
                </a:r>
                <a:r>
                  <a:rPr lang="en-GB" sz="4400" b="1" dirty="0"/>
                  <a:t>:</a:t>
                </a:r>
                <a:r>
                  <a:rPr lang="en-GB" sz="4400" dirty="0"/>
                  <a:t> The amount of work per unit area needed to stretch a material (elastically).</a:t>
                </a:r>
              </a:p>
              <a:p>
                <a:endParaRPr lang="en-GB" i="1" u="sng" dirty="0"/>
              </a:p>
              <a:p>
                <a:r>
                  <a:rPr lang="en-GB" sz="4400" b="1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Strain</a:t>
                </a:r>
                <a:r>
                  <a:rPr lang="en-GB" sz="4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Δl</m:t>
                        </m:r>
                      </m:num>
                      <m:den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4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GB" b="1" i="1" u="sng" dirty="0"/>
              </a:p>
              <a:p>
                <a:r>
                  <a:rPr lang="en-GB" sz="4400" b="1" i="1" u="sng" dirty="0"/>
                  <a:t>Gels</a:t>
                </a:r>
                <a:r>
                  <a:rPr lang="en-GB" sz="4400" b="1" i="1" dirty="0"/>
                  <a:t>: </a:t>
                </a:r>
                <a:r>
                  <a:rPr lang="en-GB" sz="4400" dirty="0"/>
                  <a:t>Liquids exhibit strain-independent surface tension. Gels are comprised mostly of liquid, so it has been assumed that gels behaved similarly.</a:t>
                </a:r>
              </a:p>
              <a:p>
                <a:endParaRPr lang="en-GB" i="1" dirty="0"/>
              </a:p>
              <a:p>
                <a:r>
                  <a:rPr lang="en-GB" sz="4400" b="1" i="1" u="sng" dirty="0"/>
                  <a:t>2017 Measurement</a:t>
                </a:r>
                <a:r>
                  <a:rPr lang="en-GB" sz="4400" b="1" i="1" dirty="0"/>
                  <a:t>:  </a:t>
                </a:r>
                <a:r>
                  <a:rPr lang="en-GB" sz="4400" dirty="0"/>
                  <a:t>A 2017 paper (</a:t>
                </a:r>
                <a:r>
                  <a:rPr lang="en-US" sz="4400" dirty="0"/>
                  <a:t>Qin, Jensen, et al. </a:t>
                </a:r>
                <a:r>
                  <a:rPr lang="en-US" sz="4400" i="1" dirty="0"/>
                  <a:t>Nat Comm</a:t>
                </a:r>
                <a:r>
                  <a:rPr lang="en-US" sz="4400" dirty="0"/>
                  <a:t> 2017) </a:t>
                </a:r>
                <a:r>
                  <a:rPr lang="en-GB" sz="4400" dirty="0"/>
                  <a:t>used contact angles to measure strain-dependent surface stress in soft matter.</a:t>
                </a:r>
                <a:endParaRPr lang="en-GB" sz="4400" b="1" i="1" u="sng" dirty="0"/>
              </a:p>
              <a:p>
                <a:endParaRPr dirty="0"/>
              </a:p>
            </p:txBody>
          </p:sp>
        </mc:Choice>
        <mc:Fallback xmlns="">
          <p:sp>
            <p:nvSpPr>
              <p:cNvPr id="51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87" y="7173618"/>
                <a:ext cx="13919459" cy="9171998"/>
              </a:xfrm>
              <a:prstGeom prst="rect">
                <a:avLst/>
              </a:prstGeom>
              <a:blipFill>
                <a:blip r:embed="rId2"/>
                <a:stretch>
                  <a:fillRect l="-2102" t="-1463" r="-232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bullet points - keep it simple"/>
          <p:cNvSpPr txBox="1"/>
          <p:nvPr/>
        </p:nvSpPr>
        <p:spPr>
          <a:xfrm>
            <a:off x="973485" y="38918422"/>
            <a:ext cx="28082814" cy="2240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>
            <a:spAutoFit/>
          </a:bodyPr>
          <a:lstStyle/>
          <a:p>
            <a:pPr marL="216693" indent="-216693" defTabSz="800100">
              <a:spcBef>
                <a:spcPts val="500"/>
              </a:spcBef>
              <a:buClr>
                <a:srgbClr val="000000"/>
              </a:buClr>
              <a:buSzPct val="100000"/>
              <a:buChar char="•"/>
              <a:defRPr sz="4600">
                <a:solidFill>
                  <a:schemeClr val="accent3">
                    <a:lumOff val="44000"/>
                  </a:schemeClr>
                </a:solidFill>
              </a:defRPr>
            </a:pPr>
            <a:r>
              <a:rPr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 new stretching apparatus is capable of long-term strain hold.</a:t>
            </a:r>
          </a:p>
          <a:p>
            <a:pPr marL="216693" indent="-216693" defTabSz="800100">
              <a:spcBef>
                <a:spcPts val="500"/>
              </a:spcBef>
              <a:buClr>
                <a:srgbClr val="000000"/>
              </a:buClr>
              <a:buSzPct val="100000"/>
              <a:buFontTx/>
              <a:buChar char="•"/>
              <a:defRPr sz="4600"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 data and analyze strain dependence of PDMS (Silicone).</a:t>
            </a:r>
            <a:endParaRPr 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693" indent="-216693" defTabSz="800100">
              <a:spcBef>
                <a:spcPts val="500"/>
              </a:spcBef>
              <a:buClr>
                <a:srgbClr val="000000"/>
              </a:buClr>
              <a:buSzPct val="100000"/>
              <a:buChar char="•"/>
              <a:defRPr sz="4600"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 strain-dependent surface stress measurements to other materials.</a:t>
            </a:r>
            <a:endParaRPr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your_email@williams.edu"/>
          <p:cNvSpPr txBox="1"/>
          <p:nvPr/>
        </p:nvSpPr>
        <p:spPr>
          <a:xfrm>
            <a:off x="22980738" y="41889461"/>
            <a:ext cx="681689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 b="1"/>
            </a:lvl1pPr>
          </a:lstStyle>
          <a:p>
            <a:r>
              <a:rPr lang="en-US" dirty="0"/>
              <a:t>jkt2</a:t>
            </a:r>
            <a:r>
              <a:rPr dirty="0"/>
              <a:t>@williams.edu</a:t>
            </a:r>
          </a:p>
        </p:txBody>
      </p:sp>
      <p:sp>
        <p:nvSpPr>
          <p:cNvPr id="55" name="text"/>
          <p:cNvSpPr txBox="1"/>
          <p:nvPr/>
        </p:nvSpPr>
        <p:spPr>
          <a:xfrm>
            <a:off x="914677" y="42873473"/>
            <a:ext cx="13919459" cy="643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3917950">
              <a:defRPr sz="4000"/>
            </a:lvl1pPr>
          </a:lstStyle>
          <a:p>
            <a:endParaRPr dirty="0"/>
          </a:p>
        </p:txBody>
      </p:sp>
      <p:sp>
        <p:nvSpPr>
          <p:cNvPr id="56" name="text"/>
          <p:cNvSpPr txBox="1"/>
          <p:nvPr/>
        </p:nvSpPr>
        <p:spPr>
          <a:xfrm>
            <a:off x="1667158" y="27082415"/>
            <a:ext cx="4740895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3917950">
              <a:defRPr sz="4000"/>
            </a:lvl1pPr>
          </a:lstStyle>
          <a:p>
            <a:r>
              <a:rPr lang="en-US" sz="4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Indentation depth, d, is measured vs radius, r, of the silica microsphere particle</a:t>
            </a:r>
            <a:endParaRPr sz="4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8" name="text"/>
          <p:cNvSpPr txBox="1"/>
          <p:nvPr/>
        </p:nvSpPr>
        <p:spPr>
          <a:xfrm>
            <a:off x="15786087" y="27193044"/>
            <a:ext cx="14149923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3917950">
              <a:defRPr sz="4000"/>
            </a:lvl1pPr>
          </a:lstStyle>
          <a:p>
            <a:r>
              <a:t>text</a:t>
            </a:r>
          </a:p>
        </p:txBody>
      </p:sp>
      <p:pic>
        <p:nvPicPr>
          <p:cNvPr id="60" name="Williams_wordmark_48in_purple.png" descr="Williams_wordmark_48in_purp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16877" y="4107040"/>
            <a:ext cx="4344592" cy="731877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Google Shape;184;p30">
            <a:extLst>
              <a:ext uri="{FF2B5EF4-FFF2-40B4-BE49-F238E27FC236}">
                <a16:creationId xmlns:a16="http://schemas.microsoft.com/office/drawing/2014/main" id="{925545E5-7E14-4D31-A17B-3943814ACA9F}"/>
              </a:ext>
            </a:extLst>
          </p:cNvPr>
          <p:cNvSpPr txBox="1"/>
          <p:nvPr/>
        </p:nvSpPr>
        <p:spPr>
          <a:xfrm>
            <a:off x="910759" y="19240697"/>
            <a:ext cx="1978200" cy="1301878"/>
          </a:xfrm>
          <a:prstGeom prst="rect">
            <a:avLst/>
          </a:prstGeom>
          <a:noFill/>
          <a:ln w="952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Silica Microsphere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’s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 diameter ~ 30 microns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Google Shape;184;p30">
            <a:extLst>
              <a:ext uri="{FF2B5EF4-FFF2-40B4-BE49-F238E27FC236}">
                <a16:creationId xmlns:a16="http://schemas.microsoft.com/office/drawing/2014/main" id="{3CBCB317-675A-49C1-963E-176414236F61}"/>
              </a:ext>
            </a:extLst>
          </p:cNvPr>
          <p:cNvSpPr txBox="1"/>
          <p:nvPr/>
        </p:nvSpPr>
        <p:spPr>
          <a:xfrm>
            <a:off x="12505024" y="23614807"/>
            <a:ext cx="1978200" cy="1301878"/>
          </a:xfrm>
          <a:prstGeom prst="rect">
            <a:avLst/>
          </a:prstGeom>
          <a:noFill/>
          <a:ln w="952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Fluorescent bead’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diameter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 ~ 40nm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 descr="https://lh4.googleusercontent.com/FTM2tCm8N46nJmw-6YTL6jRwmg4KMIJtqHUFfehFRYAw8imeSzUWgVxpLdw1ztFAn3nj-umVoQ2_t1heTbPPbtRYjiVNNAEgsgF7rrR87PXKXYqYcl5sWcXNyarE8Nbw_nhsG8yJu9I">
            <a:extLst>
              <a:ext uri="{FF2B5EF4-FFF2-40B4-BE49-F238E27FC236}">
                <a16:creationId xmlns:a16="http://schemas.microsoft.com/office/drawing/2014/main" id="{F66E377D-789C-41FC-969C-6755F8FE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115" y="23436783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B5862-C306-4CCA-B4D8-0D7FCA0B5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228" y="28138131"/>
            <a:ext cx="11526520" cy="8644890"/>
          </a:xfrm>
          <a:prstGeom prst="rect">
            <a:avLst/>
          </a:prstGeom>
        </p:spPr>
      </p:pic>
      <p:pic>
        <p:nvPicPr>
          <p:cNvPr id="1030" name="Picture 6" descr="https://lh4.googleusercontent.com/_JYSuZWGv4H29BXGkDdH4af8J1VMuFE9ZW-kDHIPTQNJEKrRmpKFwv0qgKl79hPQnzgly9PzqbSWpDXq1qYR4fyEgugkkX8jAZrA31kqvu2GjqlkxH_XxTgmlwnTVQnZejLsKIQC1QE">
            <a:extLst>
              <a:ext uri="{FF2B5EF4-FFF2-40B4-BE49-F238E27FC236}">
                <a16:creationId xmlns:a16="http://schemas.microsoft.com/office/drawing/2014/main" id="{50421529-0CD7-4E17-9838-ACA1C320C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130" y="2366875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4.googleusercontent.com/3XpXKQbt8n4M9i3gKxsHsKSE3MiOiyDh_ZpSxOemh-AHY5X3AKQUcCZJYkFXumnSCiJ_JyCGOEpdfuoenlQccWFKpBIaBPLE8hyFMZ-hdteGoKVF8xow-XabwE_PRrW0Oi7kpGq-jI8">
            <a:extLst>
              <a:ext uri="{FF2B5EF4-FFF2-40B4-BE49-F238E27FC236}">
                <a16:creationId xmlns:a16="http://schemas.microsoft.com/office/drawing/2014/main" id="{6049E9C9-3934-42E7-A925-035C36DD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01" y="30852530"/>
            <a:ext cx="7223352" cy="54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FC16B-29A2-4D4D-9A39-AEECCC21F9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9" r="2110" b="17686"/>
          <a:stretch/>
        </p:blipFill>
        <p:spPr>
          <a:xfrm>
            <a:off x="17653131" y="22209083"/>
            <a:ext cx="9353110" cy="1809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D360EA-0458-4B89-B563-C128E30C2147}"/>
              </a:ext>
            </a:extLst>
          </p:cNvPr>
          <p:cNvSpPr txBox="1"/>
          <p:nvPr/>
        </p:nvSpPr>
        <p:spPr>
          <a:xfrm>
            <a:off x="16032480" y="8782745"/>
            <a:ext cx="5728867" cy="483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Homogeneous stretching is achieved using a custom-built stretching apparatus, milled out </a:t>
            </a: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4400"/>
              <a:t>aluminum</a:t>
            </a: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and inset in laser-cut stage insert.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9F0FD-2343-4BAE-938E-CAF64BA8CCD0}"/>
              </a:ext>
            </a:extLst>
          </p:cNvPr>
          <p:cNvSpPr txBox="1"/>
          <p:nvPr/>
        </p:nvSpPr>
        <p:spPr>
          <a:xfrm>
            <a:off x="9569948" y="31985576"/>
            <a:ext cx="4556760" cy="347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Confocal Microscope with custom stage insert and syringe pump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5CC86-F024-455C-A3CA-46A47713D3B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8815" r="8298" b="5747"/>
          <a:stretch/>
        </p:blipFill>
        <p:spPr>
          <a:xfrm>
            <a:off x="26375279" y="39161105"/>
            <a:ext cx="2600543" cy="26855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A2775AF-50D8-4B78-814F-937B748EE8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7107091" y="13973437"/>
            <a:ext cx="3682881" cy="499819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F92BE74-358E-4411-9213-BAEFF6A86E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292139" y="15603581"/>
            <a:ext cx="6652603" cy="2407197"/>
          </a:xfrm>
          <a:prstGeom prst="rect">
            <a:avLst/>
          </a:prstGeom>
        </p:spPr>
      </p:pic>
      <p:pic>
        <p:nvPicPr>
          <p:cNvPr id="65" name="Google Shape;180;p30">
            <a:extLst>
              <a:ext uri="{FF2B5EF4-FFF2-40B4-BE49-F238E27FC236}">
                <a16:creationId xmlns:a16="http://schemas.microsoft.com/office/drawing/2014/main" id="{51358CAA-C648-49ED-80EE-0F203276DE65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l="18882" t="5740" r="8"/>
          <a:stretch/>
        </p:blipFill>
        <p:spPr>
          <a:xfrm>
            <a:off x="6912336" y="25623029"/>
            <a:ext cx="7275924" cy="497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10FF34-1357-4A1D-8C7C-4613DA56F2C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78" y="17647961"/>
            <a:ext cx="13687968" cy="763102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182BA-4B93-4D56-90B0-BAA2EDDC0C55}"/>
              </a:ext>
            </a:extLst>
          </p:cNvPr>
          <p:cNvSpPr/>
          <p:nvPr/>
        </p:nvSpPr>
        <p:spPr>
          <a:xfrm>
            <a:off x="1086105" y="22595170"/>
            <a:ext cx="7943721" cy="1644032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C133E-7F01-4594-B1ED-C3C537035129}"/>
              </a:ext>
            </a:extLst>
          </p:cNvPr>
          <p:cNvSpPr txBox="1"/>
          <p:nvPr/>
        </p:nvSpPr>
        <p:spPr>
          <a:xfrm>
            <a:off x="1086105" y="22209083"/>
            <a:ext cx="8522622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silicone substrate, coated with fluorescent beads on the top and bottom surface. The silica microsphere sits on the top surface, indenting depth d in the substrate.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253E1-4175-4EE3-AD53-325A74E00F5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/>
          <a:stretch/>
        </p:blipFill>
        <p:spPr>
          <a:xfrm>
            <a:off x="22188271" y="8686731"/>
            <a:ext cx="7273198" cy="46293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C90016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248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Cambria Math</vt:lpstr>
      <vt:lpstr>CMU Serif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Thaller</dc:creator>
  <cp:lastModifiedBy>Jeremy Thaller</cp:lastModifiedBy>
  <cp:revision>45</cp:revision>
  <dcterms:modified xsi:type="dcterms:W3CDTF">2018-08-08T19:24:48Z</dcterms:modified>
</cp:coreProperties>
</file>