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mr10" panose="020B0500000000000000" pitchFamily="34" charset="0"/>
      <p:regular r:id="rId14"/>
    </p:embeddedFont>
    <p:embeddedFont>
      <p:font typeface="Lora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eongjin Kim" initials="" lastIdx="2" clrIdx="0"/>
  <p:cmAuthor id="1" name="Jeremy Thalle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7-13T18:48:21.871" idx="1">
    <p:pos x="6000" y="0"/>
    <p:text>nice presentation!</p:text>
  </p:cm>
  <p:cm authorId="1" dt="2018-07-13T18:48:21.871" idx="1">
    <p:pos x="6000" y="100"/>
    <p:text>ty!!!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55b60a5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55b60a5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6674b8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6674b8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6ce9d0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6ce9d03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7eb3719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7eb3719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623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9036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6668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21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11111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49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1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24737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462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633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898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538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34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4006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9769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5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ransition>
    <p:fade thruBlk="1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inyurl.com/y8p7o7zq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02D645-647B-46E7-81BB-D0CCA4C05A1C}"/>
              </a:ext>
            </a:extLst>
          </p:cNvPr>
          <p:cNvSpPr/>
          <p:nvPr/>
        </p:nvSpPr>
        <p:spPr>
          <a:xfrm>
            <a:off x="-7088" y="7086"/>
            <a:ext cx="9144000" cy="4720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25"/>
          <p:cNvSpPr txBox="1">
            <a:spLocks noGrp="1"/>
          </p:cNvSpPr>
          <p:nvPr>
            <p:ph type="ctrTitle"/>
          </p:nvPr>
        </p:nvSpPr>
        <p:spPr>
          <a:xfrm>
            <a:off x="517050" y="573964"/>
            <a:ext cx="81099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latin typeface="Lora" panose="020B0604020202020204" charset="0"/>
              </a:rPr>
              <a:t>Measuring Strain-Dependent Surface Stress via Adhesion</a:t>
            </a:r>
            <a:endParaRPr i="0" dirty="0">
              <a:latin typeface="Lora" panose="020B0604020202020204" charset="0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50" y="2822539"/>
            <a:ext cx="1763025" cy="17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2762975" y="3694952"/>
            <a:ext cx="36855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FEFEF"/>
                </a:solidFill>
                <a:latin typeface="Lora"/>
                <a:ea typeface="Lora"/>
                <a:cs typeface="Lora"/>
                <a:sym typeface="Lora"/>
              </a:rPr>
              <a:t>Jeremy Thaller</a:t>
            </a:r>
            <a:endParaRPr sz="1800" dirty="0">
              <a:solidFill>
                <a:srgbClr val="EFEFEF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EFEFEF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FEFEF"/>
                </a:solidFill>
                <a:latin typeface="Lora"/>
                <a:ea typeface="Lora"/>
                <a:cs typeface="Lora"/>
                <a:sym typeface="Lora"/>
              </a:rPr>
              <a:t>Prof. Kath</a:t>
            </a:r>
            <a:r>
              <a:rPr lang="en-US" dirty="0">
                <a:solidFill>
                  <a:srgbClr val="EFEFEF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" sz="1800" dirty="0">
                <a:solidFill>
                  <a:srgbClr val="EFEFEF"/>
                </a:solidFill>
                <a:latin typeface="Lora"/>
                <a:ea typeface="Lora"/>
                <a:cs typeface="Lora"/>
                <a:sym typeface="Lora"/>
              </a:rPr>
              <a:t>rine Jensen</a:t>
            </a:r>
            <a:endParaRPr sz="1800" dirty="0">
              <a:solidFill>
                <a:srgbClr val="EFEFE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228B-E394-4F23-AB07-85F9AE3B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723" y="4845781"/>
            <a:ext cx="1447547" cy="243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1D2BF0-9388-43C4-A524-CD3BADC1D512}"/>
              </a:ext>
            </a:extLst>
          </p:cNvPr>
          <p:cNvSpPr/>
          <p:nvPr/>
        </p:nvSpPr>
        <p:spPr>
          <a:xfrm>
            <a:off x="0" y="0"/>
            <a:ext cx="9144000" cy="4720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ra" panose="020B0604020202020204" charset="0"/>
              </a:rPr>
              <a:t>Motivation</a:t>
            </a:r>
            <a:endParaRPr dirty="0">
              <a:latin typeface="Lora" panose="020B0604020202020204" charset="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627288" y="2784935"/>
            <a:ext cx="7081200" cy="208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2400"/>
              </a:spcBef>
              <a:spcAft>
                <a:spcPts val="0"/>
              </a:spcAft>
              <a:buSzPts val="2000"/>
              <a:buChar char="◈"/>
            </a:pPr>
            <a:endParaRPr sz="500" dirty="0">
              <a:solidFill>
                <a:schemeClr val="dk1"/>
              </a:solidFill>
              <a:latin typeface="Lora" panose="020B0604020202020204" charset="0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◈"/>
            </a:pPr>
            <a:r>
              <a:rPr lang="en" sz="2000" dirty="0">
                <a:solidFill>
                  <a:schemeClr val="dk1"/>
                </a:solidFill>
                <a:latin typeface="Lora" panose="020B0604020202020204" charset="0"/>
              </a:rPr>
              <a:t>2017, “Direct measurement of strain-dependent solid surface stress” (Q. Xu, K.E. Jensen, et al), Nature Communications</a:t>
            </a:r>
          </a:p>
          <a:p>
            <a:pPr lvl="1">
              <a:buChar char="◈"/>
            </a:pPr>
            <a:r>
              <a:rPr lang="en" sz="1800" dirty="0">
                <a:solidFill>
                  <a:schemeClr val="tx1"/>
                </a:solidFill>
                <a:latin typeface="Lora" panose="020B0604020202020204" charset="0"/>
              </a:rPr>
              <a:t>Measured surface stress to be strain-dependent via contact angle</a:t>
            </a:r>
            <a:endParaRPr sz="1800" dirty="0">
              <a:solidFill>
                <a:schemeClr val="tx1"/>
              </a:solidFill>
              <a:latin typeface="Lora" panose="020B0604020202020204" charset="0"/>
            </a:endParaRPr>
          </a:p>
          <a:p>
            <a:pPr marL="0" lvl="0" indent="0" rtl="0">
              <a:spcBef>
                <a:spcPts val="24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Lora" panose="020B060402020202020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Lora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60C1A6-E47E-4A03-8D98-DB07F659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23" y="4845781"/>
            <a:ext cx="1447547" cy="24363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619C76-CD7F-4748-BFE3-C6B87846B9B8}"/>
              </a:ext>
            </a:extLst>
          </p:cNvPr>
          <p:cNvCxnSpPr>
            <a:cxnSpLocks/>
          </p:cNvCxnSpPr>
          <p:nvPr/>
        </p:nvCxnSpPr>
        <p:spPr>
          <a:xfrm>
            <a:off x="-191386" y="1289250"/>
            <a:ext cx="9512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4C4E38-0256-496B-90BA-C767981B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61" y="202940"/>
            <a:ext cx="4342015" cy="2894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8921CF-E350-4DB6-9685-BB621D670417}"/>
              </a:ext>
            </a:extLst>
          </p:cNvPr>
          <p:cNvSpPr/>
          <p:nvPr/>
        </p:nvSpPr>
        <p:spPr>
          <a:xfrm>
            <a:off x="627288" y="1610718"/>
            <a:ext cx="3811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55600">
              <a:spcBef>
                <a:spcPts val="2400"/>
              </a:spcBef>
              <a:buSzPts val="2000"/>
              <a:buChar char="◈"/>
            </a:pPr>
            <a:r>
              <a:rPr lang="en-US" sz="2000" dirty="0">
                <a:solidFill>
                  <a:schemeClr val="dk1"/>
                </a:solidFill>
                <a:latin typeface="Lora" panose="020B0604020202020204" charset="0"/>
              </a:rPr>
              <a:t>Gels are mostly liquid, and thus assumed to exhibit strain-independent surface stress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E731A-B1BF-42DB-B0A1-64ADBFB6BE7A}"/>
              </a:ext>
            </a:extLst>
          </p:cNvPr>
          <p:cNvSpPr txBox="1"/>
          <p:nvPr/>
        </p:nvSpPr>
        <p:spPr>
          <a:xfrm>
            <a:off x="545805" y="4870123"/>
            <a:ext cx="670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ora" panose="020B0604020202020204" charset="0"/>
              </a:rPr>
              <a:t>Image Credited to Gerhard Holtz, Getty Images: </a:t>
            </a:r>
            <a:r>
              <a:rPr lang="en-US" sz="900" dirty="0">
                <a:latin typeface="Lora" panose="020B0604020202020204" charset="0"/>
                <a:hlinkClick r:id="rId5"/>
              </a:rPr>
              <a:t>https://tinyurl.com/y8p7o7zq</a:t>
            </a:r>
            <a:r>
              <a:rPr lang="en-US" sz="900" b="1" dirty="0">
                <a:latin typeface="Lora" panose="020B0604020202020204" charset="0"/>
              </a:rPr>
              <a:t> </a:t>
            </a:r>
            <a:endParaRPr lang="en-US" sz="900" dirty="0">
              <a:latin typeface="Lor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FA88BF-E64D-44D8-99C6-011EDABBD94E}"/>
              </a:ext>
            </a:extLst>
          </p:cNvPr>
          <p:cNvSpPr/>
          <p:nvPr/>
        </p:nvSpPr>
        <p:spPr>
          <a:xfrm>
            <a:off x="0" y="0"/>
            <a:ext cx="9144000" cy="4720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22173" y="212837"/>
            <a:ext cx="3825287" cy="593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 panose="020B0604020202020204" charset="0"/>
              </a:rPr>
              <a:t>The Experiment</a:t>
            </a:r>
            <a:endParaRPr dirty="0">
              <a:latin typeface="Lora" panose="020B0604020202020204" charset="0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l="18882" r="8"/>
          <a:stretch/>
        </p:blipFill>
        <p:spPr>
          <a:xfrm>
            <a:off x="267876" y="1773575"/>
            <a:ext cx="3999324" cy="29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725" y="343050"/>
            <a:ext cx="6374524" cy="35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9523" y="4859625"/>
            <a:ext cx="7904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mr10" panose="020B0500000000000000" pitchFamily="34" charset="0"/>
              </a:rPr>
              <a:t>Bottom graphic adapted from 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mr10" panose="020B0500000000000000" pitchFamily="34" charset="0"/>
                <a:ea typeface="Arial"/>
                <a:cs typeface="Arial"/>
                <a:sym typeface="Arial"/>
              </a:rPr>
              <a:t>Jensen et al. (2015) Wetting and phase separation in soft adhesion. </a:t>
            </a:r>
            <a:r>
              <a:rPr lang="en" sz="1000" b="0" i="1" u="none" strike="noStrike" cap="none" dirty="0">
                <a:solidFill>
                  <a:srgbClr val="000000"/>
                </a:solidFill>
                <a:latin typeface="cmr10" panose="020B0500000000000000" pitchFamily="34" charset="0"/>
                <a:ea typeface="Arial"/>
                <a:cs typeface="Arial"/>
                <a:sym typeface="Arial"/>
              </a:rPr>
              <a:t>PNAS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cmr10" panose="020B0500000000000000" pitchFamily="34" charset="0"/>
                <a:ea typeface="Arial"/>
                <a:cs typeface="Arial"/>
                <a:sym typeface="Arial"/>
              </a:rPr>
              <a:t> 112 (47) 14490-14494</a:t>
            </a:r>
            <a:endParaRPr sz="1000" b="0" i="0" u="none" strike="noStrike" cap="none" dirty="0">
              <a:solidFill>
                <a:srgbClr val="000000"/>
              </a:solidFill>
              <a:latin typeface="cmr10" panose="020B0500000000000000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6141225" y="4027350"/>
            <a:ext cx="2562900" cy="36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mr10" panose="020B0500000000000000" pitchFamily="34" charset="0"/>
              </a:rPr>
              <a:t>Fluorescent Beads diameter </a:t>
            </a:r>
            <a:r>
              <a:rPr lang="en" sz="1100" dirty="0">
                <a:latin typeface="+mj-lt"/>
              </a:rPr>
              <a:t>~</a:t>
            </a:r>
            <a:r>
              <a:rPr lang="en" sz="1100" dirty="0">
                <a:latin typeface="cmr10" panose="020B0500000000000000" pitchFamily="34" charset="0"/>
              </a:rPr>
              <a:t> 40nm</a:t>
            </a:r>
            <a:endParaRPr sz="1100" dirty="0">
              <a:latin typeface="cmr10" panose="020B0500000000000000" pitchFamily="34" charset="0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649049" y="1193770"/>
            <a:ext cx="1978200" cy="456300"/>
          </a:xfrm>
          <a:prstGeom prst="rect">
            <a:avLst/>
          </a:prstGeom>
          <a:ln w="952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mr10" panose="020B0500000000000000" pitchFamily="34" charset="0"/>
              </a:rPr>
              <a:t>Silica Microspheres diameter </a:t>
            </a:r>
            <a:r>
              <a:rPr lang="en" sz="1100" dirty="0">
                <a:latin typeface="+mj-lt"/>
              </a:rPr>
              <a:t>~</a:t>
            </a:r>
            <a:r>
              <a:rPr lang="en" sz="1100" dirty="0">
                <a:latin typeface="cmr10" panose="020B0500000000000000" pitchFamily="34" charset="0"/>
              </a:rPr>
              <a:t> 30 microns</a:t>
            </a:r>
            <a:endParaRPr sz="1100" dirty="0">
              <a:latin typeface="cmr10" panose="020B0500000000000000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A7081-03E7-4F01-8D63-B012435692D4}"/>
              </a:ext>
            </a:extLst>
          </p:cNvPr>
          <p:cNvCxnSpPr>
            <a:cxnSpLocks/>
          </p:cNvCxnSpPr>
          <p:nvPr/>
        </p:nvCxnSpPr>
        <p:spPr>
          <a:xfrm>
            <a:off x="148856" y="700913"/>
            <a:ext cx="3749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3FF2C-379A-4428-8A8B-883ECBB4E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23" y="4845781"/>
            <a:ext cx="1447547" cy="2436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25" y="1271575"/>
            <a:ext cx="4158100" cy="31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4">
            <a:alphaModFix/>
          </a:blip>
          <a:srcRect l="6642" t="24372" r="4908" b="26537"/>
          <a:stretch/>
        </p:blipFill>
        <p:spPr>
          <a:xfrm>
            <a:off x="4572000" y="2065475"/>
            <a:ext cx="4433399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879625" y="1737900"/>
            <a:ext cx="332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5794924" y="4055537"/>
            <a:ext cx="2704033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 panose="020B0604020202020204" charset="0"/>
              </a:rPr>
              <a:t>With Normalized A</a:t>
            </a:r>
            <a:r>
              <a:rPr lang="en-US" dirty="0">
                <a:latin typeface="Lora" panose="020B0604020202020204" charset="0"/>
              </a:rPr>
              <a:t>x</a:t>
            </a:r>
            <a:r>
              <a:rPr lang="en" dirty="0">
                <a:latin typeface="Lora" panose="020B0604020202020204" charset="0"/>
              </a:rPr>
              <a:t>es</a:t>
            </a:r>
            <a:endParaRPr dirty="0">
              <a:latin typeface="Lora" panose="020B0604020202020204" charset="0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332875" y="4311465"/>
            <a:ext cx="28965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 panose="020B0604020202020204" charset="0"/>
              </a:rPr>
              <a:t>Axes Units in </a:t>
            </a:r>
            <a:r>
              <a:rPr lang="en-US" dirty="0">
                <a:latin typeface="Lora" panose="020B0604020202020204" charset="0"/>
              </a:rPr>
              <a:t>M</a:t>
            </a:r>
            <a:r>
              <a:rPr lang="en" dirty="0">
                <a:latin typeface="Lora" panose="020B0604020202020204" charset="0"/>
              </a:rPr>
              <a:t>icrons </a:t>
            </a:r>
            <a:endParaRPr dirty="0">
              <a:latin typeface="Lora" panose="020B0604020202020204" charset="0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4294967295"/>
          </p:nvPr>
        </p:nvSpPr>
        <p:spPr>
          <a:xfrm>
            <a:off x="21264" y="588336"/>
            <a:ext cx="9058940" cy="644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Lora" panose="020B0604020202020204" charset="0"/>
              </a:rPr>
              <a:t>Fluorescent Confocal </a:t>
            </a:r>
            <a:r>
              <a:rPr lang="en-US" sz="2300" dirty="0">
                <a:solidFill>
                  <a:schemeClr val="dk1"/>
                </a:solidFill>
                <a:latin typeface="Lora" panose="020B0604020202020204" charset="0"/>
              </a:rPr>
              <a:t>D</a:t>
            </a:r>
            <a:r>
              <a:rPr lang="en" sz="2300" dirty="0">
                <a:solidFill>
                  <a:schemeClr val="dk1"/>
                </a:solidFill>
                <a:latin typeface="Lora" panose="020B0604020202020204" charset="0"/>
              </a:rPr>
              <a:t>ata After Particle-</a:t>
            </a:r>
            <a:r>
              <a:rPr lang="en-US" sz="2300" dirty="0">
                <a:solidFill>
                  <a:schemeClr val="dk1"/>
                </a:solidFill>
                <a:latin typeface="Lora" panose="020B0604020202020204" charset="0"/>
              </a:rPr>
              <a:t>L</a:t>
            </a:r>
            <a:r>
              <a:rPr lang="en" sz="2300" dirty="0">
                <a:solidFill>
                  <a:schemeClr val="dk1"/>
                </a:solidFill>
                <a:latin typeface="Lora" panose="020B0604020202020204" charset="0"/>
              </a:rPr>
              <a:t>ocating MATLAB Script</a:t>
            </a:r>
            <a:endParaRPr sz="2300" dirty="0">
              <a:latin typeface="Lora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61D18-BC29-4120-88F9-24399CBB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23" y="4845781"/>
            <a:ext cx="1447547" cy="2436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226E9-138E-4494-B68F-67FF74967A3E}"/>
              </a:ext>
            </a:extLst>
          </p:cNvPr>
          <p:cNvCxnSpPr>
            <a:cxnSpLocks/>
          </p:cNvCxnSpPr>
          <p:nvPr/>
        </p:nvCxnSpPr>
        <p:spPr>
          <a:xfrm>
            <a:off x="-191386" y="1041162"/>
            <a:ext cx="9512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EA017D-C4CD-464B-9780-BED6E7EF37BB}"/>
              </a:ext>
            </a:extLst>
          </p:cNvPr>
          <p:cNvSpPr/>
          <p:nvPr/>
        </p:nvSpPr>
        <p:spPr>
          <a:xfrm>
            <a:off x="0" y="-1"/>
            <a:ext cx="9264502" cy="520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l="7603" t="5366" r="7159" b="3517"/>
          <a:stretch/>
        </p:blipFill>
        <p:spPr>
          <a:xfrm>
            <a:off x="601436" y="-16738"/>
            <a:ext cx="7548751" cy="5219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3"/>
          <p:cNvCxnSpPr/>
          <p:nvPr/>
        </p:nvCxnSpPr>
        <p:spPr>
          <a:xfrm rot="10800000" flipH="1">
            <a:off x="1951300" y="984100"/>
            <a:ext cx="4467300" cy="3012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750" y="2927200"/>
            <a:ext cx="4342548" cy="106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030A0"/>
      </a:accent1>
      <a:accent2>
        <a:srgbClr val="FFFFF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1827</TotalTime>
  <Words>134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Lora</vt:lpstr>
      <vt:lpstr>Calibri Light</vt:lpstr>
      <vt:lpstr>Calibri</vt:lpstr>
      <vt:lpstr>Arial</vt:lpstr>
      <vt:lpstr>cmr10</vt:lpstr>
      <vt:lpstr>Retrospect</vt:lpstr>
      <vt:lpstr>Measuring Strain-Dependent Surface Stress via Adhesion</vt:lpstr>
      <vt:lpstr>Motivation</vt:lpstr>
      <vt:lpstr>The Experiment</vt:lpstr>
      <vt:lpstr>Fluorescent Confocal Data After Particle-Locating MATLAB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Measurement of Strain Dependent Surface Stress via Adhesion</dc:title>
  <cp:lastModifiedBy>Jeremy Thaller</cp:lastModifiedBy>
  <cp:revision>23</cp:revision>
  <dcterms:modified xsi:type="dcterms:W3CDTF">2018-07-26T15:06:30Z</dcterms:modified>
</cp:coreProperties>
</file>