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95" r:id="rId2"/>
    <p:sldId id="258" r:id="rId3"/>
    <p:sldId id="259" r:id="rId4"/>
    <p:sldId id="328" r:id="rId5"/>
    <p:sldId id="298" r:id="rId6"/>
    <p:sldId id="260" r:id="rId7"/>
    <p:sldId id="297" r:id="rId8"/>
    <p:sldId id="261" r:id="rId9"/>
    <p:sldId id="326" r:id="rId10"/>
    <p:sldId id="299" r:id="rId11"/>
    <p:sldId id="324" r:id="rId12"/>
    <p:sldId id="305" r:id="rId13"/>
    <p:sldId id="329" r:id="rId14"/>
    <p:sldId id="331" r:id="rId15"/>
    <p:sldId id="323" r:id="rId16"/>
    <p:sldId id="306" r:id="rId17"/>
    <p:sldId id="325" r:id="rId18"/>
    <p:sldId id="333" r:id="rId19"/>
    <p:sldId id="320" r:id="rId20"/>
    <p:sldId id="330" r:id="rId21"/>
    <p:sldId id="319" r:id="rId22"/>
    <p:sldId id="262" r:id="rId23"/>
    <p:sldId id="332" r:id="rId24"/>
    <p:sldId id="321" r:id="rId25"/>
    <p:sldId id="317" r:id="rId26"/>
    <p:sldId id="303"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Work Sans"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F0326F-1758-4CA8-A67A-6355CD2C3B6F}">
  <a:tblStyle styleId="{8AF0326F-1758-4CA8-A67A-6355CD2C3B6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79C3250-CEF6-4429-ADDB-D5ABD8B25B1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612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1985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93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92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55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42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145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696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504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532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2313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249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9122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78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2607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515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972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1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62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26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97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reverse">
  <p:cSld name="BLANK_1">
    <p:bg>
      <p:bgPr>
        <a:solidFill>
          <a:srgbClr val="000000"/>
        </a:solidFill>
        <a:effectLst/>
      </p:bgPr>
    </p:bg>
    <p:spTree>
      <p:nvGrpSpPr>
        <p:cNvPr id="1" name="Shape 51"/>
        <p:cNvGrpSpPr/>
        <p:nvPr/>
      </p:nvGrpSpPr>
      <p:grpSpPr>
        <a:xfrm>
          <a:off x="0" y="0"/>
          <a:ext cx="0" cy="0"/>
          <a:chOff x="0" y="0"/>
          <a:chExt cx="0" cy="0"/>
        </a:xfrm>
      </p:grpSpPr>
      <p:sp>
        <p:nvSpPr>
          <p:cNvPr id="52" name="Google Shape;52;p11"/>
          <p:cNvSpPr/>
          <p:nvPr/>
        </p:nvSpPr>
        <p:spPr>
          <a:xfrm>
            <a:off x="198600" y="198600"/>
            <a:ext cx="8746800" cy="4760700"/>
          </a:xfrm>
          <a:prstGeom prst="frame">
            <a:avLst>
              <a:gd name="adj1" fmla="val 4126"/>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1pPr>
            <a:lvl2pPr marL="914400" lvl="1"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2pPr>
            <a:lvl3pPr marL="1371600" lvl="2"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3pPr>
            <a:lvl4pPr marL="1828800" lvl="3"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4pPr>
            <a:lvl5pPr marL="2286000" lvl="4"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5pPr>
            <a:lvl6pPr marL="2743200" lvl="5"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6pPr>
            <a:lvl7pPr marL="3200400" lvl="6"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7pPr>
            <a:lvl8pPr marL="3657600" lvl="7"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8pPr>
            <a:lvl9pPr marL="4114800" lvl="8" indent="-355600">
              <a:spcBef>
                <a:spcPts val="0"/>
              </a:spcBef>
              <a:spcAft>
                <a:spcPts val="0"/>
              </a:spcAft>
              <a:buClr>
                <a:schemeClr val="dk1"/>
              </a:buClr>
              <a:buSzPts val="2000"/>
              <a:buFont typeface="Work Sans"/>
              <a:buChar char="■"/>
              <a:defRPr sz="2000">
                <a:solidFill>
                  <a:schemeClr val="dk1"/>
                </a:solidFill>
                <a:latin typeface="Work Sans"/>
                <a:ea typeface="Work Sans"/>
                <a:cs typeface="Work Sans"/>
                <a:sym typeface="Work Sans"/>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746171" y="3330703"/>
            <a:ext cx="7413028"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Đề tài:</a:t>
            </a:r>
            <a:br>
              <a:rPr lang="en"/>
            </a:br>
            <a:r>
              <a:rPr lang="en"/>
              <a:t>Game lịch sử</a:t>
            </a:r>
            <a:br>
              <a:rPr lang="en"/>
            </a:br>
            <a:r>
              <a:rPr lang="en"/>
              <a:t>“Dân ta phải biết sử ta”</a:t>
            </a:r>
            <a:endParaRPr/>
          </a:p>
        </p:txBody>
      </p:sp>
      <p:grpSp>
        <p:nvGrpSpPr>
          <p:cNvPr id="59" name="Google Shape;59;p12"/>
          <p:cNvGrpSpPr/>
          <p:nvPr/>
        </p:nvGrpSpPr>
        <p:grpSpPr>
          <a:xfrm>
            <a:off x="6867248" y="652997"/>
            <a:ext cx="1580904" cy="1684493"/>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818D539-DEC9-4B2E-92B0-241A13F234F4}"/>
              </a:ext>
            </a:extLst>
          </p:cNvPr>
          <p:cNvSpPr txBox="1"/>
          <p:nvPr/>
        </p:nvSpPr>
        <p:spPr>
          <a:xfrm>
            <a:off x="809966" y="1704707"/>
            <a:ext cx="4217935" cy="369332"/>
          </a:xfrm>
          <a:prstGeom prst="rect">
            <a:avLst/>
          </a:prstGeom>
          <a:noFill/>
        </p:spPr>
        <p:txBody>
          <a:bodyPr wrap="square" rtlCol="0">
            <a:spAutoFit/>
          </a:bodyPr>
          <a:lstStyle/>
          <a:p>
            <a:r>
              <a:rPr lang="en-US" sz="1800" b="1">
                <a:latin typeface="Work Sans" panose="020B0604020202020204" charset="0"/>
              </a:rPr>
              <a:t>PBL 3: </a:t>
            </a:r>
            <a:r>
              <a:rPr lang="en-US" sz="1800" b="1" err="1">
                <a:latin typeface="Work Sans" panose="020B0604020202020204" charset="0"/>
              </a:rPr>
              <a:t>Đồ</a:t>
            </a:r>
            <a:r>
              <a:rPr lang="en-US" sz="1800" b="1">
                <a:latin typeface="Work Sans" panose="020B0604020202020204" charset="0"/>
              </a:rPr>
              <a:t> </a:t>
            </a:r>
            <a:r>
              <a:rPr lang="en-US" sz="1800" b="1" err="1">
                <a:latin typeface="Work Sans" panose="020B0604020202020204" charset="0"/>
              </a:rPr>
              <a:t>án</a:t>
            </a:r>
            <a:r>
              <a:rPr lang="en-US" sz="1800" b="1">
                <a:latin typeface="Work Sans" panose="020B0604020202020204" charset="0"/>
              </a:rPr>
              <a:t> </a:t>
            </a:r>
            <a:r>
              <a:rPr lang="en-US" sz="1800" b="1" err="1">
                <a:latin typeface="Work Sans" panose="020B0604020202020204" charset="0"/>
              </a:rPr>
              <a:t>công</a:t>
            </a:r>
            <a:r>
              <a:rPr lang="en-US" sz="1800" b="1">
                <a:latin typeface="Work Sans" panose="020B0604020202020204" charset="0"/>
              </a:rPr>
              <a:t> </a:t>
            </a:r>
            <a:r>
              <a:rPr lang="en-US" sz="1800" b="1" err="1">
                <a:latin typeface="Work Sans" panose="020B0604020202020204" charset="0"/>
              </a:rPr>
              <a:t>nghệ</a:t>
            </a:r>
            <a:r>
              <a:rPr lang="en-US" sz="1800" b="1">
                <a:latin typeface="Work Sans" panose="020B0604020202020204" charset="0"/>
              </a:rPr>
              <a:t> </a:t>
            </a:r>
            <a:r>
              <a:rPr lang="en-US" sz="1800" b="1" err="1">
                <a:latin typeface="Work Sans" panose="020B0604020202020204" charset="0"/>
              </a:rPr>
              <a:t>phần</a:t>
            </a:r>
            <a:r>
              <a:rPr lang="en-US" sz="1800" b="1">
                <a:latin typeface="Work Sans" panose="020B0604020202020204" charset="0"/>
              </a:rPr>
              <a:t> </a:t>
            </a:r>
            <a:r>
              <a:rPr lang="en-US" sz="1800" b="1" err="1">
                <a:latin typeface="Work Sans" panose="020B0604020202020204" charset="0"/>
              </a:rPr>
              <a:t>mềm</a:t>
            </a:r>
            <a:endParaRPr lang="en-US" sz="1800" b="1">
              <a:latin typeface="Work Sans" panose="020B0604020202020204" charset="0"/>
            </a:endParaRPr>
          </a:p>
        </p:txBody>
      </p:sp>
      <p:pic>
        <p:nvPicPr>
          <p:cNvPr id="1028" name="Picture 4">
            <a:extLst>
              <a:ext uri="{FF2B5EF4-FFF2-40B4-BE49-F238E27FC236}">
                <a16:creationId xmlns:a16="http://schemas.microsoft.com/office/drawing/2014/main" id="{E6AA3665-06D6-4723-8953-19AD9A52D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71" y="679748"/>
            <a:ext cx="890721" cy="87708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C51F290-CA3F-4068-BB37-622300A91BC2}"/>
              </a:ext>
            </a:extLst>
          </p:cNvPr>
          <p:cNvPicPr>
            <a:picLocks noChangeAspect="1"/>
          </p:cNvPicPr>
          <p:nvPr/>
        </p:nvPicPr>
        <p:blipFill>
          <a:blip r:embed="rId4"/>
          <a:stretch>
            <a:fillRect/>
          </a:stretch>
        </p:blipFill>
        <p:spPr>
          <a:xfrm>
            <a:off x="1878193" y="652996"/>
            <a:ext cx="943625" cy="943625"/>
          </a:xfrm>
          <a:prstGeom prst="rect">
            <a:avLst/>
          </a:prstGeom>
        </p:spPr>
      </p:pic>
    </p:spTree>
    <p:extLst>
      <p:ext uri="{BB962C8B-B14F-4D97-AF65-F5344CB8AC3E}">
        <p14:creationId xmlns:p14="http://schemas.microsoft.com/office/powerpoint/2010/main" val="371833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250" fill="hold"/>
                                        <p:tgtEl>
                                          <p:spTgt spid="58"/>
                                        </p:tgtEl>
                                        <p:attrNameLst>
                                          <p:attrName>ppt_x</p:attrName>
                                        </p:attrNameLst>
                                      </p:cBhvr>
                                      <p:tavLst>
                                        <p:tav tm="0">
                                          <p:val>
                                            <p:strVal val="0-#ppt_w/2"/>
                                          </p:val>
                                        </p:tav>
                                        <p:tav tm="100000">
                                          <p:val>
                                            <p:strVal val="#ppt_x"/>
                                          </p:val>
                                        </p:tav>
                                      </p:tavLst>
                                    </p:anim>
                                    <p:anim calcmode="lin" valueType="num">
                                      <p:cBhvr additive="base">
                                        <p:cTn id="8" dur="250" fill="hold"/>
                                        <p:tgtEl>
                                          <p:spTgt spid="58"/>
                                        </p:tgtEl>
                                        <p:attrNameLst>
                                          <p:attrName>ppt_y</p:attrName>
                                        </p:attrNameLst>
                                      </p:cBhvr>
                                      <p:tavLst>
                                        <p:tav tm="0">
                                          <p:val>
                                            <p:strVal val="#ppt_y"/>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1028"/>
                                        </p:tgtEl>
                                      </p:cBhvr>
                                    </p:animEffect>
                                    <p:animScale>
                                      <p:cBhvr>
                                        <p:cTn id="11" dur="250" autoRev="1" fill="hold"/>
                                        <p:tgtEl>
                                          <p:spTgt spid="1028"/>
                                        </p:tgtEl>
                                      </p:cBhvr>
                                      <p:by x="105000" y="105000"/>
                                    </p:animScale>
                                  </p:childTnLst>
                                </p:cTn>
                              </p:par>
                              <p:par>
                                <p:cTn id="12" presetID="26" presetClass="emph" presetSubtype="0" fill="hold" nodeType="with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03383" y="750222"/>
            <a:ext cx="5744301" cy="8221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Phạm vi của đề tài </a:t>
            </a:r>
            <a:endParaRPr sz="4400"/>
          </a:p>
        </p:txBody>
      </p:sp>
      <p:sp>
        <p:nvSpPr>
          <p:cNvPr id="105" name="Google Shape;105;p17"/>
          <p:cNvSpPr txBox="1">
            <a:spLocks noGrp="1"/>
          </p:cNvSpPr>
          <p:nvPr>
            <p:ph type="body" idx="1"/>
          </p:nvPr>
        </p:nvSpPr>
        <p:spPr>
          <a:xfrm>
            <a:off x="652105" y="1794882"/>
            <a:ext cx="7405800" cy="1874835"/>
          </a:xfrm>
          <a:prstGeom prst="rect">
            <a:avLst/>
          </a:prstGeom>
        </p:spPr>
        <p:txBody>
          <a:bodyPr spcFirstLastPara="1" wrap="square" lIns="91425" tIns="91425" rIns="91425" bIns="91425" anchor="t" anchorCtr="0">
            <a:noAutofit/>
          </a:bodyPr>
          <a:lstStyle/>
          <a:p>
            <a:pPr marL="101600" indent="0" algn="just">
              <a:lnSpc>
                <a:spcPct val="150000"/>
              </a:lnSpc>
              <a:buNone/>
            </a:pPr>
            <a:r>
              <a:rPr lang="en-US" sz="1800">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cs typeface="Times New Roman" panose="02020603050405020304" pitchFamily="18" charset="0"/>
              </a:rPr>
              <a:t>Trò chơi sẽ được quảng bá và triển khai rộng rãi để mọi người có thể tiếp cận và dần trở thành một trò chơi có chỗ đứng trong số những tựa game về đề tài lịch sử của nước 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101600" lvl="0" indent="0" algn="just" rtl="0">
              <a:lnSpc>
                <a:spcPct val="150000"/>
              </a:lnSpc>
              <a:spcBef>
                <a:spcPts val="600"/>
              </a:spcBef>
              <a:spcAft>
                <a:spcPts val="0"/>
              </a:spcAft>
              <a:buSzPts val="2000"/>
              <a:buNone/>
            </a:pPr>
            <a:endParaRPr lang="en-US"/>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Graphic 2" descr="Earth Globe   Asia">
            <a:extLst>
              <a:ext uri="{FF2B5EF4-FFF2-40B4-BE49-F238E27FC236}">
                <a16:creationId xmlns:a16="http://schemas.microsoft.com/office/drawing/2014/main" id="{6E8102B7-A954-45AD-95A1-7665AADB01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648" y="1893448"/>
            <a:ext cx="522894" cy="522894"/>
          </a:xfrm>
          <a:prstGeom prst="rect">
            <a:avLst/>
          </a:prstGeom>
        </p:spPr>
      </p:pic>
      <p:sp>
        <p:nvSpPr>
          <p:cNvPr id="11" name="Google Shape;105;p17">
            <a:extLst>
              <a:ext uri="{FF2B5EF4-FFF2-40B4-BE49-F238E27FC236}">
                <a16:creationId xmlns:a16="http://schemas.microsoft.com/office/drawing/2014/main" id="{5210234C-D206-4776-8EAD-441DD5870C11}"/>
              </a:ext>
            </a:extLst>
          </p:cNvPr>
          <p:cNvSpPr txBox="1">
            <a:spLocks/>
          </p:cNvSpPr>
          <p:nvPr/>
        </p:nvSpPr>
        <p:spPr>
          <a:xfrm>
            <a:off x="652105" y="3046764"/>
            <a:ext cx="7405800" cy="14430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1pPr>
            <a:lvl2pPr marL="914400" marR="0" lvl="1"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2pPr>
            <a:lvl3pPr marL="1371600" marR="0" lvl="2"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3pPr>
            <a:lvl4pPr marL="1828800" marR="0" lvl="3"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4pPr>
            <a:lvl5pPr marL="2286000" marR="0" lvl="4"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5pPr>
            <a:lvl6pPr marL="2743200" marR="0" lvl="5"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6pPr>
            <a:lvl7pPr marL="3200400" marR="0" lvl="6"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7pPr>
            <a:lvl8pPr marL="3657600" marR="0" lvl="7"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8pPr>
            <a:lvl9pPr marL="4114800" marR="0" lvl="8"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9pPr>
          </a:lstStyle>
          <a:p>
            <a:pPr marL="101600" indent="0" algn="just">
              <a:lnSpc>
                <a:spcPct val="150000"/>
              </a:lnSpc>
              <a:buFont typeface="Work Sans"/>
              <a:buNone/>
            </a:pPr>
            <a:r>
              <a:rPr lang="en-US" sz="1800">
                <a:latin typeface="Times New Roman" panose="02020603050405020304" pitchFamily="18" charset="0"/>
                <a:ea typeface="Calibri" panose="020F0502020204030204" pitchFamily="34" charset="0"/>
              </a:rPr>
              <a:t>         Đề tài tập trung nghiên cứu về giai đoạn lịch sử Việt Nam thời Phong kiến.</a:t>
            </a:r>
            <a:endParaRPr lang="en-US" sz="1800">
              <a:latin typeface="Calibri" panose="020F0502020204030204" pitchFamily="34" charset="0"/>
              <a:ea typeface="Calibri" panose="020F0502020204030204" pitchFamily="34" charset="0"/>
              <a:cs typeface="Times New Roman" panose="02020603050405020304" pitchFamily="18" charset="0"/>
            </a:endParaRPr>
          </a:p>
          <a:p>
            <a:pPr marL="101600" indent="0" algn="just">
              <a:lnSpc>
                <a:spcPct val="150000"/>
              </a:lnSpc>
              <a:buFont typeface="Work Sans"/>
              <a:buNone/>
            </a:pPr>
            <a:endParaRPr lang="en-US"/>
          </a:p>
        </p:txBody>
      </p:sp>
      <p:pic>
        <p:nvPicPr>
          <p:cNvPr id="13" name="Graphic 12" descr="Earth Globe   Asia">
            <a:extLst>
              <a:ext uri="{FF2B5EF4-FFF2-40B4-BE49-F238E27FC236}">
                <a16:creationId xmlns:a16="http://schemas.microsoft.com/office/drawing/2014/main" id="{45FA39B4-E634-47EB-8F63-77896972E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383" y="3145330"/>
            <a:ext cx="522894" cy="522894"/>
          </a:xfrm>
          <a:prstGeom prst="rect">
            <a:avLst/>
          </a:prstGeom>
        </p:spPr>
      </p:pic>
    </p:spTree>
    <p:extLst>
      <p:ext uri="{BB962C8B-B14F-4D97-AF65-F5344CB8AC3E}">
        <p14:creationId xmlns:p14="http://schemas.microsoft.com/office/powerpoint/2010/main" val="38184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inVertic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circle(in)">
                                      <p:cBhvr>
                                        <p:cTn id="12" dur="750"/>
                                        <p:tgtEl>
                                          <p:spTgt spid="10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7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circle(in)">
                                      <p:cBhvr>
                                        <p:cTn id="20" dur="750"/>
                                        <p:tgtEl>
                                          <p:spTgt spid="11">
                                            <p:txEl>
                                              <p:pRg st="0" end="0"/>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69616" y="2874351"/>
            <a:ext cx="5701383" cy="815500"/>
          </a:xfrm>
          <a:prstGeom prst="rect">
            <a:avLst/>
          </a:prstGeom>
        </p:spPr>
        <p:txBody>
          <a:bodyPr spcFirstLastPara="1" wrap="square" lIns="91425" tIns="91425" rIns="91425" bIns="91425" anchor="b" anchorCtr="0">
            <a:noAutofit/>
          </a:bodyPr>
          <a:lstStyle/>
          <a:p>
            <a:pPr lvl="0"/>
            <a:r>
              <a:rPr lang="en"/>
              <a:t>Kế hoạch thực hiện</a:t>
            </a: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2</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
        <p:nvSpPr>
          <p:cNvPr id="4" name="Google Shape;92;p15">
            <a:extLst>
              <a:ext uri="{FF2B5EF4-FFF2-40B4-BE49-F238E27FC236}">
                <a16:creationId xmlns:a16="http://schemas.microsoft.com/office/drawing/2014/main" id="{C479D916-6197-4E45-AF58-F2624189B2F4}"/>
              </a:ext>
            </a:extLst>
          </p:cNvPr>
          <p:cNvSpPr txBox="1">
            <a:spLocks noGrp="1"/>
          </p:cNvSpPr>
          <p:nvPr>
            <p:ph type="subTitle" idx="1"/>
          </p:nvPr>
        </p:nvSpPr>
        <p:spPr>
          <a:xfrm>
            <a:off x="869616" y="3606815"/>
            <a:ext cx="6465434"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Công việc và phân chia công việc.</a:t>
            </a:r>
            <a:endParaRPr/>
          </a:p>
        </p:txBody>
      </p:sp>
    </p:spTree>
    <p:extLst>
      <p:ext uri="{BB962C8B-B14F-4D97-AF65-F5344CB8AC3E}">
        <p14:creationId xmlns:p14="http://schemas.microsoft.com/office/powerpoint/2010/main" val="425782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250" fill="hold"/>
                                        <p:tgtEl>
                                          <p:spTgt spid="93"/>
                                        </p:tgtEl>
                                        <p:attrNameLst>
                                          <p:attrName>ppt_x</p:attrName>
                                        </p:attrNameLst>
                                      </p:cBhvr>
                                      <p:tavLst>
                                        <p:tav tm="0">
                                          <p:val>
                                            <p:strVal val="1+#ppt_w/2"/>
                                          </p:val>
                                        </p:tav>
                                        <p:tav tm="100000">
                                          <p:val>
                                            <p:strVal val="#ppt_x"/>
                                          </p:val>
                                        </p:tav>
                                      </p:tavLst>
                                    </p:anim>
                                    <p:anim calcmode="lin" valueType="num">
                                      <p:cBhvr additive="base">
                                        <p:cTn id="8" dur="2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250" fill="hold"/>
                                        <p:tgtEl>
                                          <p:spTgt spid="91"/>
                                        </p:tgtEl>
                                        <p:attrNameLst>
                                          <p:attrName>ppt_x</p:attrName>
                                        </p:attrNameLst>
                                      </p:cBhvr>
                                      <p:tavLst>
                                        <p:tav tm="0">
                                          <p:val>
                                            <p:strVal val="0-#ppt_w/2"/>
                                          </p:val>
                                        </p:tav>
                                        <p:tav tm="100000">
                                          <p:val>
                                            <p:strVal val="#ppt_x"/>
                                          </p:val>
                                        </p:tav>
                                      </p:tavLst>
                                    </p:anim>
                                    <p:anim calcmode="lin" valueType="num">
                                      <p:cBhvr additive="base">
                                        <p:cTn id="12" dur="25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right)">
                                      <p:cBhvr>
                                        <p:cTn id="17"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5" name="Google Shape;104;p17">
            <a:extLst>
              <a:ext uri="{FF2B5EF4-FFF2-40B4-BE49-F238E27FC236}">
                <a16:creationId xmlns:a16="http://schemas.microsoft.com/office/drawing/2014/main" id="{6683906F-B668-4940-AB2F-321351D63937}"/>
              </a:ext>
            </a:extLst>
          </p:cNvPr>
          <p:cNvSpPr txBox="1">
            <a:spLocks noGrp="1"/>
          </p:cNvSpPr>
          <p:nvPr>
            <p:ph type="title"/>
          </p:nvPr>
        </p:nvSpPr>
        <p:spPr>
          <a:xfrm>
            <a:off x="639399" y="883724"/>
            <a:ext cx="5744301" cy="6335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Công việc</a:t>
            </a:r>
            <a:endParaRPr/>
          </a:p>
        </p:txBody>
      </p:sp>
      <p:sp>
        <p:nvSpPr>
          <p:cNvPr id="5" name="Google Shape;105;p17">
            <a:extLst>
              <a:ext uri="{FF2B5EF4-FFF2-40B4-BE49-F238E27FC236}">
                <a16:creationId xmlns:a16="http://schemas.microsoft.com/office/drawing/2014/main" id="{73030F76-796B-4637-B69C-3031C5F47872}"/>
              </a:ext>
            </a:extLst>
          </p:cNvPr>
          <p:cNvSpPr txBox="1">
            <a:spLocks noGrp="1"/>
          </p:cNvSpPr>
          <p:nvPr>
            <p:ph type="body" idx="1"/>
          </p:nvPr>
        </p:nvSpPr>
        <p:spPr>
          <a:xfrm>
            <a:off x="753699" y="1750828"/>
            <a:ext cx="7405800" cy="2858390"/>
          </a:xfrm>
          <a:prstGeom prst="rect">
            <a:avLst/>
          </a:prstGeom>
        </p:spPr>
        <p:txBody>
          <a:bodyPr spcFirstLastPara="1" wrap="square" lIns="91425" tIns="91425" rIns="91425" bIns="91425" anchor="t" anchorCtr="0">
            <a:noAutofit/>
          </a:bodyPr>
          <a:lstStyle/>
          <a:p>
            <a:pPr marL="457200" lvl="0" indent="-355600" algn="just" rtl="0">
              <a:spcBef>
                <a:spcPts val="600"/>
              </a:spcBef>
              <a:spcAft>
                <a:spcPts val="0"/>
              </a:spcAft>
              <a:buSzPts val="2000"/>
              <a:buChar char="▪"/>
            </a:pPr>
            <a:r>
              <a:rPr lang="en-US"/>
              <a:t>Tìm hiểu và nghiên cứu về các vấn đề liên quan đến đề tài.</a:t>
            </a:r>
          </a:p>
          <a:p>
            <a:pPr marL="457200" lvl="0" indent="-355600" algn="just" rtl="0">
              <a:spcBef>
                <a:spcPts val="600"/>
              </a:spcBef>
              <a:spcAft>
                <a:spcPts val="0"/>
              </a:spcAft>
              <a:buSzPts val="2000"/>
              <a:buChar char="▪"/>
            </a:pPr>
            <a:r>
              <a:rPr lang="en-US"/>
              <a:t>Khảo sát và phân tích thiết kế hệ thống.</a:t>
            </a:r>
          </a:p>
          <a:p>
            <a:pPr marL="457200" lvl="0" indent="-355600" algn="just" rtl="0">
              <a:spcBef>
                <a:spcPts val="600"/>
              </a:spcBef>
              <a:spcAft>
                <a:spcPts val="0"/>
              </a:spcAft>
              <a:buSzPts val="2000"/>
              <a:buChar char="▪"/>
            </a:pPr>
            <a:r>
              <a:rPr lang="en-US"/>
              <a:t>Lập trình và kiểm thử.</a:t>
            </a:r>
          </a:p>
          <a:p>
            <a:pPr marL="457200" lvl="0" indent="-355600" algn="just" rtl="0">
              <a:spcBef>
                <a:spcPts val="600"/>
              </a:spcBef>
              <a:spcAft>
                <a:spcPts val="0"/>
              </a:spcAft>
              <a:buSzPts val="2000"/>
              <a:buChar char="▪"/>
            </a:pPr>
            <a:r>
              <a:rPr lang="en-US"/>
              <a:t>Viết các tài liệu liên quan.</a:t>
            </a:r>
          </a:p>
        </p:txBody>
      </p:sp>
    </p:spTree>
    <p:extLst>
      <p:ext uri="{BB962C8B-B14F-4D97-AF65-F5344CB8AC3E}">
        <p14:creationId xmlns:p14="http://schemas.microsoft.com/office/powerpoint/2010/main" val="417275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25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25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25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25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7" name="Picture 6">
            <a:extLst>
              <a:ext uri="{FF2B5EF4-FFF2-40B4-BE49-F238E27FC236}">
                <a16:creationId xmlns:a16="http://schemas.microsoft.com/office/drawing/2014/main" id="{47C36CD1-31D2-4116-9231-32D0AA58FD16}"/>
              </a:ext>
            </a:extLst>
          </p:cNvPr>
          <p:cNvPicPr>
            <a:picLocks noChangeAspect="1"/>
          </p:cNvPicPr>
          <p:nvPr/>
        </p:nvPicPr>
        <p:blipFill>
          <a:blip r:embed="rId3"/>
          <a:stretch>
            <a:fillRect/>
          </a:stretch>
        </p:blipFill>
        <p:spPr>
          <a:xfrm>
            <a:off x="569983" y="1574011"/>
            <a:ext cx="8004034" cy="2581275"/>
          </a:xfrm>
          <a:prstGeom prst="rect">
            <a:avLst/>
          </a:prstGeom>
        </p:spPr>
      </p:pic>
      <p:sp>
        <p:nvSpPr>
          <p:cNvPr id="15" name="Google Shape;104;p17">
            <a:extLst>
              <a:ext uri="{FF2B5EF4-FFF2-40B4-BE49-F238E27FC236}">
                <a16:creationId xmlns:a16="http://schemas.microsoft.com/office/drawing/2014/main" id="{6683906F-B668-4940-AB2F-321351D63937}"/>
              </a:ext>
            </a:extLst>
          </p:cNvPr>
          <p:cNvSpPr txBox="1">
            <a:spLocks noGrp="1"/>
          </p:cNvSpPr>
          <p:nvPr>
            <p:ph type="title"/>
          </p:nvPr>
        </p:nvSpPr>
        <p:spPr>
          <a:xfrm>
            <a:off x="639399" y="671450"/>
            <a:ext cx="5744301" cy="6335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Phân chia công việc</a:t>
            </a:r>
            <a:endParaRPr sz="3600"/>
          </a:p>
        </p:txBody>
      </p:sp>
    </p:spTree>
    <p:extLst>
      <p:ext uri="{BB962C8B-B14F-4D97-AF65-F5344CB8AC3E}">
        <p14:creationId xmlns:p14="http://schemas.microsoft.com/office/powerpoint/2010/main" val="117677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250" fill="hold"/>
                                        <p:tgtEl>
                                          <p:spTgt spid="15"/>
                                        </p:tgtEl>
                                        <p:attrNameLst>
                                          <p:attrName>ppt_x</p:attrName>
                                        </p:attrNameLst>
                                      </p:cBhvr>
                                      <p:tavLst>
                                        <p:tav tm="0">
                                          <p:val>
                                            <p:strVal val="0-#ppt_w/2"/>
                                          </p:val>
                                        </p:tav>
                                        <p:tav tm="100000">
                                          <p:val>
                                            <p:strVal val="#ppt_x"/>
                                          </p:val>
                                        </p:tav>
                                      </p:tavLst>
                                    </p:anim>
                                    <p:anim calcmode="lin" valueType="num">
                                      <p:cBhvr additive="base">
                                        <p:cTn id="8"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69616" y="2874351"/>
            <a:ext cx="7289100" cy="815500"/>
          </a:xfrm>
          <a:prstGeom prst="rect">
            <a:avLst/>
          </a:prstGeom>
        </p:spPr>
        <p:txBody>
          <a:bodyPr spcFirstLastPara="1" wrap="square" lIns="91425" tIns="91425" rIns="91425" bIns="91425" anchor="b" anchorCtr="0">
            <a:noAutofit/>
          </a:bodyPr>
          <a:lstStyle/>
          <a:p>
            <a:pPr lvl="0"/>
            <a:r>
              <a:rPr lang="en"/>
              <a:t>Phân tích thiết kế hệ thống</a:t>
            </a: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3</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
        <p:nvSpPr>
          <p:cNvPr id="4" name="Google Shape;92;p15">
            <a:extLst>
              <a:ext uri="{FF2B5EF4-FFF2-40B4-BE49-F238E27FC236}">
                <a16:creationId xmlns:a16="http://schemas.microsoft.com/office/drawing/2014/main" id="{C479D916-6197-4E45-AF58-F2624189B2F4}"/>
              </a:ext>
            </a:extLst>
          </p:cNvPr>
          <p:cNvSpPr txBox="1">
            <a:spLocks noGrp="1"/>
          </p:cNvSpPr>
          <p:nvPr>
            <p:ph type="subTitle" idx="1"/>
          </p:nvPr>
        </p:nvSpPr>
        <p:spPr>
          <a:xfrm>
            <a:off x="869616" y="3606815"/>
            <a:ext cx="6465434" cy="784800"/>
          </a:xfrm>
          <a:prstGeom prst="rect">
            <a:avLst/>
          </a:prstGeom>
        </p:spPr>
        <p:txBody>
          <a:bodyPr spcFirstLastPara="1" wrap="square" lIns="91425" tIns="91425" rIns="91425" bIns="91425" anchor="t" anchorCtr="0">
            <a:noAutofit/>
          </a:bodyPr>
          <a:lstStyle/>
          <a:p>
            <a:pPr marL="0" lvl="0" indent="0"/>
            <a:r>
              <a:rPr lang="en-US"/>
              <a:t>Yêu cầu hệ thống và thiết kế hệ thống.</a:t>
            </a:r>
          </a:p>
        </p:txBody>
      </p:sp>
    </p:spTree>
    <p:extLst>
      <p:ext uri="{BB962C8B-B14F-4D97-AF65-F5344CB8AC3E}">
        <p14:creationId xmlns:p14="http://schemas.microsoft.com/office/powerpoint/2010/main" val="317159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250" fill="hold"/>
                                        <p:tgtEl>
                                          <p:spTgt spid="93"/>
                                        </p:tgtEl>
                                        <p:attrNameLst>
                                          <p:attrName>ppt_x</p:attrName>
                                        </p:attrNameLst>
                                      </p:cBhvr>
                                      <p:tavLst>
                                        <p:tav tm="0">
                                          <p:val>
                                            <p:strVal val="1+#ppt_w/2"/>
                                          </p:val>
                                        </p:tav>
                                        <p:tav tm="100000">
                                          <p:val>
                                            <p:strVal val="#ppt_x"/>
                                          </p:val>
                                        </p:tav>
                                      </p:tavLst>
                                    </p:anim>
                                    <p:anim calcmode="lin" valueType="num">
                                      <p:cBhvr additive="base">
                                        <p:cTn id="8" dur="2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250" fill="hold"/>
                                        <p:tgtEl>
                                          <p:spTgt spid="91"/>
                                        </p:tgtEl>
                                        <p:attrNameLst>
                                          <p:attrName>ppt_x</p:attrName>
                                        </p:attrNameLst>
                                      </p:cBhvr>
                                      <p:tavLst>
                                        <p:tav tm="0">
                                          <p:val>
                                            <p:strVal val="0-#ppt_w/2"/>
                                          </p:val>
                                        </p:tav>
                                        <p:tav tm="100000">
                                          <p:val>
                                            <p:strVal val="#ppt_x"/>
                                          </p:val>
                                        </p:tav>
                                      </p:tavLst>
                                    </p:anim>
                                    <p:anim calcmode="lin" valueType="num">
                                      <p:cBhvr additive="base">
                                        <p:cTn id="12" dur="25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right)">
                                      <p:cBhvr>
                                        <p:cTn id="17"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53699" y="534282"/>
            <a:ext cx="5744301" cy="127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Yêu cầu hệ thống</a:t>
            </a:r>
            <a:endParaRPr sz="3600"/>
          </a:p>
        </p:txBody>
      </p:sp>
      <p:sp>
        <p:nvSpPr>
          <p:cNvPr id="105" name="Google Shape;105;p17"/>
          <p:cNvSpPr txBox="1">
            <a:spLocks noGrp="1"/>
          </p:cNvSpPr>
          <p:nvPr>
            <p:ph type="body" idx="1"/>
          </p:nvPr>
        </p:nvSpPr>
        <p:spPr>
          <a:xfrm>
            <a:off x="753699" y="1750828"/>
            <a:ext cx="7405800" cy="2858390"/>
          </a:xfrm>
          <a:prstGeom prst="rect">
            <a:avLst/>
          </a:prstGeom>
        </p:spPr>
        <p:txBody>
          <a:bodyPr spcFirstLastPara="1" wrap="square" lIns="91425" tIns="91425" rIns="91425" bIns="91425" anchor="t" anchorCtr="0">
            <a:noAutofit/>
          </a:bodyPr>
          <a:lstStyle/>
          <a:p>
            <a:pPr marL="101600" lvl="0" indent="0" algn="just" rtl="0">
              <a:spcBef>
                <a:spcPts val="600"/>
              </a:spcBef>
              <a:spcAft>
                <a:spcPts val="0"/>
              </a:spcAft>
              <a:buSzPts val="2000"/>
              <a:buNone/>
            </a:pPr>
            <a:r>
              <a:rPr lang="en"/>
              <a:t>Yêu cầu nghiệp vụ:</a:t>
            </a:r>
          </a:p>
          <a:p>
            <a:pPr marL="457200" lvl="0" indent="-355600" algn="just" rtl="0">
              <a:spcBef>
                <a:spcPts val="600"/>
              </a:spcBef>
              <a:spcAft>
                <a:spcPts val="0"/>
              </a:spcAft>
              <a:buSzPts val="2000"/>
              <a:buChar char="▪"/>
            </a:pPr>
            <a:r>
              <a:rPr lang="en-US"/>
              <a:t>Đối với admin: Là người có quyền cao nhất của hệ thống; sử dụng các chức năng quản lí người chơi, quản lí bộ câu hỏi; xem toàn bộ phản hồi của người chơi; khắc phục lỗi khi xuất hiện.</a:t>
            </a:r>
          </a:p>
          <a:p>
            <a:pPr marL="457200" lvl="0" indent="-355600" algn="just" rtl="0">
              <a:spcBef>
                <a:spcPts val="600"/>
              </a:spcBef>
              <a:spcAft>
                <a:spcPts val="0"/>
              </a:spcAft>
              <a:buSzPts val="2000"/>
              <a:buChar char="▪"/>
            </a:pPr>
            <a:r>
              <a:rPr lang="en-US"/>
              <a:t>Đối với người chơi: Là người tham gia vào trò chơi, có thể thay đổi thông tin cá nhân, gửi phản hồi về trò chơi.</a:t>
            </a: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41104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fill="hold"/>
                                        <p:tgtEl>
                                          <p:spTgt spid="104"/>
                                        </p:tgtEl>
                                        <p:attrNameLst>
                                          <p:attrName>ppt_x</p:attrName>
                                        </p:attrNameLst>
                                      </p:cBhvr>
                                      <p:tavLst>
                                        <p:tav tm="0">
                                          <p:val>
                                            <p:strVal val="0-#ppt_w/2"/>
                                          </p:val>
                                        </p:tav>
                                        <p:tav tm="100000">
                                          <p:val>
                                            <p:strVal val="#ppt_x"/>
                                          </p:val>
                                        </p:tav>
                                      </p:tavLst>
                                    </p:anim>
                                    <p:anim calcmode="lin" valueType="num">
                                      <p:cBhvr additive="base">
                                        <p:cTn id="8" dur="25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5">
                                            <p:txEl>
                                              <p:pRg st="0" end="0"/>
                                            </p:txEl>
                                          </p:spTgt>
                                        </p:tgtEl>
                                        <p:attrNameLst>
                                          <p:attrName>style.visibility</p:attrName>
                                        </p:attrNameLst>
                                      </p:cBhvr>
                                      <p:to>
                                        <p:strVal val="visible"/>
                                      </p:to>
                                    </p:set>
                                    <p:animEffect transition="in" filter="fade">
                                      <p:cBhvr>
                                        <p:cTn id="13" dur="500"/>
                                        <p:tgtEl>
                                          <p:spTgt spid="1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5">
                                            <p:txEl>
                                              <p:pRg st="1" end="1"/>
                                            </p:txEl>
                                          </p:spTgt>
                                        </p:tgtEl>
                                        <p:attrNameLst>
                                          <p:attrName>style.visibility</p:attrName>
                                        </p:attrNameLst>
                                      </p:cBhvr>
                                      <p:to>
                                        <p:strVal val="visible"/>
                                      </p:to>
                                    </p:set>
                                    <p:animEffect transition="in" filter="fade">
                                      <p:cBhvr>
                                        <p:cTn id="18" dur="500"/>
                                        <p:tgtEl>
                                          <p:spTgt spid="10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5">
                                            <p:txEl>
                                              <p:pRg st="2" end="2"/>
                                            </p:txEl>
                                          </p:spTgt>
                                        </p:tgtEl>
                                        <p:attrNameLst>
                                          <p:attrName>style.visibility</p:attrName>
                                        </p:attrNameLst>
                                      </p:cBhvr>
                                      <p:to>
                                        <p:strVal val="visible"/>
                                      </p:to>
                                    </p:set>
                                    <p:animEffect transition="in" filter="fade">
                                      <p:cBhvr>
                                        <p:cTn id="23" dur="500"/>
                                        <p:tgtEl>
                                          <p:spTgt spid="1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53699" y="544377"/>
            <a:ext cx="5744301" cy="731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Yêu cầu hệ thống</a:t>
            </a:r>
            <a:endParaRPr sz="3600"/>
          </a:p>
        </p:txBody>
      </p:sp>
      <p:sp>
        <p:nvSpPr>
          <p:cNvPr id="105" name="Google Shape;105;p17"/>
          <p:cNvSpPr txBox="1">
            <a:spLocks noGrp="1"/>
          </p:cNvSpPr>
          <p:nvPr>
            <p:ph type="body" idx="1"/>
          </p:nvPr>
        </p:nvSpPr>
        <p:spPr>
          <a:xfrm>
            <a:off x="753699" y="1276130"/>
            <a:ext cx="7405800" cy="3522809"/>
          </a:xfrm>
          <a:prstGeom prst="rect">
            <a:avLst/>
          </a:prstGeom>
        </p:spPr>
        <p:txBody>
          <a:bodyPr spcFirstLastPara="1" wrap="square" lIns="91425" tIns="91425" rIns="91425" bIns="91425" anchor="t" anchorCtr="0">
            <a:noAutofit/>
          </a:bodyPr>
          <a:lstStyle/>
          <a:p>
            <a:pPr marL="101600" lvl="0" indent="0" algn="just" rtl="0">
              <a:spcBef>
                <a:spcPts val="600"/>
              </a:spcBef>
              <a:spcAft>
                <a:spcPts val="0"/>
              </a:spcAft>
              <a:buSzPts val="2000"/>
              <a:buNone/>
            </a:pPr>
            <a:r>
              <a:rPr lang="en" sz="1600"/>
              <a:t>Yêu cầu phi chức năng:</a:t>
            </a:r>
          </a:p>
          <a:p>
            <a:pPr lvl="0" algn="just"/>
            <a:r>
              <a:rPr lang="en-US" sz="1600"/>
              <a:t>Yêu cầu về môi trường phát triển và công nghệ:</a:t>
            </a:r>
          </a:p>
          <a:p>
            <a:pPr lvl="1" algn="just">
              <a:spcBef>
                <a:spcPts val="600"/>
              </a:spcBef>
              <a:buChar char="▪"/>
            </a:pPr>
            <a:r>
              <a:rPr lang="en-US" sz="1400"/>
              <a:t>Môi trường phát triển ứng dụng: Windows.</a:t>
            </a:r>
          </a:p>
          <a:p>
            <a:pPr lvl="1" algn="just">
              <a:spcBef>
                <a:spcPts val="600"/>
              </a:spcBef>
              <a:buChar char="▪"/>
            </a:pPr>
            <a:r>
              <a:rPr lang="en-US" sz="1400"/>
              <a:t>IDE phát triển: Visual Studio.</a:t>
            </a:r>
          </a:p>
          <a:p>
            <a:pPr lvl="1" algn="just">
              <a:spcBef>
                <a:spcPts val="600"/>
              </a:spcBef>
              <a:buChar char="▪"/>
            </a:pPr>
            <a:r>
              <a:rPr lang="en-US" sz="1400"/>
              <a:t>Ngôn ngữ lập trình: C#.</a:t>
            </a:r>
          </a:p>
          <a:p>
            <a:pPr lvl="1" algn="just">
              <a:spcBef>
                <a:spcPts val="600"/>
              </a:spcBef>
              <a:buChar char="▪"/>
            </a:pPr>
            <a:r>
              <a:rPr lang="en-US" sz="1400"/>
              <a:t>Framework: .NET Framework 4.7.2, Entity Framework</a:t>
            </a:r>
          </a:p>
          <a:p>
            <a:pPr lvl="1" algn="just">
              <a:spcBef>
                <a:spcPts val="600"/>
              </a:spcBef>
              <a:buChar char="▪"/>
            </a:pPr>
            <a:r>
              <a:rPr lang="en-US" sz="1400"/>
              <a:t>Hệ quản trị CSDL: SQL Server.</a:t>
            </a:r>
          </a:p>
          <a:p>
            <a:pPr lvl="1" algn="just">
              <a:spcBef>
                <a:spcPts val="600"/>
              </a:spcBef>
              <a:buChar char="▪"/>
            </a:pPr>
            <a:r>
              <a:rPr lang="en-US" sz="1400"/>
              <a:t>Quản lí mã nguồn: Git.</a:t>
            </a:r>
          </a:p>
          <a:p>
            <a:pPr lvl="1" algn="just">
              <a:spcBef>
                <a:spcPts val="600"/>
              </a:spcBef>
              <a:buChar char="▪"/>
            </a:pPr>
            <a:r>
              <a:rPr lang="en-US" sz="1400"/>
              <a:t>Quản lí dự án: Trello.</a:t>
            </a:r>
            <a:endParaRPr lang="en" sz="1600"/>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72443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fill="hold"/>
                                        <p:tgtEl>
                                          <p:spTgt spid="104"/>
                                        </p:tgtEl>
                                        <p:attrNameLst>
                                          <p:attrName>ppt_x</p:attrName>
                                        </p:attrNameLst>
                                      </p:cBhvr>
                                      <p:tavLst>
                                        <p:tav tm="0">
                                          <p:val>
                                            <p:strVal val="0-#ppt_w/2"/>
                                          </p:val>
                                        </p:tav>
                                        <p:tav tm="100000">
                                          <p:val>
                                            <p:strVal val="#ppt_x"/>
                                          </p:val>
                                        </p:tav>
                                      </p:tavLst>
                                    </p:anim>
                                    <p:anim calcmode="lin" valueType="num">
                                      <p:cBhvr additive="base">
                                        <p:cTn id="8" dur="25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5">
                                            <p:txEl>
                                              <p:pRg st="0" end="0"/>
                                            </p:txEl>
                                          </p:spTgt>
                                        </p:tgtEl>
                                        <p:attrNameLst>
                                          <p:attrName>style.visibility</p:attrName>
                                        </p:attrNameLst>
                                      </p:cBhvr>
                                      <p:to>
                                        <p:strVal val="visible"/>
                                      </p:to>
                                    </p:set>
                                    <p:animEffect transition="in" filter="fade">
                                      <p:cBhvr>
                                        <p:cTn id="13" dur="500"/>
                                        <p:tgtEl>
                                          <p:spTgt spid="1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5">
                                            <p:txEl>
                                              <p:pRg st="1" end="1"/>
                                            </p:txEl>
                                          </p:spTgt>
                                        </p:tgtEl>
                                        <p:attrNameLst>
                                          <p:attrName>style.visibility</p:attrName>
                                        </p:attrNameLst>
                                      </p:cBhvr>
                                      <p:to>
                                        <p:strVal val="visible"/>
                                      </p:to>
                                    </p:set>
                                    <p:animEffect transition="in" filter="fade">
                                      <p:cBhvr>
                                        <p:cTn id="18" dur="500"/>
                                        <p:tgtEl>
                                          <p:spTgt spid="105">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5">
                                            <p:txEl>
                                              <p:pRg st="2" end="2"/>
                                            </p:txEl>
                                          </p:spTgt>
                                        </p:tgtEl>
                                        <p:attrNameLst>
                                          <p:attrName>style.visibility</p:attrName>
                                        </p:attrNameLst>
                                      </p:cBhvr>
                                      <p:to>
                                        <p:strVal val="visible"/>
                                      </p:to>
                                    </p:set>
                                    <p:animEffect transition="in" filter="fade">
                                      <p:cBhvr>
                                        <p:cTn id="21" dur="500"/>
                                        <p:tgtEl>
                                          <p:spTgt spid="105">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5">
                                            <p:txEl>
                                              <p:pRg st="3" end="3"/>
                                            </p:txEl>
                                          </p:spTgt>
                                        </p:tgtEl>
                                        <p:attrNameLst>
                                          <p:attrName>style.visibility</p:attrName>
                                        </p:attrNameLst>
                                      </p:cBhvr>
                                      <p:to>
                                        <p:strVal val="visible"/>
                                      </p:to>
                                    </p:set>
                                    <p:animEffect transition="in" filter="fade">
                                      <p:cBhvr>
                                        <p:cTn id="24" dur="500"/>
                                        <p:tgtEl>
                                          <p:spTgt spid="105">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5">
                                            <p:txEl>
                                              <p:pRg st="4" end="4"/>
                                            </p:txEl>
                                          </p:spTgt>
                                        </p:tgtEl>
                                        <p:attrNameLst>
                                          <p:attrName>style.visibility</p:attrName>
                                        </p:attrNameLst>
                                      </p:cBhvr>
                                      <p:to>
                                        <p:strVal val="visible"/>
                                      </p:to>
                                    </p:set>
                                    <p:animEffect transition="in" filter="fade">
                                      <p:cBhvr>
                                        <p:cTn id="27" dur="500"/>
                                        <p:tgtEl>
                                          <p:spTgt spid="105">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5">
                                            <p:txEl>
                                              <p:pRg st="5" end="5"/>
                                            </p:txEl>
                                          </p:spTgt>
                                        </p:tgtEl>
                                        <p:attrNameLst>
                                          <p:attrName>style.visibility</p:attrName>
                                        </p:attrNameLst>
                                      </p:cBhvr>
                                      <p:to>
                                        <p:strVal val="visible"/>
                                      </p:to>
                                    </p:set>
                                    <p:animEffect transition="in" filter="fade">
                                      <p:cBhvr>
                                        <p:cTn id="30" dur="500"/>
                                        <p:tgtEl>
                                          <p:spTgt spid="105">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5">
                                            <p:txEl>
                                              <p:pRg st="6" end="6"/>
                                            </p:txEl>
                                          </p:spTgt>
                                        </p:tgtEl>
                                        <p:attrNameLst>
                                          <p:attrName>style.visibility</p:attrName>
                                        </p:attrNameLst>
                                      </p:cBhvr>
                                      <p:to>
                                        <p:strVal val="visible"/>
                                      </p:to>
                                    </p:set>
                                    <p:animEffect transition="in" filter="fade">
                                      <p:cBhvr>
                                        <p:cTn id="33" dur="500"/>
                                        <p:tgtEl>
                                          <p:spTgt spid="105">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5">
                                            <p:txEl>
                                              <p:pRg st="7" end="7"/>
                                            </p:txEl>
                                          </p:spTgt>
                                        </p:tgtEl>
                                        <p:attrNameLst>
                                          <p:attrName>style.visibility</p:attrName>
                                        </p:attrNameLst>
                                      </p:cBhvr>
                                      <p:to>
                                        <p:strVal val="visible"/>
                                      </p:to>
                                    </p:set>
                                    <p:animEffect transition="in" filter="fade">
                                      <p:cBhvr>
                                        <p:cTn id="36" dur="500"/>
                                        <p:tgtEl>
                                          <p:spTgt spid="10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5">
                                            <p:txEl>
                                              <p:pRg st="8" end="8"/>
                                            </p:txEl>
                                          </p:spTgt>
                                        </p:tgtEl>
                                        <p:attrNameLst>
                                          <p:attrName>style.visibility</p:attrName>
                                        </p:attrNameLst>
                                      </p:cBhvr>
                                      <p:to>
                                        <p:strVal val="visible"/>
                                      </p:to>
                                    </p:set>
                                    <p:animEffect transition="in" filter="fade">
                                      <p:cBhvr>
                                        <p:cTn id="39" dur="500"/>
                                        <p:tgtEl>
                                          <p:spTgt spid="1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53699" y="544377"/>
            <a:ext cx="5744301" cy="7317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Yêu cầu hệ thống</a:t>
            </a:r>
            <a:endParaRPr sz="3600"/>
          </a:p>
        </p:txBody>
      </p:sp>
      <p:sp>
        <p:nvSpPr>
          <p:cNvPr id="105" name="Google Shape;105;p17"/>
          <p:cNvSpPr txBox="1">
            <a:spLocks noGrp="1"/>
          </p:cNvSpPr>
          <p:nvPr>
            <p:ph type="body" idx="1"/>
          </p:nvPr>
        </p:nvSpPr>
        <p:spPr>
          <a:xfrm>
            <a:off x="753699" y="1373325"/>
            <a:ext cx="7405800" cy="3522809"/>
          </a:xfrm>
          <a:prstGeom prst="rect">
            <a:avLst/>
          </a:prstGeom>
        </p:spPr>
        <p:txBody>
          <a:bodyPr spcFirstLastPara="1" wrap="square" lIns="91425" tIns="91425" rIns="91425" bIns="91425" anchor="t" anchorCtr="0">
            <a:noAutofit/>
          </a:bodyPr>
          <a:lstStyle/>
          <a:p>
            <a:pPr marL="101600" lvl="0" indent="0" algn="just" rtl="0">
              <a:spcBef>
                <a:spcPts val="600"/>
              </a:spcBef>
              <a:spcAft>
                <a:spcPts val="0"/>
              </a:spcAft>
              <a:buSzPts val="2000"/>
              <a:buNone/>
            </a:pPr>
            <a:r>
              <a:rPr lang="en" sz="1600"/>
              <a:t>Yêu cầu phi chức năng:</a:t>
            </a:r>
          </a:p>
          <a:p>
            <a:pPr marL="457200" lvl="0" indent="-355600" algn="just" rtl="0">
              <a:spcBef>
                <a:spcPts val="600"/>
              </a:spcBef>
              <a:spcAft>
                <a:spcPts val="0"/>
              </a:spcAft>
              <a:buSzPts val="2000"/>
              <a:buChar char="▪"/>
            </a:pPr>
            <a:r>
              <a:rPr lang="en-US" sz="1600"/>
              <a:t>Yêu cầu về bảo mật và an toàn dữ liệu: đảm bảo tính toàn vẹn dữ liệu, an toàn dữ liệu ở mức ứng dụng và CSDL.</a:t>
            </a:r>
          </a:p>
          <a:p>
            <a:pPr lvl="0" algn="just"/>
            <a:r>
              <a:rPr lang="en-US" sz="1600"/>
              <a:t>Yêu cầu về giao diện:</a:t>
            </a:r>
          </a:p>
          <a:p>
            <a:pPr lvl="1" algn="just">
              <a:spcBef>
                <a:spcPts val="600"/>
              </a:spcBef>
              <a:buChar char="▪"/>
            </a:pPr>
            <a:r>
              <a:rPr lang="en-US" sz="1400"/>
              <a:t>Thân thiện với người dung.</a:t>
            </a:r>
          </a:p>
          <a:p>
            <a:pPr lvl="1" algn="just">
              <a:spcBef>
                <a:spcPts val="600"/>
              </a:spcBef>
              <a:buChar char="▪"/>
            </a:pPr>
            <a:r>
              <a:rPr lang="en-US" sz="1400"/>
              <a:t>Các chức năng bố trí hợp lí, tiện dụng.</a:t>
            </a:r>
          </a:p>
          <a:p>
            <a:pPr marL="457200" lvl="0" indent="-355600" algn="just" rtl="0">
              <a:spcBef>
                <a:spcPts val="600"/>
              </a:spcBef>
              <a:spcAft>
                <a:spcPts val="0"/>
              </a:spcAft>
              <a:buSzPts val="2000"/>
              <a:buChar char="▪"/>
            </a:pPr>
            <a:r>
              <a:rPr lang="en-US" sz="1600"/>
              <a:t>Yêu cầu về tốc độ xử lí:</a:t>
            </a:r>
          </a:p>
          <a:p>
            <a:pPr lvl="1" algn="just">
              <a:spcBef>
                <a:spcPts val="600"/>
              </a:spcBef>
              <a:buChar char="▪"/>
            </a:pPr>
            <a:r>
              <a:rPr lang="en-US" sz="1400"/>
              <a:t>Tốc độ xử lí của hệ thống có độ trễ thấp.</a:t>
            </a: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8673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fill="hold"/>
                                        <p:tgtEl>
                                          <p:spTgt spid="104"/>
                                        </p:tgtEl>
                                        <p:attrNameLst>
                                          <p:attrName>ppt_x</p:attrName>
                                        </p:attrNameLst>
                                      </p:cBhvr>
                                      <p:tavLst>
                                        <p:tav tm="0">
                                          <p:val>
                                            <p:strVal val="0-#ppt_w/2"/>
                                          </p:val>
                                        </p:tav>
                                        <p:tav tm="100000">
                                          <p:val>
                                            <p:strVal val="#ppt_x"/>
                                          </p:val>
                                        </p:tav>
                                      </p:tavLst>
                                    </p:anim>
                                    <p:anim calcmode="lin" valueType="num">
                                      <p:cBhvr additive="base">
                                        <p:cTn id="8" dur="250" fill="hold"/>
                                        <p:tgtEl>
                                          <p:spTgt spid="10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5">
                                            <p:txEl>
                                              <p:pRg st="0" end="0"/>
                                            </p:txEl>
                                          </p:spTgt>
                                        </p:tgtEl>
                                        <p:attrNameLst>
                                          <p:attrName>style.visibility</p:attrName>
                                        </p:attrNameLst>
                                      </p:cBhvr>
                                      <p:to>
                                        <p:strVal val="visible"/>
                                      </p:to>
                                    </p:set>
                                    <p:anim calcmode="lin" valueType="num">
                                      <p:cBhvr additive="base">
                                        <p:cTn id="11" dur="250" fill="hold"/>
                                        <p:tgtEl>
                                          <p:spTgt spid="105">
                                            <p:txEl>
                                              <p:pRg st="0" end="0"/>
                                            </p:txEl>
                                          </p:spTgt>
                                        </p:tgtEl>
                                        <p:attrNameLst>
                                          <p:attrName>ppt_x</p:attrName>
                                        </p:attrNameLst>
                                      </p:cBhvr>
                                      <p:tavLst>
                                        <p:tav tm="0">
                                          <p:val>
                                            <p:strVal val="0-#ppt_w/2"/>
                                          </p:val>
                                        </p:tav>
                                        <p:tav tm="100000">
                                          <p:val>
                                            <p:strVal val="#ppt_x"/>
                                          </p:val>
                                        </p:tav>
                                      </p:tavLst>
                                    </p:anim>
                                    <p:anim calcmode="lin" valueType="num">
                                      <p:cBhvr additive="base">
                                        <p:cTn id="12" dur="250" fill="hold"/>
                                        <p:tgtEl>
                                          <p:spTgt spid="10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fade">
                                      <p:cBhvr>
                                        <p:cTn id="17" dur="250"/>
                                        <p:tgtEl>
                                          <p:spTgt spid="1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fade">
                                      <p:cBhvr>
                                        <p:cTn id="22" dur="250"/>
                                        <p:tgtEl>
                                          <p:spTgt spid="10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5">
                                            <p:txEl>
                                              <p:pRg st="3" end="3"/>
                                            </p:txEl>
                                          </p:spTgt>
                                        </p:tgtEl>
                                        <p:attrNameLst>
                                          <p:attrName>style.visibility</p:attrName>
                                        </p:attrNameLst>
                                      </p:cBhvr>
                                      <p:to>
                                        <p:strVal val="visible"/>
                                      </p:to>
                                    </p:set>
                                    <p:animEffect transition="in" filter="fade">
                                      <p:cBhvr>
                                        <p:cTn id="25" dur="250"/>
                                        <p:tgtEl>
                                          <p:spTgt spid="10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5">
                                            <p:txEl>
                                              <p:pRg st="4" end="4"/>
                                            </p:txEl>
                                          </p:spTgt>
                                        </p:tgtEl>
                                        <p:attrNameLst>
                                          <p:attrName>style.visibility</p:attrName>
                                        </p:attrNameLst>
                                      </p:cBhvr>
                                      <p:to>
                                        <p:strVal val="visible"/>
                                      </p:to>
                                    </p:set>
                                    <p:animEffect transition="in" filter="fade">
                                      <p:cBhvr>
                                        <p:cTn id="28" dur="250"/>
                                        <p:tgtEl>
                                          <p:spTgt spid="105">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5">
                                            <p:txEl>
                                              <p:pRg st="5" end="5"/>
                                            </p:txEl>
                                          </p:spTgt>
                                        </p:tgtEl>
                                        <p:attrNameLst>
                                          <p:attrName>style.visibility</p:attrName>
                                        </p:attrNameLst>
                                      </p:cBhvr>
                                      <p:to>
                                        <p:strVal val="visible"/>
                                      </p:to>
                                    </p:set>
                                    <p:animEffect transition="in" filter="fade">
                                      <p:cBhvr>
                                        <p:cTn id="33" dur="250"/>
                                        <p:tgtEl>
                                          <p:spTgt spid="105">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5">
                                            <p:txEl>
                                              <p:pRg st="6" end="6"/>
                                            </p:txEl>
                                          </p:spTgt>
                                        </p:tgtEl>
                                        <p:attrNameLst>
                                          <p:attrName>style.visibility</p:attrName>
                                        </p:attrNameLst>
                                      </p:cBhvr>
                                      <p:to>
                                        <p:strVal val="visible"/>
                                      </p:to>
                                    </p:set>
                                    <p:animEffect transition="in" filter="fade">
                                      <p:cBhvr>
                                        <p:cTn id="36" dur="250"/>
                                        <p:tgtEl>
                                          <p:spTgt spid="1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 name="Picture 2">
            <a:extLst>
              <a:ext uri="{FF2B5EF4-FFF2-40B4-BE49-F238E27FC236}">
                <a16:creationId xmlns:a16="http://schemas.microsoft.com/office/drawing/2014/main" id="{8676F29E-61FC-42BE-9A4C-160296514EE3}"/>
              </a:ext>
            </a:extLst>
          </p:cNvPr>
          <p:cNvPicPr>
            <a:picLocks noChangeAspect="1"/>
          </p:cNvPicPr>
          <p:nvPr/>
        </p:nvPicPr>
        <p:blipFill>
          <a:blip r:embed="rId3"/>
          <a:stretch>
            <a:fillRect/>
          </a:stretch>
        </p:blipFill>
        <p:spPr>
          <a:xfrm>
            <a:off x="591013" y="556437"/>
            <a:ext cx="4557123" cy="4030626"/>
          </a:xfrm>
          <a:prstGeom prst="rect">
            <a:avLst/>
          </a:prstGeom>
        </p:spPr>
      </p:pic>
      <p:pic>
        <p:nvPicPr>
          <p:cNvPr id="1026" name="Picture 2">
            <a:extLst>
              <a:ext uri="{FF2B5EF4-FFF2-40B4-BE49-F238E27FC236}">
                <a16:creationId xmlns:a16="http://schemas.microsoft.com/office/drawing/2014/main" id="{28FAB5A0-F7F9-4E8B-97EE-E399ED7AE4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918" y="556437"/>
            <a:ext cx="1007765" cy="1007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2019 icon in Color Style">
            <a:extLst>
              <a:ext uri="{FF2B5EF4-FFF2-40B4-BE49-F238E27FC236}">
                <a16:creationId xmlns:a16="http://schemas.microsoft.com/office/drawing/2014/main" id="{E71FB698-AC63-4434-8425-C6C3F8BC1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5082" y="2067867"/>
            <a:ext cx="1007765" cy="10077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41586DE-129E-43E7-A787-D39A7C316D3B}"/>
              </a:ext>
            </a:extLst>
          </p:cNvPr>
          <p:cNvPicPr>
            <a:picLocks noChangeAspect="1"/>
          </p:cNvPicPr>
          <p:nvPr/>
        </p:nvPicPr>
        <p:blipFill>
          <a:blip r:embed="rId6"/>
          <a:stretch>
            <a:fillRect/>
          </a:stretch>
        </p:blipFill>
        <p:spPr>
          <a:xfrm>
            <a:off x="7552847" y="3579298"/>
            <a:ext cx="1049756" cy="1007765"/>
          </a:xfrm>
          <a:prstGeom prst="rect">
            <a:avLst/>
          </a:prstGeom>
        </p:spPr>
      </p:pic>
    </p:spTree>
    <p:extLst>
      <p:ext uri="{BB962C8B-B14F-4D97-AF65-F5344CB8AC3E}">
        <p14:creationId xmlns:p14="http://schemas.microsoft.com/office/powerpoint/2010/main" val="61394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250" fill="hold"/>
                                        <p:tgtEl>
                                          <p:spTgt spid="1026"/>
                                        </p:tgtEl>
                                        <p:attrNameLst>
                                          <p:attrName>ppt_w</p:attrName>
                                        </p:attrNameLst>
                                      </p:cBhvr>
                                      <p:tavLst>
                                        <p:tav tm="0">
                                          <p:val>
                                            <p:fltVal val="0"/>
                                          </p:val>
                                        </p:tav>
                                        <p:tav tm="100000">
                                          <p:val>
                                            <p:strVal val="#ppt_w"/>
                                          </p:val>
                                        </p:tav>
                                      </p:tavLst>
                                    </p:anim>
                                    <p:anim calcmode="lin" valueType="num">
                                      <p:cBhvr>
                                        <p:cTn id="13" dur="250" fill="hold"/>
                                        <p:tgtEl>
                                          <p:spTgt spid="1026"/>
                                        </p:tgtEl>
                                        <p:attrNameLst>
                                          <p:attrName>ppt_h</p:attrName>
                                        </p:attrNameLst>
                                      </p:cBhvr>
                                      <p:tavLst>
                                        <p:tav tm="0">
                                          <p:val>
                                            <p:fltVal val="0"/>
                                          </p:val>
                                        </p:tav>
                                        <p:tav tm="100000">
                                          <p:val>
                                            <p:strVal val="#ppt_h"/>
                                          </p:val>
                                        </p:tav>
                                      </p:tavLst>
                                    </p:anim>
                                    <p:animEffect transition="in" filter="fade">
                                      <p:cBhvr>
                                        <p:cTn id="14" dur="250"/>
                                        <p:tgtEl>
                                          <p:spTgt spid="1026"/>
                                        </p:tgtEl>
                                      </p:cBhvr>
                                    </p:animEffect>
                                  </p:childTnLst>
                                </p:cTn>
                              </p:par>
                              <p:par>
                                <p:cTn id="15" presetID="53" presetClass="entr" presetSubtype="16"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anim calcmode="lin" valueType="num">
                                      <p:cBhvr>
                                        <p:cTn id="17" dur="250" fill="hold"/>
                                        <p:tgtEl>
                                          <p:spTgt spid="1028"/>
                                        </p:tgtEl>
                                        <p:attrNameLst>
                                          <p:attrName>ppt_w</p:attrName>
                                        </p:attrNameLst>
                                      </p:cBhvr>
                                      <p:tavLst>
                                        <p:tav tm="0">
                                          <p:val>
                                            <p:fltVal val="0"/>
                                          </p:val>
                                        </p:tav>
                                        <p:tav tm="100000">
                                          <p:val>
                                            <p:strVal val="#ppt_w"/>
                                          </p:val>
                                        </p:tav>
                                      </p:tavLst>
                                    </p:anim>
                                    <p:anim calcmode="lin" valueType="num">
                                      <p:cBhvr>
                                        <p:cTn id="18" dur="250" fill="hold"/>
                                        <p:tgtEl>
                                          <p:spTgt spid="1028"/>
                                        </p:tgtEl>
                                        <p:attrNameLst>
                                          <p:attrName>ppt_h</p:attrName>
                                        </p:attrNameLst>
                                      </p:cBhvr>
                                      <p:tavLst>
                                        <p:tav tm="0">
                                          <p:val>
                                            <p:fltVal val="0"/>
                                          </p:val>
                                        </p:tav>
                                        <p:tav tm="100000">
                                          <p:val>
                                            <p:strVal val="#ppt_h"/>
                                          </p:val>
                                        </p:tav>
                                      </p:tavLst>
                                    </p:anim>
                                    <p:animEffect transition="in" filter="fade">
                                      <p:cBhvr>
                                        <p:cTn id="19" dur="250"/>
                                        <p:tgtEl>
                                          <p:spTgt spid="1028"/>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250" fill="hold"/>
                                        <p:tgtEl>
                                          <p:spTgt spid="6"/>
                                        </p:tgtEl>
                                        <p:attrNameLst>
                                          <p:attrName>ppt_w</p:attrName>
                                        </p:attrNameLst>
                                      </p:cBhvr>
                                      <p:tavLst>
                                        <p:tav tm="0">
                                          <p:val>
                                            <p:fltVal val="0"/>
                                          </p:val>
                                        </p:tav>
                                        <p:tav tm="100000">
                                          <p:val>
                                            <p:strVal val="#ppt_w"/>
                                          </p:val>
                                        </p:tav>
                                      </p:tavLst>
                                    </p:anim>
                                    <p:anim calcmode="lin" valueType="num">
                                      <p:cBhvr>
                                        <p:cTn id="23" dur="250" fill="hold"/>
                                        <p:tgtEl>
                                          <p:spTgt spid="6"/>
                                        </p:tgtEl>
                                        <p:attrNameLst>
                                          <p:attrName>ppt_h</p:attrName>
                                        </p:attrNameLst>
                                      </p:cBhvr>
                                      <p:tavLst>
                                        <p:tav tm="0">
                                          <p:val>
                                            <p:fltVal val="0"/>
                                          </p:val>
                                        </p:tav>
                                        <p:tav tm="100000">
                                          <p:val>
                                            <p:strVal val="#ppt_h"/>
                                          </p:val>
                                        </p:tav>
                                      </p:tavLst>
                                    </p:anim>
                                    <p:animEffect transition="in" filter="fade">
                                      <p:cBhvr>
                                        <p:cTn id="2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body" idx="4294967295"/>
          </p:nvPr>
        </p:nvSpPr>
        <p:spPr>
          <a:xfrm>
            <a:off x="558001" y="2063311"/>
            <a:ext cx="3170484" cy="1016877"/>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800" b="1">
                <a:solidFill>
                  <a:srgbClr val="FFFFFF"/>
                </a:solidFill>
                <a:latin typeface="Work Sans"/>
                <a:ea typeface="Work Sans"/>
                <a:cs typeface="Work Sans"/>
                <a:sym typeface="Work Sans"/>
              </a:rPr>
              <a:t>Biểu đồ ca sử dụng của admin</a:t>
            </a:r>
            <a:endParaRPr sz="1400">
              <a:solidFill>
                <a:srgbClr val="FFFFFF"/>
              </a:solidFill>
            </a:endParaRPr>
          </a:p>
        </p:txBody>
      </p:sp>
      <p:sp>
        <p:nvSpPr>
          <p:cNvPr id="5" name="Google Shape;115;p18">
            <a:extLst>
              <a:ext uri="{FF2B5EF4-FFF2-40B4-BE49-F238E27FC236}">
                <a16:creationId xmlns:a16="http://schemas.microsoft.com/office/drawing/2014/main" id="{A7D0FD74-2948-4A0B-B13A-D577339F8600}"/>
              </a:ext>
            </a:extLst>
          </p:cNvPr>
          <p:cNvSpPr txBox="1">
            <a:spLocks/>
          </p:cNvSpPr>
          <p:nvPr/>
        </p:nvSpPr>
        <p:spPr>
          <a:xfrm>
            <a:off x="558001" y="969077"/>
            <a:ext cx="5673069" cy="8803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sz="4400">
                <a:solidFill>
                  <a:srgbClr val="FFFFFF"/>
                </a:solidFill>
              </a:rPr>
              <a:t>Thiết kế hệ thống</a:t>
            </a:r>
          </a:p>
        </p:txBody>
      </p:sp>
      <p:pic>
        <p:nvPicPr>
          <p:cNvPr id="4" name="Picture 3">
            <a:extLst>
              <a:ext uri="{FF2B5EF4-FFF2-40B4-BE49-F238E27FC236}">
                <a16:creationId xmlns:a16="http://schemas.microsoft.com/office/drawing/2014/main" id="{8415B4BD-F011-45BA-AD0D-A8B79E2BD643}"/>
              </a:ext>
            </a:extLst>
          </p:cNvPr>
          <p:cNvPicPr>
            <a:picLocks noChangeAspect="1"/>
          </p:cNvPicPr>
          <p:nvPr/>
        </p:nvPicPr>
        <p:blipFill>
          <a:blip r:embed="rId3"/>
          <a:stretch>
            <a:fillRect/>
          </a:stretch>
        </p:blipFill>
        <p:spPr>
          <a:xfrm>
            <a:off x="4082197" y="494516"/>
            <a:ext cx="4558527" cy="4154467"/>
          </a:xfrm>
          <a:prstGeom prst="rect">
            <a:avLst/>
          </a:prstGeom>
        </p:spPr>
      </p:pic>
    </p:spTree>
    <p:extLst>
      <p:ext uri="{BB962C8B-B14F-4D97-AF65-F5344CB8AC3E}">
        <p14:creationId xmlns:p14="http://schemas.microsoft.com/office/powerpoint/2010/main" val="101580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250"/>
                                        <p:tgtEl>
                                          <p:spTgt spid="5"/>
                                        </p:tgtEl>
                                        <p:attrNameLst>
                                          <p:attrName>ppt_x</p:attrName>
                                        </p:attrNameLst>
                                      </p:cBhvr>
                                      <p:tavLst>
                                        <p:tav tm="0">
                                          <p:val>
                                            <p:strVal val="ppt_x"/>
                                          </p:val>
                                        </p:tav>
                                        <p:tav tm="100000">
                                          <p:val>
                                            <p:strVal val="ppt_x"/>
                                          </p:val>
                                        </p:tav>
                                      </p:tavLst>
                                    </p:anim>
                                    <p:anim calcmode="lin" valueType="num">
                                      <p:cBhvr additive="base">
                                        <p:cTn id="13" dur="250"/>
                                        <p:tgtEl>
                                          <p:spTgt spid="5"/>
                                        </p:tgtEl>
                                        <p:attrNameLst>
                                          <p:attrName>ppt_y</p:attrName>
                                        </p:attrNameLst>
                                      </p:cBhvr>
                                      <p:tavLst>
                                        <p:tav tm="0">
                                          <p:val>
                                            <p:strVal val="ppt_y"/>
                                          </p:val>
                                        </p:tav>
                                        <p:tav tm="100000">
                                          <p:val>
                                            <p:strVal val="1+ppt_h/2"/>
                                          </p:val>
                                        </p:tav>
                                      </p:tavLst>
                                    </p:anim>
                                    <p:set>
                                      <p:cBhvr>
                                        <p:cTn id="14" dur="1" fill="hold">
                                          <p:stCondLst>
                                            <p:cond delay="24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Horizontal)">
                                      <p:cBhvr>
                                        <p:cTn id="19" dur="250"/>
                                        <p:tgtEl>
                                          <p:spTgt spid="4"/>
                                        </p:tgtEl>
                                      </p:cBhvr>
                                    </p:animEffect>
                                  </p:childTnLst>
                                </p:cTn>
                              </p:par>
                              <p:par>
                                <p:cTn id="20" presetID="16" presetClass="entr" presetSubtype="26" fill="hold" grpId="0" nodeType="withEffect">
                                  <p:stCondLst>
                                    <p:cond delay="0"/>
                                  </p:stCondLst>
                                  <p:childTnLst>
                                    <p:set>
                                      <p:cBhvr>
                                        <p:cTn id="21" dur="1" fill="hold">
                                          <p:stCondLst>
                                            <p:cond delay="0"/>
                                          </p:stCondLst>
                                        </p:cTn>
                                        <p:tgtEl>
                                          <p:spTgt spid="327">
                                            <p:txEl>
                                              <p:pRg st="0" end="0"/>
                                            </p:txEl>
                                          </p:spTgt>
                                        </p:tgtEl>
                                        <p:attrNameLst>
                                          <p:attrName>style.visibility</p:attrName>
                                        </p:attrNameLst>
                                      </p:cBhvr>
                                      <p:to>
                                        <p:strVal val="visible"/>
                                      </p:to>
                                    </p:set>
                                    <p:animEffect transition="in" filter="barn(inHorizontal)">
                                      <p:cBhvr>
                                        <p:cTn id="22" dur="250"/>
                                        <p:tgtEl>
                                          <p:spTgt spid="3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uild="p"/>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ctrTitle" idx="4294967295"/>
          </p:nvPr>
        </p:nvSpPr>
        <p:spPr>
          <a:xfrm>
            <a:off x="572386" y="528130"/>
            <a:ext cx="3470400" cy="5563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Giới thiệu</a:t>
            </a:r>
            <a:endParaRPr sz="2800"/>
          </a:p>
        </p:txBody>
      </p:sp>
      <p:sp>
        <p:nvSpPr>
          <p:cNvPr id="84" name="Google Shape;84;p14"/>
          <p:cNvSpPr txBox="1">
            <a:spLocks noGrp="1"/>
          </p:cNvSpPr>
          <p:nvPr>
            <p:ph type="subTitle" idx="4294967295"/>
          </p:nvPr>
        </p:nvSpPr>
        <p:spPr>
          <a:xfrm>
            <a:off x="572386" y="1325526"/>
            <a:ext cx="3470400" cy="858532"/>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US" b="1"/>
              <a:t>Giáo viên hướng dẫn:</a:t>
            </a:r>
          </a:p>
          <a:p>
            <a:pPr marL="0" lvl="0" indent="0" algn="l" rtl="0">
              <a:spcBef>
                <a:spcPts val="600"/>
              </a:spcBef>
              <a:spcAft>
                <a:spcPts val="0"/>
              </a:spcAft>
              <a:buNone/>
            </a:pPr>
            <a:r>
              <a:rPr lang="en-US"/>
              <a:t>Lê Thị Mỹ Hạnh</a:t>
            </a:r>
          </a:p>
        </p:txBody>
      </p:sp>
      <p:pic>
        <p:nvPicPr>
          <p:cNvPr id="85" name="Google Shape;85;p14" descr="photo-1434030216411-0b793f4b4173.jpg"/>
          <p:cNvPicPr preferRelativeResize="0"/>
          <p:nvPr/>
        </p:nvPicPr>
        <p:blipFill>
          <a:blip r:embed="rId3">
            <a:alphaModFix/>
          </a:blip>
          <a:stretch>
            <a:fillRect/>
          </a:stretch>
        </p:blipFill>
        <p:spPr>
          <a:xfrm>
            <a:off x="4380075" y="393450"/>
            <a:ext cx="4368875" cy="4368875"/>
          </a:xfrm>
          <a:prstGeom prst="rect">
            <a:avLst/>
          </a:prstGeom>
          <a:noFill/>
          <a:ln>
            <a:noFill/>
          </a:ln>
        </p:spPr>
      </p:pic>
      <p:sp>
        <p:nvSpPr>
          <p:cNvPr id="86" name="Google Shape;86;p1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84;p14">
            <a:extLst>
              <a:ext uri="{FF2B5EF4-FFF2-40B4-BE49-F238E27FC236}">
                <a16:creationId xmlns:a16="http://schemas.microsoft.com/office/drawing/2014/main" id="{B9F78BDA-2413-4B52-9381-EFD9BEAC82BC}"/>
              </a:ext>
            </a:extLst>
          </p:cNvPr>
          <p:cNvSpPr txBox="1">
            <a:spLocks/>
          </p:cNvSpPr>
          <p:nvPr/>
        </p:nvSpPr>
        <p:spPr>
          <a:xfrm>
            <a:off x="572386" y="2954177"/>
            <a:ext cx="3470400" cy="16359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1pPr>
            <a:lvl2pPr marL="914400" marR="0" lvl="1"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2pPr>
            <a:lvl3pPr marL="1371600" marR="0" lvl="2"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3pPr>
            <a:lvl4pPr marL="1828800" marR="0" lvl="3"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4pPr>
            <a:lvl5pPr marL="2286000" marR="0" lvl="4"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5pPr>
            <a:lvl6pPr marL="2743200" marR="0" lvl="5"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6pPr>
            <a:lvl7pPr marL="3200400" marR="0" lvl="6"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7pPr>
            <a:lvl8pPr marL="3657600" marR="0" lvl="7"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8pPr>
            <a:lvl9pPr marL="4114800" marR="0" lvl="8" indent="-355600" algn="l" rtl="0">
              <a:lnSpc>
                <a:spcPct val="100000"/>
              </a:lnSpc>
              <a:spcBef>
                <a:spcPts val="0"/>
              </a:spcBef>
              <a:spcAft>
                <a:spcPts val="0"/>
              </a:spcAft>
              <a:buClr>
                <a:schemeClr val="dk1"/>
              </a:buClr>
              <a:buSzPts val="2000"/>
              <a:buFont typeface="Work Sans"/>
              <a:buChar char="■"/>
              <a:defRPr sz="2000" b="0" i="0" u="none" strike="noStrike" cap="none">
                <a:solidFill>
                  <a:schemeClr val="dk1"/>
                </a:solidFill>
                <a:latin typeface="Work Sans"/>
                <a:ea typeface="Work Sans"/>
                <a:cs typeface="Work Sans"/>
                <a:sym typeface="Work Sans"/>
              </a:defRPr>
            </a:lvl9pPr>
          </a:lstStyle>
          <a:p>
            <a:pPr marL="0" indent="0">
              <a:buFont typeface="Work Sans"/>
              <a:buNone/>
            </a:pPr>
            <a:r>
              <a:rPr lang="en-US" b="1"/>
              <a:t>Sinh viên thực hiện:</a:t>
            </a:r>
          </a:p>
          <a:p>
            <a:pPr marL="0" indent="0">
              <a:buFont typeface="Work Sans"/>
              <a:buNone/>
            </a:pPr>
            <a:r>
              <a:rPr lang="en-US"/>
              <a:t>Lê Thanh Long</a:t>
            </a:r>
          </a:p>
          <a:p>
            <a:pPr marL="0" indent="0">
              <a:buFont typeface="Work Sans"/>
              <a:buNone/>
            </a:pPr>
            <a:r>
              <a:rPr lang="en-US"/>
              <a:t>Võ Văn Thành</a:t>
            </a:r>
          </a:p>
          <a:p>
            <a:pPr marL="0" indent="0">
              <a:buFont typeface="Work Sans"/>
              <a:buNone/>
            </a:pPr>
            <a:r>
              <a:rPr lang="en-US"/>
              <a:t>Nguyễn Duy Thịnh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animEffect transition="in" filter="barn(inVertical)">
                                      <p:cBhvr>
                                        <p:cTn id="7" dur="500"/>
                                        <p:tgtEl>
                                          <p:spTgt spid="8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4">
                                            <p:txEl>
                                              <p:pRg st="1" end="1"/>
                                            </p:txEl>
                                          </p:spTgt>
                                        </p:tgtEl>
                                        <p:attrNameLst>
                                          <p:attrName>style.visibility</p:attrName>
                                        </p:attrNameLst>
                                      </p:cBhvr>
                                      <p:to>
                                        <p:strVal val="visible"/>
                                      </p:to>
                                    </p:set>
                                    <p:animEffect transition="in" filter="barn(inVertical)">
                                      <p:cBhvr>
                                        <p:cTn id="10" dur="500"/>
                                        <p:tgtEl>
                                          <p:spTgt spid="8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body" idx="4294967295"/>
          </p:nvPr>
        </p:nvSpPr>
        <p:spPr>
          <a:xfrm>
            <a:off x="565090" y="1547777"/>
            <a:ext cx="2199376" cy="2062122"/>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sz="2800" b="1">
                <a:solidFill>
                  <a:srgbClr val="FFFFFF"/>
                </a:solidFill>
                <a:latin typeface="Work Sans"/>
                <a:ea typeface="Work Sans"/>
                <a:cs typeface="Work Sans"/>
                <a:sym typeface="Work Sans"/>
              </a:rPr>
              <a:t>Biểu đồ ca sử dụng </a:t>
            </a:r>
            <a:r>
              <a:rPr lang="en-US" sz="2800" b="1">
                <a:solidFill>
                  <a:srgbClr val="FFFFFF"/>
                </a:solidFill>
              </a:rPr>
              <a:t>c</a:t>
            </a:r>
            <a:r>
              <a:rPr lang="en" sz="2800" b="1">
                <a:solidFill>
                  <a:srgbClr val="FFFFFF"/>
                </a:solidFill>
              </a:rPr>
              <a:t>ủa người chơi</a:t>
            </a:r>
            <a:endParaRPr sz="1400">
              <a:solidFill>
                <a:srgbClr val="FFFFFF"/>
              </a:solidFill>
            </a:endParaRPr>
          </a:p>
        </p:txBody>
      </p:sp>
      <p:pic>
        <p:nvPicPr>
          <p:cNvPr id="4" name="Picture 3">
            <a:extLst>
              <a:ext uri="{FF2B5EF4-FFF2-40B4-BE49-F238E27FC236}">
                <a16:creationId xmlns:a16="http://schemas.microsoft.com/office/drawing/2014/main" id="{D603297C-F714-431C-9F89-5BC97EFFA292}"/>
              </a:ext>
            </a:extLst>
          </p:cNvPr>
          <p:cNvPicPr>
            <a:picLocks noChangeAspect="1"/>
          </p:cNvPicPr>
          <p:nvPr/>
        </p:nvPicPr>
        <p:blipFill>
          <a:blip r:embed="rId3"/>
          <a:stretch>
            <a:fillRect/>
          </a:stretch>
        </p:blipFill>
        <p:spPr>
          <a:xfrm>
            <a:off x="3111795" y="444772"/>
            <a:ext cx="5585637" cy="4268132"/>
          </a:xfrm>
          <a:prstGeom prst="rect">
            <a:avLst/>
          </a:prstGeom>
        </p:spPr>
      </p:pic>
    </p:spTree>
    <p:extLst>
      <p:ext uri="{BB962C8B-B14F-4D97-AF65-F5344CB8AC3E}">
        <p14:creationId xmlns:p14="http://schemas.microsoft.com/office/powerpoint/2010/main" val="353630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0"/>
                                  </p:stCondLst>
                                  <p:childTnLst>
                                    <p:set>
                                      <p:cBhvr>
                                        <p:cTn id="6" dur="1" fill="hold">
                                          <p:stCondLst>
                                            <p:cond delay="0"/>
                                          </p:stCondLst>
                                        </p:cTn>
                                        <p:tgtEl>
                                          <p:spTgt spid="327">
                                            <p:txEl>
                                              <p:pRg st="0" end="0"/>
                                            </p:txEl>
                                          </p:spTgt>
                                        </p:tgtEl>
                                        <p:attrNameLst>
                                          <p:attrName>style.visibility</p:attrName>
                                        </p:attrNameLst>
                                      </p:cBhvr>
                                      <p:to>
                                        <p:strVal val="visible"/>
                                      </p:to>
                                    </p:set>
                                    <p:animEffect transition="in" filter="barn(outHorizontal)">
                                      <p:cBhvr>
                                        <p:cTn id="7" dur="500"/>
                                        <p:tgtEl>
                                          <p:spTgt spid="327">
                                            <p:txEl>
                                              <p:pRg st="0" end="0"/>
                                            </p:txEl>
                                          </p:spTgt>
                                        </p:tgtEl>
                                      </p:cBhvr>
                                    </p:animEffect>
                                  </p:childTnLst>
                                </p:cTn>
                              </p:par>
                              <p:par>
                                <p:cTn id="8" presetID="16" presetClass="entr" presetSubtype="4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3" name="Picture 2">
            <a:extLst>
              <a:ext uri="{FF2B5EF4-FFF2-40B4-BE49-F238E27FC236}">
                <a16:creationId xmlns:a16="http://schemas.microsoft.com/office/drawing/2014/main" id="{BE6F830A-61ED-4BAF-BBC4-9DB453208A07}"/>
              </a:ext>
            </a:extLst>
          </p:cNvPr>
          <p:cNvPicPr>
            <a:picLocks noChangeAspect="1"/>
          </p:cNvPicPr>
          <p:nvPr/>
        </p:nvPicPr>
        <p:blipFill>
          <a:blip r:embed="rId3"/>
          <a:stretch>
            <a:fillRect/>
          </a:stretch>
        </p:blipFill>
        <p:spPr>
          <a:xfrm>
            <a:off x="2154382" y="413039"/>
            <a:ext cx="6580476" cy="4328974"/>
          </a:xfrm>
          <a:prstGeom prst="rect">
            <a:avLst/>
          </a:prstGeom>
        </p:spPr>
      </p:pic>
      <p:sp>
        <p:nvSpPr>
          <p:cNvPr id="9" name="Google Shape;115;p18">
            <a:extLst>
              <a:ext uri="{FF2B5EF4-FFF2-40B4-BE49-F238E27FC236}">
                <a16:creationId xmlns:a16="http://schemas.microsoft.com/office/drawing/2014/main" id="{23338B76-EC4E-4BFF-B50C-403F9E12811F}"/>
              </a:ext>
            </a:extLst>
          </p:cNvPr>
          <p:cNvSpPr txBox="1">
            <a:spLocks/>
          </p:cNvSpPr>
          <p:nvPr/>
        </p:nvSpPr>
        <p:spPr>
          <a:xfrm>
            <a:off x="547622" y="928255"/>
            <a:ext cx="1461288" cy="32425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a:solidFill>
                  <a:srgbClr val="FFFFFF"/>
                </a:solidFill>
              </a:rPr>
              <a:t>Biểu đồ lớp tổng quát</a:t>
            </a:r>
          </a:p>
        </p:txBody>
      </p:sp>
    </p:spTree>
    <p:extLst>
      <p:ext uri="{BB962C8B-B14F-4D97-AF65-F5344CB8AC3E}">
        <p14:creationId xmlns:p14="http://schemas.microsoft.com/office/powerpoint/2010/main" val="65909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ctrTitle" idx="4294967295"/>
          </p:nvPr>
        </p:nvSpPr>
        <p:spPr>
          <a:xfrm>
            <a:off x="685800" y="2811537"/>
            <a:ext cx="5089500" cy="11140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solidFill>
                  <a:srgbClr val="FFFFFF"/>
                </a:solidFill>
              </a:rPr>
              <a:t>Dem</a:t>
            </a:r>
            <a:endParaRPr sz="8000">
              <a:solidFill>
                <a:srgbClr val="FFFFFF"/>
              </a:solidFill>
            </a:endParaRPr>
          </a:p>
        </p:txBody>
      </p:sp>
      <p:sp>
        <p:nvSpPr>
          <p:cNvPr id="116" name="Google Shape;116;p18"/>
          <p:cNvSpPr txBox="1">
            <a:spLocks noGrp="1"/>
          </p:cNvSpPr>
          <p:nvPr>
            <p:ph type="subTitle" idx="4294967295"/>
          </p:nvPr>
        </p:nvSpPr>
        <p:spPr>
          <a:xfrm>
            <a:off x="1272285" y="3762713"/>
            <a:ext cx="4357255" cy="6842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FFFFFF"/>
                </a:solidFill>
              </a:rPr>
              <a:t>Chạy thử game.</a:t>
            </a:r>
            <a:endParaRPr>
              <a:solidFill>
                <a:srgbClr val="FFFFFF"/>
              </a:solidFill>
            </a:endParaRPr>
          </a:p>
        </p:txBody>
      </p:sp>
      <p:sp>
        <p:nvSpPr>
          <p:cNvPr id="117" name="Google Shape;117;p18"/>
          <p:cNvSpPr/>
          <p:nvPr/>
        </p:nvSpPr>
        <p:spPr>
          <a:xfrm>
            <a:off x="7415036" y="2688700"/>
            <a:ext cx="257297" cy="24567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8"/>
          <p:cNvGrpSpPr/>
          <p:nvPr/>
        </p:nvGrpSpPr>
        <p:grpSpPr>
          <a:xfrm>
            <a:off x="7095409" y="1308801"/>
            <a:ext cx="1102361" cy="1102633"/>
            <a:chOff x="6654650" y="3665275"/>
            <a:chExt cx="409100" cy="409125"/>
          </a:xfrm>
        </p:grpSpPr>
        <p:sp>
          <p:nvSpPr>
            <p:cNvPr id="119" name="Google Shape;119;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8"/>
          <p:cNvGrpSpPr/>
          <p:nvPr/>
        </p:nvGrpSpPr>
        <p:grpSpPr>
          <a:xfrm rot="2580127">
            <a:off x="5933413" y="1589550"/>
            <a:ext cx="728298" cy="728371"/>
            <a:chOff x="570875" y="4322250"/>
            <a:chExt cx="443300" cy="443325"/>
          </a:xfrm>
        </p:grpSpPr>
        <p:sp>
          <p:nvSpPr>
            <p:cNvPr id="122" name="Google Shape;122;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8"/>
          <p:cNvSpPr/>
          <p:nvPr/>
        </p:nvSpPr>
        <p:spPr>
          <a:xfrm rot="2466840">
            <a:off x="6273713" y="907482"/>
            <a:ext cx="357493" cy="3413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609288">
            <a:off x="6796553" y="1122274"/>
            <a:ext cx="257260" cy="245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2926112">
            <a:off x="8197797" y="1932099"/>
            <a:ext cx="192660" cy="18395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rot="-1609326">
            <a:off x="7396010" y="699666"/>
            <a:ext cx="173600" cy="16572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grpSp>
        <p:nvGrpSpPr>
          <p:cNvPr id="18" name="Google Shape;803;p47">
            <a:extLst>
              <a:ext uri="{FF2B5EF4-FFF2-40B4-BE49-F238E27FC236}">
                <a16:creationId xmlns:a16="http://schemas.microsoft.com/office/drawing/2014/main" id="{F3E28A8D-8A2B-4A53-94FC-AA066272938E}"/>
              </a:ext>
            </a:extLst>
          </p:cNvPr>
          <p:cNvGrpSpPr/>
          <p:nvPr/>
        </p:nvGrpSpPr>
        <p:grpSpPr>
          <a:xfrm>
            <a:off x="863050" y="3947149"/>
            <a:ext cx="385310" cy="285067"/>
            <a:chOff x="5255200" y="3006475"/>
            <a:chExt cx="511700" cy="378575"/>
          </a:xfrm>
        </p:grpSpPr>
        <p:sp>
          <p:nvSpPr>
            <p:cNvPr id="19" name="Google Shape;804;p47">
              <a:extLst>
                <a:ext uri="{FF2B5EF4-FFF2-40B4-BE49-F238E27FC236}">
                  <a16:creationId xmlns:a16="http://schemas.microsoft.com/office/drawing/2014/main" id="{7CEA43E9-4180-45F8-823F-FC09707F96F6}"/>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05;p47">
              <a:extLst>
                <a:ext uri="{FF2B5EF4-FFF2-40B4-BE49-F238E27FC236}">
                  <a16:creationId xmlns:a16="http://schemas.microsoft.com/office/drawing/2014/main" id="{51693E3D-C321-484D-8A68-33778BB43696}"/>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802;p47">
            <a:extLst>
              <a:ext uri="{FF2B5EF4-FFF2-40B4-BE49-F238E27FC236}">
                <a16:creationId xmlns:a16="http://schemas.microsoft.com/office/drawing/2014/main" id="{68B74BC2-1DB7-4DF5-85AD-E534B046EFE9}"/>
              </a:ext>
            </a:extLst>
          </p:cNvPr>
          <p:cNvSpPr/>
          <p:nvPr/>
        </p:nvSpPr>
        <p:spPr>
          <a:xfrm>
            <a:off x="3076153" y="3035526"/>
            <a:ext cx="657647" cy="570412"/>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p15">
            <a:extLst>
              <a:ext uri="{FF2B5EF4-FFF2-40B4-BE49-F238E27FC236}">
                <a16:creationId xmlns:a16="http://schemas.microsoft.com/office/drawing/2014/main" id="{39E1A1BD-A6DE-4FE8-8F60-8ECA749CB889}"/>
              </a:ext>
            </a:extLst>
          </p:cNvPr>
          <p:cNvSpPr txBox="1"/>
          <p:nvPr/>
        </p:nvSpPr>
        <p:spPr>
          <a:xfrm>
            <a:off x="765040" y="2118580"/>
            <a:ext cx="666833" cy="77848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4000" b="1">
                <a:solidFill>
                  <a:schemeClr val="bg1"/>
                </a:solidFill>
                <a:latin typeface="Work Sans"/>
                <a:ea typeface="Work Sans"/>
                <a:cs typeface="Work Sans"/>
                <a:sym typeface="Work Sans"/>
              </a:rPr>
              <a:t>4.</a:t>
            </a:r>
            <a:endParaRPr sz="4000" b="1">
              <a:solidFill>
                <a:schemeClr val="bg1"/>
              </a:solidFill>
              <a:latin typeface="Work Sans"/>
              <a:ea typeface="Work Sans"/>
              <a:cs typeface="Work Sans"/>
              <a:sym typeface="Work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withEffect">
                                  <p:stCondLst>
                                    <p:cond delay="0"/>
                                  </p:stCondLst>
                                  <p:childTnLst>
                                    <p:animRot by="21600000">
                                      <p:cBhvr>
                                        <p:cTn id="6" dur="3000" fill="hold"/>
                                        <p:tgtEl>
                                          <p:spTgt spid="22"/>
                                        </p:tgtEl>
                                        <p:attrNameLst>
                                          <p:attrName>r</p:attrName>
                                        </p:attrNameLst>
                                      </p:cBhvr>
                                    </p:animRot>
                                  </p:childTnLst>
                                </p:cTn>
                              </p:par>
                              <p:par>
                                <p:cTn id="7" presetID="45"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animEffect transition="in" filter="fade">
                                      <p:cBhvr>
                                        <p:cTn id="9" dur="500"/>
                                        <p:tgtEl>
                                          <p:spTgt spid="23"/>
                                        </p:tgtEl>
                                      </p:cBhvr>
                                    </p:animEffect>
                                    <p:anim calcmode="lin" valueType="num">
                                      <p:cBhvr>
                                        <p:cTn id="10" dur="500" fill="hold"/>
                                        <p:tgtEl>
                                          <p:spTgt spid="23"/>
                                        </p:tgtEl>
                                        <p:attrNameLst>
                                          <p:attrName>ppt_w</p:attrName>
                                        </p:attrNameLst>
                                      </p:cBhvr>
                                      <p:tavLst>
                                        <p:tav tm="0" fmla="#ppt_w*sin(2.5*pi*$)">
                                          <p:val>
                                            <p:fltVal val="0"/>
                                          </p:val>
                                        </p:tav>
                                        <p:tav tm="100000">
                                          <p:val>
                                            <p:fltVal val="1"/>
                                          </p:val>
                                        </p:tav>
                                      </p:tavLst>
                                    </p:anim>
                                    <p:anim calcmode="lin" valueType="num">
                                      <p:cBhvr>
                                        <p:cTn id="11" dur="5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69616" y="2874351"/>
            <a:ext cx="7289100" cy="815500"/>
          </a:xfrm>
          <a:prstGeom prst="rect">
            <a:avLst/>
          </a:prstGeom>
        </p:spPr>
        <p:txBody>
          <a:bodyPr spcFirstLastPara="1" wrap="square" lIns="91425" tIns="91425" rIns="91425" bIns="91425" anchor="b" anchorCtr="0">
            <a:noAutofit/>
          </a:bodyPr>
          <a:lstStyle/>
          <a:p>
            <a:pPr lvl="0"/>
            <a:r>
              <a:rPr lang="en"/>
              <a:t>Kết luận</a:t>
            </a: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5</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
        <p:nvSpPr>
          <p:cNvPr id="4" name="Google Shape;92;p15">
            <a:extLst>
              <a:ext uri="{FF2B5EF4-FFF2-40B4-BE49-F238E27FC236}">
                <a16:creationId xmlns:a16="http://schemas.microsoft.com/office/drawing/2014/main" id="{C479D916-6197-4E45-AF58-F2624189B2F4}"/>
              </a:ext>
            </a:extLst>
          </p:cNvPr>
          <p:cNvSpPr txBox="1">
            <a:spLocks noGrp="1"/>
          </p:cNvSpPr>
          <p:nvPr>
            <p:ph type="subTitle" idx="1"/>
          </p:nvPr>
        </p:nvSpPr>
        <p:spPr>
          <a:xfrm>
            <a:off x="869616" y="3606815"/>
            <a:ext cx="7289100" cy="784800"/>
          </a:xfrm>
          <a:prstGeom prst="rect">
            <a:avLst/>
          </a:prstGeom>
        </p:spPr>
        <p:txBody>
          <a:bodyPr spcFirstLastPara="1" wrap="square" lIns="91425" tIns="91425" rIns="91425" bIns="91425" anchor="t" anchorCtr="0">
            <a:noAutofit/>
          </a:bodyPr>
          <a:lstStyle/>
          <a:p>
            <a:pPr marL="0" lvl="0" indent="0"/>
            <a:r>
              <a:rPr lang="vi-VN"/>
              <a:t>Kết quả đạt được, ưu – nhược điểm, hướng phát triển.</a:t>
            </a:r>
          </a:p>
        </p:txBody>
      </p:sp>
    </p:spTree>
    <p:extLst>
      <p:ext uri="{BB962C8B-B14F-4D97-AF65-F5344CB8AC3E}">
        <p14:creationId xmlns:p14="http://schemas.microsoft.com/office/powerpoint/2010/main" val="332299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250" fill="hold"/>
                                        <p:tgtEl>
                                          <p:spTgt spid="93"/>
                                        </p:tgtEl>
                                        <p:attrNameLst>
                                          <p:attrName>ppt_x</p:attrName>
                                        </p:attrNameLst>
                                      </p:cBhvr>
                                      <p:tavLst>
                                        <p:tav tm="0">
                                          <p:val>
                                            <p:strVal val="1+#ppt_w/2"/>
                                          </p:val>
                                        </p:tav>
                                        <p:tav tm="100000">
                                          <p:val>
                                            <p:strVal val="#ppt_x"/>
                                          </p:val>
                                        </p:tav>
                                      </p:tavLst>
                                    </p:anim>
                                    <p:anim calcmode="lin" valueType="num">
                                      <p:cBhvr additive="base">
                                        <p:cTn id="8" dur="2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250" fill="hold"/>
                                        <p:tgtEl>
                                          <p:spTgt spid="91"/>
                                        </p:tgtEl>
                                        <p:attrNameLst>
                                          <p:attrName>ppt_x</p:attrName>
                                        </p:attrNameLst>
                                      </p:cBhvr>
                                      <p:tavLst>
                                        <p:tav tm="0">
                                          <p:val>
                                            <p:strVal val="0-#ppt_w/2"/>
                                          </p:val>
                                        </p:tav>
                                        <p:tav tm="100000">
                                          <p:val>
                                            <p:strVal val="#ppt_x"/>
                                          </p:val>
                                        </p:tav>
                                      </p:tavLst>
                                    </p:anim>
                                    <p:anim calcmode="lin" valueType="num">
                                      <p:cBhvr additive="base">
                                        <p:cTn id="12" dur="25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right)">
                                      <p:cBhvr>
                                        <p:cTn id="17"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body" idx="1"/>
          </p:nvPr>
        </p:nvSpPr>
        <p:spPr>
          <a:xfrm>
            <a:off x="702895" y="2312925"/>
            <a:ext cx="3594600" cy="21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t>Ưu điểm</a:t>
            </a:r>
          </a:p>
          <a:p>
            <a:pPr marL="285750" lvl="0" indent="-285750" algn="l" rtl="0">
              <a:spcBef>
                <a:spcPts val="600"/>
              </a:spcBef>
              <a:spcAft>
                <a:spcPts val="0"/>
              </a:spcAft>
              <a:buFont typeface="Wingdings" panose="05000000000000000000" pitchFamily="2" charset="2"/>
              <a:buChar char="§"/>
            </a:pPr>
            <a:r>
              <a:rPr lang="en-US"/>
              <a:t>Xây dựng giao diện game khá đầy đủ các chức năng cơ bản.</a:t>
            </a:r>
          </a:p>
          <a:p>
            <a:pPr marL="285750" lvl="0" indent="-285750" algn="l" rtl="0">
              <a:spcBef>
                <a:spcPts val="600"/>
              </a:spcBef>
              <a:spcAft>
                <a:spcPts val="0"/>
              </a:spcAft>
              <a:buFont typeface="Wingdings" panose="05000000000000000000" pitchFamily="2" charset="2"/>
              <a:buChar char="§"/>
            </a:pPr>
            <a:r>
              <a:rPr lang="en-US">
                <a:latin typeface="Work Sans"/>
                <a:ea typeface="Work Sans"/>
                <a:cs typeface="Work Sans"/>
                <a:sym typeface="Work Sans"/>
              </a:rPr>
              <a:t>Tốc </a:t>
            </a:r>
            <a:r>
              <a:rPr lang="en-US"/>
              <a:t>độ xử lí, đồng bộ với CSDL tương đối nhanh và ổn định.</a:t>
            </a:r>
            <a:endParaRPr>
              <a:latin typeface="Work Sans"/>
              <a:ea typeface="Work Sans"/>
              <a:cs typeface="Work Sans"/>
              <a:sym typeface="Work Sans"/>
            </a:endParaRPr>
          </a:p>
        </p:txBody>
      </p:sp>
      <p:sp>
        <p:nvSpPr>
          <p:cNvPr id="137" name="Google Shape;137;p19"/>
          <p:cNvSpPr txBox="1">
            <a:spLocks noGrp="1"/>
          </p:cNvSpPr>
          <p:nvPr>
            <p:ph type="body" idx="2"/>
          </p:nvPr>
        </p:nvSpPr>
        <p:spPr>
          <a:xfrm>
            <a:off x="4846507" y="2312925"/>
            <a:ext cx="3594600" cy="2133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a:latin typeface="Work Sans"/>
                <a:ea typeface="Work Sans"/>
                <a:cs typeface="Work Sans"/>
                <a:sym typeface="Work Sans"/>
              </a:rPr>
              <a:t>Nhược điểm</a:t>
            </a:r>
          </a:p>
          <a:p>
            <a:pPr marL="285750" lvl="0" indent="-285750" algn="l" rtl="0">
              <a:spcBef>
                <a:spcPts val="600"/>
              </a:spcBef>
              <a:spcAft>
                <a:spcPts val="0"/>
              </a:spcAft>
              <a:buFont typeface="Wingdings" panose="05000000000000000000" pitchFamily="2" charset="2"/>
              <a:buChar char="§"/>
            </a:pPr>
            <a:r>
              <a:rPr lang="en-US"/>
              <a:t>CSDL lưu offline dẫn đến dung lượng của game tương đối lớn.</a:t>
            </a:r>
          </a:p>
          <a:p>
            <a:pPr marL="285750" lvl="0" indent="-285750" algn="l" rtl="0">
              <a:spcBef>
                <a:spcPts val="600"/>
              </a:spcBef>
              <a:spcAft>
                <a:spcPts val="0"/>
              </a:spcAft>
              <a:buFont typeface="Wingdings" panose="05000000000000000000" pitchFamily="2" charset="2"/>
              <a:buChar char="§"/>
            </a:pPr>
            <a:r>
              <a:rPr lang="en-US">
                <a:latin typeface="Work Sans"/>
                <a:ea typeface="Work Sans"/>
                <a:cs typeface="Work Sans"/>
                <a:sym typeface="Work Sans"/>
              </a:rPr>
              <a:t>Dữ liệu trong CSDL còn hạn chế.</a:t>
            </a:r>
          </a:p>
          <a:p>
            <a:pPr marL="285750" lvl="0" indent="-285750" algn="l" rtl="0">
              <a:spcBef>
                <a:spcPts val="600"/>
              </a:spcBef>
              <a:spcAft>
                <a:spcPts val="0"/>
              </a:spcAft>
              <a:buFont typeface="Wingdings" panose="05000000000000000000" pitchFamily="2" charset="2"/>
              <a:buChar char="§"/>
            </a:pPr>
            <a:r>
              <a:rPr lang="en-US"/>
              <a:t>Còn nhiều điểm chưa hợp lí trong CSDL.</a:t>
            </a:r>
            <a:endParaRPr>
              <a:latin typeface="Work Sans"/>
              <a:ea typeface="Work Sans"/>
              <a:cs typeface="Work Sans"/>
              <a:sym typeface="Work Sans"/>
            </a:endParaRPr>
          </a:p>
        </p:txBody>
      </p:sp>
      <p:grpSp>
        <p:nvGrpSpPr>
          <p:cNvPr id="138" name="Google Shape;138;p19"/>
          <p:cNvGrpSpPr/>
          <p:nvPr/>
        </p:nvGrpSpPr>
        <p:grpSpPr>
          <a:xfrm>
            <a:off x="7516121" y="711701"/>
            <a:ext cx="903434" cy="903434"/>
            <a:chOff x="2594325" y="1627175"/>
            <a:chExt cx="440850" cy="440850"/>
          </a:xfrm>
        </p:grpSpPr>
        <p:sp>
          <p:nvSpPr>
            <p:cNvPr id="139" name="Google Shape;139;p1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10" name="Google Shape;104;p17">
            <a:extLst>
              <a:ext uri="{FF2B5EF4-FFF2-40B4-BE49-F238E27FC236}">
                <a16:creationId xmlns:a16="http://schemas.microsoft.com/office/drawing/2014/main" id="{7A811EFE-1404-4029-8A62-CE4709705A07}"/>
              </a:ext>
            </a:extLst>
          </p:cNvPr>
          <p:cNvSpPr txBox="1">
            <a:spLocks noGrp="1"/>
          </p:cNvSpPr>
          <p:nvPr>
            <p:ph type="title"/>
          </p:nvPr>
        </p:nvSpPr>
        <p:spPr>
          <a:xfrm>
            <a:off x="642862" y="644074"/>
            <a:ext cx="5744301" cy="6081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Kết quả đạt được</a:t>
            </a:r>
            <a:endParaRPr sz="3600"/>
          </a:p>
        </p:txBody>
      </p:sp>
      <p:sp>
        <p:nvSpPr>
          <p:cNvPr id="11" name="Google Shape;105;p17">
            <a:extLst>
              <a:ext uri="{FF2B5EF4-FFF2-40B4-BE49-F238E27FC236}">
                <a16:creationId xmlns:a16="http://schemas.microsoft.com/office/drawing/2014/main" id="{4DA83C21-6405-4EF7-B7D1-411B37C74147}"/>
              </a:ext>
            </a:extLst>
          </p:cNvPr>
          <p:cNvSpPr txBox="1">
            <a:spLocks/>
          </p:cNvSpPr>
          <p:nvPr/>
        </p:nvSpPr>
        <p:spPr>
          <a:xfrm>
            <a:off x="559735" y="1153349"/>
            <a:ext cx="4975156" cy="7968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1pPr>
            <a:lvl2pPr marL="914400" marR="0" lvl="1"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2pPr>
            <a:lvl3pPr marL="1371600" marR="0" lvl="2"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3pPr>
            <a:lvl4pPr marL="1828800" marR="0" lvl="3"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4pPr>
            <a:lvl5pPr marL="2286000" marR="0" lvl="4"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5pPr>
            <a:lvl6pPr marL="2743200" marR="0" lvl="5"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6pPr>
            <a:lvl7pPr marL="3200400" marR="0" lvl="6"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7pPr>
            <a:lvl8pPr marL="3657600" marR="0" lvl="7"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8pPr>
            <a:lvl9pPr marL="4114800" marR="0" lvl="8" indent="-330200" algn="l" rtl="0">
              <a:lnSpc>
                <a:spcPct val="100000"/>
              </a:lnSpc>
              <a:spcBef>
                <a:spcPts val="0"/>
              </a:spcBef>
              <a:spcAft>
                <a:spcPts val="0"/>
              </a:spcAft>
              <a:buClr>
                <a:schemeClr val="dk1"/>
              </a:buClr>
              <a:buSzPts val="1600"/>
              <a:buFont typeface="Work Sans"/>
              <a:buChar char="■"/>
              <a:defRPr sz="1600" b="0" i="0" u="none" strike="noStrike" cap="none">
                <a:solidFill>
                  <a:schemeClr val="dk1"/>
                </a:solidFill>
                <a:latin typeface="Work Sans"/>
                <a:ea typeface="Work Sans"/>
                <a:cs typeface="Work Sans"/>
                <a:sym typeface="Work Sans"/>
              </a:defRPr>
            </a:lvl9pPr>
          </a:lstStyle>
          <a:p>
            <a:pPr marL="101600" indent="0" algn="just">
              <a:buSzPts val="2000"/>
              <a:buFont typeface="Work Sans"/>
              <a:buNone/>
            </a:pPr>
            <a:r>
              <a:rPr lang="en-US"/>
              <a:t>Hoàn thành được game tương đối hoàn thiện so với mục tiêu ban đầu đặt ra.</a:t>
            </a:r>
          </a:p>
        </p:txBody>
      </p:sp>
    </p:spTree>
    <p:extLst>
      <p:ext uri="{BB962C8B-B14F-4D97-AF65-F5344CB8AC3E}">
        <p14:creationId xmlns:p14="http://schemas.microsoft.com/office/powerpoint/2010/main" val="219412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fill="hold"/>
                                        <p:tgtEl>
                                          <p:spTgt spid="10"/>
                                        </p:tgtEl>
                                        <p:attrNameLst>
                                          <p:attrName>ppt_x</p:attrName>
                                        </p:attrNameLst>
                                      </p:cBhvr>
                                      <p:tavLst>
                                        <p:tav tm="0">
                                          <p:val>
                                            <p:strVal val="0-#ppt_w/2"/>
                                          </p:val>
                                        </p:tav>
                                        <p:tav tm="100000">
                                          <p:val>
                                            <p:strVal val="#ppt_x"/>
                                          </p:val>
                                        </p:tav>
                                      </p:tavLst>
                                    </p:anim>
                                    <p:anim calcmode="lin" valueType="num">
                                      <p:cBhvr additive="base">
                                        <p:cTn id="8"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5">
                                            <p:txEl>
                                              <p:pRg st="0" end="0"/>
                                            </p:txEl>
                                          </p:spTgt>
                                        </p:tgtEl>
                                        <p:attrNameLst>
                                          <p:attrName>style.visibility</p:attrName>
                                        </p:attrNameLst>
                                      </p:cBhvr>
                                      <p:to>
                                        <p:strVal val="visible"/>
                                      </p:to>
                                    </p:set>
                                    <p:anim calcmode="lin" valueType="num">
                                      <p:cBhvr additive="base">
                                        <p:cTn id="18" dur="25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19" dur="25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5">
                                            <p:txEl>
                                              <p:pRg st="1" end="1"/>
                                            </p:txEl>
                                          </p:spTgt>
                                        </p:tgtEl>
                                        <p:attrNameLst>
                                          <p:attrName>style.visibility</p:attrName>
                                        </p:attrNameLst>
                                      </p:cBhvr>
                                      <p:to>
                                        <p:strVal val="visible"/>
                                      </p:to>
                                    </p:set>
                                    <p:anim calcmode="lin" valueType="num">
                                      <p:cBhvr additive="base">
                                        <p:cTn id="24" dur="25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25" dur="25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5">
                                            <p:txEl>
                                              <p:pRg st="2" end="2"/>
                                            </p:txEl>
                                          </p:spTgt>
                                        </p:tgtEl>
                                        <p:attrNameLst>
                                          <p:attrName>style.visibility</p:attrName>
                                        </p:attrNameLst>
                                      </p:cBhvr>
                                      <p:to>
                                        <p:strVal val="visible"/>
                                      </p:to>
                                    </p:set>
                                    <p:anim calcmode="lin" valueType="num">
                                      <p:cBhvr additive="base">
                                        <p:cTn id="30" dur="25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31" dur="25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37">
                                            <p:txEl>
                                              <p:pRg st="0" end="0"/>
                                            </p:txEl>
                                          </p:spTgt>
                                        </p:tgtEl>
                                        <p:attrNameLst>
                                          <p:attrName>style.visibility</p:attrName>
                                        </p:attrNameLst>
                                      </p:cBhvr>
                                      <p:to>
                                        <p:strVal val="visible"/>
                                      </p:to>
                                    </p:set>
                                    <p:anim calcmode="lin" valueType="num">
                                      <p:cBhvr additive="base">
                                        <p:cTn id="36" dur="250" fill="hold"/>
                                        <p:tgtEl>
                                          <p:spTgt spid="137">
                                            <p:txEl>
                                              <p:pRg st="0" end="0"/>
                                            </p:txEl>
                                          </p:spTgt>
                                        </p:tgtEl>
                                        <p:attrNameLst>
                                          <p:attrName>ppt_x</p:attrName>
                                        </p:attrNameLst>
                                      </p:cBhvr>
                                      <p:tavLst>
                                        <p:tav tm="0">
                                          <p:val>
                                            <p:strVal val="1+#ppt_w/2"/>
                                          </p:val>
                                        </p:tav>
                                        <p:tav tm="100000">
                                          <p:val>
                                            <p:strVal val="#ppt_x"/>
                                          </p:val>
                                        </p:tav>
                                      </p:tavLst>
                                    </p:anim>
                                    <p:anim calcmode="lin" valueType="num">
                                      <p:cBhvr additive="base">
                                        <p:cTn id="37" dur="250" fill="hold"/>
                                        <p:tgtEl>
                                          <p:spTgt spid="1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7">
                                            <p:txEl>
                                              <p:pRg st="1" end="1"/>
                                            </p:txEl>
                                          </p:spTgt>
                                        </p:tgtEl>
                                        <p:attrNameLst>
                                          <p:attrName>style.visibility</p:attrName>
                                        </p:attrNameLst>
                                      </p:cBhvr>
                                      <p:to>
                                        <p:strVal val="visible"/>
                                      </p:to>
                                    </p:set>
                                    <p:anim calcmode="lin" valueType="num">
                                      <p:cBhvr additive="base">
                                        <p:cTn id="42" dur="250" fill="hold"/>
                                        <p:tgtEl>
                                          <p:spTgt spid="137">
                                            <p:txEl>
                                              <p:pRg st="1" end="1"/>
                                            </p:txEl>
                                          </p:spTgt>
                                        </p:tgtEl>
                                        <p:attrNameLst>
                                          <p:attrName>ppt_x</p:attrName>
                                        </p:attrNameLst>
                                      </p:cBhvr>
                                      <p:tavLst>
                                        <p:tav tm="0">
                                          <p:val>
                                            <p:strVal val="1+#ppt_w/2"/>
                                          </p:val>
                                        </p:tav>
                                        <p:tav tm="100000">
                                          <p:val>
                                            <p:strVal val="#ppt_x"/>
                                          </p:val>
                                        </p:tav>
                                      </p:tavLst>
                                    </p:anim>
                                    <p:anim calcmode="lin" valueType="num">
                                      <p:cBhvr additive="base">
                                        <p:cTn id="43" dur="250" fill="hold"/>
                                        <p:tgtEl>
                                          <p:spTgt spid="1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37">
                                            <p:txEl>
                                              <p:pRg st="2" end="2"/>
                                            </p:txEl>
                                          </p:spTgt>
                                        </p:tgtEl>
                                        <p:attrNameLst>
                                          <p:attrName>style.visibility</p:attrName>
                                        </p:attrNameLst>
                                      </p:cBhvr>
                                      <p:to>
                                        <p:strVal val="visible"/>
                                      </p:to>
                                    </p:set>
                                    <p:anim calcmode="lin" valueType="num">
                                      <p:cBhvr additive="base">
                                        <p:cTn id="48" dur="250" fill="hold"/>
                                        <p:tgtEl>
                                          <p:spTgt spid="137">
                                            <p:txEl>
                                              <p:pRg st="2" end="2"/>
                                            </p:txEl>
                                          </p:spTgt>
                                        </p:tgtEl>
                                        <p:attrNameLst>
                                          <p:attrName>ppt_x</p:attrName>
                                        </p:attrNameLst>
                                      </p:cBhvr>
                                      <p:tavLst>
                                        <p:tav tm="0">
                                          <p:val>
                                            <p:strVal val="1+#ppt_w/2"/>
                                          </p:val>
                                        </p:tav>
                                        <p:tav tm="100000">
                                          <p:val>
                                            <p:strVal val="#ppt_x"/>
                                          </p:val>
                                        </p:tav>
                                      </p:tavLst>
                                    </p:anim>
                                    <p:anim calcmode="lin" valueType="num">
                                      <p:cBhvr additive="base">
                                        <p:cTn id="49" dur="250" fill="hold"/>
                                        <p:tgtEl>
                                          <p:spTgt spid="13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37">
                                            <p:txEl>
                                              <p:pRg st="3" end="3"/>
                                            </p:txEl>
                                          </p:spTgt>
                                        </p:tgtEl>
                                        <p:attrNameLst>
                                          <p:attrName>style.visibility</p:attrName>
                                        </p:attrNameLst>
                                      </p:cBhvr>
                                      <p:to>
                                        <p:strVal val="visible"/>
                                      </p:to>
                                    </p:set>
                                    <p:anim calcmode="lin" valueType="num">
                                      <p:cBhvr additive="base">
                                        <p:cTn id="54" dur="250" fill="hold"/>
                                        <p:tgtEl>
                                          <p:spTgt spid="137">
                                            <p:txEl>
                                              <p:pRg st="3" end="3"/>
                                            </p:txEl>
                                          </p:spTgt>
                                        </p:tgtEl>
                                        <p:attrNameLst>
                                          <p:attrName>ppt_x</p:attrName>
                                        </p:attrNameLst>
                                      </p:cBhvr>
                                      <p:tavLst>
                                        <p:tav tm="0">
                                          <p:val>
                                            <p:strVal val="1+#ppt_w/2"/>
                                          </p:val>
                                        </p:tav>
                                        <p:tav tm="100000">
                                          <p:val>
                                            <p:strVal val="#ppt_x"/>
                                          </p:val>
                                        </p:tav>
                                      </p:tavLst>
                                    </p:anim>
                                    <p:anim calcmode="lin" valueType="num">
                                      <p:cBhvr additive="base">
                                        <p:cTn id="55" dur="250" fill="hold"/>
                                        <p:tgtEl>
                                          <p:spTgt spid="13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build="p"/>
      <p:bldP spid="137" grpId="0" build="p"/>
      <p:bldP spid="10" grpId="0"/>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22081" y="506616"/>
            <a:ext cx="5744301" cy="7179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a:t>Hướng phát triển</a:t>
            </a:r>
            <a:endParaRPr sz="3600"/>
          </a:p>
        </p:txBody>
      </p:sp>
      <p:sp>
        <p:nvSpPr>
          <p:cNvPr id="105" name="Google Shape;105;p17"/>
          <p:cNvSpPr txBox="1">
            <a:spLocks noGrp="1"/>
          </p:cNvSpPr>
          <p:nvPr>
            <p:ph type="body" idx="1"/>
          </p:nvPr>
        </p:nvSpPr>
        <p:spPr>
          <a:xfrm>
            <a:off x="544577" y="1196981"/>
            <a:ext cx="7209734" cy="3333456"/>
          </a:xfrm>
          <a:prstGeom prst="rect">
            <a:avLst/>
          </a:prstGeom>
        </p:spPr>
        <p:txBody>
          <a:bodyPr spcFirstLastPara="1" wrap="square" lIns="91425" tIns="91425" rIns="91425" bIns="91425" anchor="t" anchorCtr="0">
            <a:noAutofit/>
          </a:bodyPr>
          <a:lstStyle/>
          <a:p>
            <a:pPr lvl="0"/>
            <a:r>
              <a:rPr lang="en-US" sz="1800"/>
              <a:t>Tiếp tục sửa các lỗi còn tồn tại trong chương trình.</a:t>
            </a:r>
          </a:p>
          <a:p>
            <a:pPr lvl="0"/>
            <a:r>
              <a:rPr lang="en-US" sz="1800"/>
              <a:t>Nghiên cứu thêm các giải pháp để đưa game trở thành game online, game đa nền tảng.</a:t>
            </a:r>
          </a:p>
          <a:p>
            <a:pPr lvl="0"/>
            <a:r>
              <a:rPr lang="en-US" sz="1800"/>
              <a:t>Hoàn thiện và cải tiến về thuật toán sao cho đạt tốc độ xử lí nhanh chóng, chính xác và hiệu quả hơn đối với các yêu cầu và mức độ xử lí cao hơn.</a:t>
            </a:r>
          </a:p>
          <a:p>
            <a:pPr lvl="0"/>
            <a:r>
              <a:rPr lang="en-US" sz="1800"/>
              <a:t>Phát triển thêm các màn chơi trải dài trên nhiều thời kì lịch sử của nước ta hơn.</a:t>
            </a:r>
          </a:p>
          <a:p>
            <a:r>
              <a:rPr lang="en-US" sz="1800"/>
              <a:t>Phát triển thêm nhiều tính năng tiện ích để làm phong phú chức năng của game.</a:t>
            </a: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9715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fill="hold"/>
                                        <p:tgtEl>
                                          <p:spTgt spid="104"/>
                                        </p:tgtEl>
                                        <p:attrNameLst>
                                          <p:attrName>ppt_x</p:attrName>
                                        </p:attrNameLst>
                                      </p:cBhvr>
                                      <p:tavLst>
                                        <p:tav tm="0">
                                          <p:val>
                                            <p:strVal val="0-#ppt_w/2"/>
                                          </p:val>
                                        </p:tav>
                                        <p:tav tm="100000">
                                          <p:val>
                                            <p:strVal val="#ppt_x"/>
                                          </p:val>
                                        </p:tav>
                                      </p:tavLst>
                                    </p:anim>
                                    <p:anim calcmode="lin" valueType="num">
                                      <p:cBhvr additive="base">
                                        <p:cTn id="8" dur="25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5">
                                            <p:txEl>
                                              <p:pRg st="0" end="0"/>
                                            </p:txEl>
                                          </p:spTgt>
                                        </p:tgtEl>
                                        <p:attrNameLst>
                                          <p:attrName>style.visibility</p:attrName>
                                        </p:attrNameLst>
                                      </p:cBhvr>
                                      <p:to>
                                        <p:strVal val="visible"/>
                                      </p:to>
                                    </p:set>
                                    <p:animEffect transition="in" filter="fade">
                                      <p:cBhvr>
                                        <p:cTn id="13" dur="500"/>
                                        <p:tgtEl>
                                          <p:spTgt spid="1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5">
                                            <p:txEl>
                                              <p:pRg st="1" end="1"/>
                                            </p:txEl>
                                          </p:spTgt>
                                        </p:tgtEl>
                                        <p:attrNameLst>
                                          <p:attrName>style.visibility</p:attrName>
                                        </p:attrNameLst>
                                      </p:cBhvr>
                                      <p:to>
                                        <p:strVal val="visible"/>
                                      </p:to>
                                    </p:set>
                                    <p:animEffect transition="in" filter="fade">
                                      <p:cBhvr>
                                        <p:cTn id="18" dur="500"/>
                                        <p:tgtEl>
                                          <p:spTgt spid="10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5">
                                            <p:txEl>
                                              <p:pRg st="2" end="2"/>
                                            </p:txEl>
                                          </p:spTgt>
                                        </p:tgtEl>
                                        <p:attrNameLst>
                                          <p:attrName>style.visibility</p:attrName>
                                        </p:attrNameLst>
                                      </p:cBhvr>
                                      <p:to>
                                        <p:strVal val="visible"/>
                                      </p:to>
                                    </p:set>
                                    <p:animEffect transition="in" filter="fade">
                                      <p:cBhvr>
                                        <p:cTn id="23" dur="500"/>
                                        <p:tgtEl>
                                          <p:spTgt spid="10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5">
                                            <p:txEl>
                                              <p:pRg st="3" end="3"/>
                                            </p:txEl>
                                          </p:spTgt>
                                        </p:tgtEl>
                                        <p:attrNameLst>
                                          <p:attrName>style.visibility</p:attrName>
                                        </p:attrNameLst>
                                      </p:cBhvr>
                                      <p:to>
                                        <p:strVal val="visible"/>
                                      </p:to>
                                    </p:set>
                                    <p:animEffect transition="in" filter="fade">
                                      <p:cBhvr>
                                        <p:cTn id="28" dur="500"/>
                                        <p:tgtEl>
                                          <p:spTgt spid="10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5">
                                            <p:txEl>
                                              <p:pRg st="4" end="4"/>
                                            </p:txEl>
                                          </p:spTgt>
                                        </p:tgtEl>
                                        <p:attrNameLst>
                                          <p:attrName>style.visibility</p:attrName>
                                        </p:attrNameLst>
                                      </p:cBhvr>
                                      <p:to>
                                        <p:strVal val="visible"/>
                                      </p:to>
                                    </p:set>
                                    <p:animEffect transition="in" filter="fade">
                                      <p:cBhvr>
                                        <p:cTn id="33" dur="500"/>
                                        <p:tgtEl>
                                          <p:spTgt spid="10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707063" y="1178857"/>
            <a:ext cx="5608675" cy="27857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a:t>Cảm ơn </a:t>
            </a:r>
            <a:br>
              <a:rPr lang="en" sz="4400"/>
            </a:br>
            <a:r>
              <a:rPr lang="en" sz="4400"/>
              <a:t>quý thầy cô </a:t>
            </a:r>
            <a:br>
              <a:rPr lang="en" sz="4400"/>
            </a:br>
            <a:r>
              <a:rPr lang="en" sz="4400"/>
              <a:t>và doanh nghiệp </a:t>
            </a:r>
            <a:br>
              <a:rPr lang="en" sz="4400"/>
            </a:br>
            <a:r>
              <a:rPr lang="en" sz="4400"/>
              <a:t>đã lắng nghe!</a:t>
            </a:r>
            <a:endParaRPr sz="4400"/>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712;p47">
            <a:extLst>
              <a:ext uri="{FF2B5EF4-FFF2-40B4-BE49-F238E27FC236}">
                <a16:creationId xmlns:a16="http://schemas.microsoft.com/office/drawing/2014/main" id="{D1FB8FFE-67B9-4CDF-BE27-BABC794B1CA4}"/>
              </a:ext>
            </a:extLst>
          </p:cNvPr>
          <p:cNvSpPr/>
          <p:nvPr/>
        </p:nvSpPr>
        <p:spPr>
          <a:xfrm>
            <a:off x="7090848" y="1057801"/>
            <a:ext cx="1000207" cy="812563"/>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05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5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07237" y="680448"/>
            <a:ext cx="4950000" cy="8434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Nội dung trình bày</a:t>
            </a:r>
            <a:endParaRPr/>
          </a:p>
        </p:txBody>
      </p:sp>
      <p:sp>
        <p:nvSpPr>
          <p:cNvPr id="92" name="Google Shape;92;p15"/>
          <p:cNvSpPr txBox="1">
            <a:spLocks noGrp="1"/>
          </p:cNvSpPr>
          <p:nvPr>
            <p:ph type="subTitle" idx="1"/>
          </p:nvPr>
        </p:nvSpPr>
        <p:spPr>
          <a:xfrm>
            <a:off x="1431012" y="1601359"/>
            <a:ext cx="6465434" cy="2665842"/>
          </a:xfrm>
          <a:prstGeom prst="rect">
            <a:avLst/>
          </a:prstGeom>
        </p:spPr>
        <p:txBody>
          <a:bodyPr spcFirstLastPara="1" wrap="square" lIns="91425" tIns="91425" rIns="91425" bIns="91425" anchor="t" anchorCtr="0">
            <a:noAutofit/>
          </a:bodyPr>
          <a:lstStyle/>
          <a:p>
            <a:pPr marL="0" lvl="0" indent="0">
              <a:lnSpc>
                <a:spcPct val="90000"/>
              </a:lnSpc>
            </a:pPr>
            <a:r>
              <a:rPr lang="en" b="1"/>
              <a:t>Đặt vấn đề</a:t>
            </a:r>
          </a:p>
          <a:p>
            <a:pPr marL="0" lvl="0" indent="0">
              <a:lnSpc>
                <a:spcPct val="90000"/>
              </a:lnSpc>
            </a:pPr>
            <a:endParaRPr lang="en" b="1"/>
          </a:p>
          <a:p>
            <a:pPr marL="0" lvl="0" indent="0">
              <a:lnSpc>
                <a:spcPct val="90000"/>
              </a:lnSpc>
            </a:pPr>
            <a:r>
              <a:rPr lang="en-US" b="1"/>
              <a:t>Kế hoạch thực hiện</a:t>
            </a:r>
          </a:p>
          <a:p>
            <a:pPr marL="0" lvl="0" indent="0">
              <a:lnSpc>
                <a:spcPct val="90000"/>
              </a:lnSpc>
            </a:pPr>
            <a:endParaRPr lang="en-US" b="1"/>
          </a:p>
          <a:p>
            <a:pPr marL="0" lvl="0" indent="0">
              <a:lnSpc>
                <a:spcPct val="90000"/>
              </a:lnSpc>
            </a:pPr>
            <a:r>
              <a:rPr lang="en-US" b="1"/>
              <a:t>Phân tích thiết kế hệ thống</a:t>
            </a:r>
          </a:p>
          <a:p>
            <a:pPr marL="0" lvl="0" indent="0">
              <a:lnSpc>
                <a:spcPct val="90000"/>
              </a:lnSpc>
            </a:pPr>
            <a:endParaRPr lang="en-US" b="1"/>
          </a:p>
          <a:p>
            <a:pPr marL="0" lvl="0" indent="0">
              <a:lnSpc>
                <a:spcPct val="90000"/>
              </a:lnSpc>
            </a:pPr>
            <a:r>
              <a:rPr lang="en-US" b="1"/>
              <a:t>Demo</a:t>
            </a:r>
          </a:p>
          <a:p>
            <a:pPr marL="0" lvl="0" indent="0">
              <a:lnSpc>
                <a:spcPct val="90000"/>
              </a:lnSpc>
            </a:pPr>
            <a:endParaRPr lang="en-US" b="1"/>
          </a:p>
          <a:p>
            <a:pPr marL="0" lvl="0" indent="0">
              <a:lnSpc>
                <a:spcPct val="90000"/>
              </a:lnSpc>
            </a:pPr>
            <a:r>
              <a:rPr lang="en-US" b="1"/>
              <a:t>Kết luận</a:t>
            </a:r>
            <a:endParaRPr b="1"/>
          </a:p>
        </p:txBody>
      </p:sp>
      <p:sp>
        <p:nvSpPr>
          <p:cNvPr id="2" name="Oval 1">
            <a:extLst>
              <a:ext uri="{FF2B5EF4-FFF2-40B4-BE49-F238E27FC236}">
                <a16:creationId xmlns:a16="http://schemas.microsoft.com/office/drawing/2014/main" id="{24CA97E9-42A8-4240-AF1E-129F97E4C439}"/>
              </a:ext>
            </a:extLst>
          </p:cNvPr>
          <p:cNvSpPr/>
          <p:nvPr/>
        </p:nvSpPr>
        <p:spPr>
          <a:xfrm>
            <a:off x="949841" y="1601359"/>
            <a:ext cx="396949" cy="39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Work Sans" panose="020B0604020202020204" charset="0"/>
              </a:rPr>
              <a:t>1</a:t>
            </a:r>
          </a:p>
        </p:txBody>
      </p:sp>
      <p:sp>
        <p:nvSpPr>
          <p:cNvPr id="6" name="Oval 5">
            <a:extLst>
              <a:ext uri="{FF2B5EF4-FFF2-40B4-BE49-F238E27FC236}">
                <a16:creationId xmlns:a16="http://schemas.microsoft.com/office/drawing/2014/main" id="{D524DAD1-F1F1-4A60-9B91-980C53913280}"/>
              </a:ext>
            </a:extLst>
          </p:cNvPr>
          <p:cNvSpPr/>
          <p:nvPr/>
        </p:nvSpPr>
        <p:spPr>
          <a:xfrm>
            <a:off x="949840" y="2153537"/>
            <a:ext cx="396949" cy="39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Work Sans" panose="020B0604020202020204" charset="0"/>
              </a:rPr>
              <a:t>2</a:t>
            </a:r>
          </a:p>
        </p:txBody>
      </p:sp>
      <p:sp>
        <p:nvSpPr>
          <p:cNvPr id="7" name="Oval 6">
            <a:extLst>
              <a:ext uri="{FF2B5EF4-FFF2-40B4-BE49-F238E27FC236}">
                <a16:creationId xmlns:a16="http://schemas.microsoft.com/office/drawing/2014/main" id="{8B7A553D-EA3D-4815-BA56-86AB20985153}"/>
              </a:ext>
            </a:extLst>
          </p:cNvPr>
          <p:cNvSpPr/>
          <p:nvPr/>
        </p:nvSpPr>
        <p:spPr>
          <a:xfrm>
            <a:off x="949840" y="2712804"/>
            <a:ext cx="396949" cy="39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Work Sans" panose="020B0604020202020204" charset="0"/>
              </a:rPr>
              <a:t>3</a:t>
            </a:r>
          </a:p>
        </p:txBody>
      </p:sp>
      <p:sp>
        <p:nvSpPr>
          <p:cNvPr id="8" name="Oval 7">
            <a:extLst>
              <a:ext uri="{FF2B5EF4-FFF2-40B4-BE49-F238E27FC236}">
                <a16:creationId xmlns:a16="http://schemas.microsoft.com/office/drawing/2014/main" id="{B7AF42B9-6272-4414-BB3F-C31C68943977}"/>
              </a:ext>
            </a:extLst>
          </p:cNvPr>
          <p:cNvSpPr/>
          <p:nvPr/>
        </p:nvSpPr>
        <p:spPr>
          <a:xfrm>
            <a:off x="949839" y="3250989"/>
            <a:ext cx="396949" cy="39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Work Sans" panose="020B0604020202020204" charset="0"/>
              </a:rPr>
              <a:t>4</a:t>
            </a:r>
          </a:p>
        </p:txBody>
      </p:sp>
      <p:sp>
        <p:nvSpPr>
          <p:cNvPr id="9" name="Oval 8">
            <a:extLst>
              <a:ext uri="{FF2B5EF4-FFF2-40B4-BE49-F238E27FC236}">
                <a16:creationId xmlns:a16="http://schemas.microsoft.com/office/drawing/2014/main" id="{2FF4F3CF-2978-4D76-BCB5-E44BE11BFDDD}"/>
              </a:ext>
            </a:extLst>
          </p:cNvPr>
          <p:cNvSpPr/>
          <p:nvPr/>
        </p:nvSpPr>
        <p:spPr>
          <a:xfrm>
            <a:off x="949839" y="3795283"/>
            <a:ext cx="396949" cy="396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Work Sans" panose="020B060402020202020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25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2">
                                            <p:txEl>
                                              <p:pRg st="0" end="0"/>
                                            </p:txEl>
                                          </p:spTgt>
                                        </p:tgtEl>
                                        <p:attrNameLst>
                                          <p:attrName>style.visibility</p:attrName>
                                        </p:attrNameLst>
                                      </p:cBhvr>
                                      <p:to>
                                        <p:strVal val="visible"/>
                                      </p:to>
                                    </p:set>
                                    <p:animEffect transition="in" filter="barn(inVertical)">
                                      <p:cBhvr>
                                        <p:cTn id="12" dur="500"/>
                                        <p:tgtEl>
                                          <p:spTgt spid="9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animEffect transition="in" filter="barn(inVertical)">
                                      <p:cBhvr>
                                        <p:cTn id="15" dur="500"/>
                                        <p:tgtEl>
                                          <p:spTgt spid="92">
                                            <p:txEl>
                                              <p:pRg st="2" end="2"/>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2">
                                            <p:txEl>
                                              <p:pRg st="4" end="4"/>
                                            </p:txEl>
                                          </p:spTgt>
                                        </p:tgtEl>
                                        <p:attrNameLst>
                                          <p:attrName>style.visibility</p:attrName>
                                        </p:attrNameLst>
                                      </p:cBhvr>
                                      <p:to>
                                        <p:strVal val="visible"/>
                                      </p:to>
                                    </p:set>
                                    <p:animEffect transition="in" filter="barn(inVertical)">
                                      <p:cBhvr>
                                        <p:cTn id="18" dur="500"/>
                                        <p:tgtEl>
                                          <p:spTgt spid="92">
                                            <p:txEl>
                                              <p:pRg st="4" end="4"/>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2">
                                            <p:txEl>
                                              <p:pRg st="6" end="6"/>
                                            </p:txEl>
                                          </p:spTgt>
                                        </p:tgtEl>
                                        <p:attrNameLst>
                                          <p:attrName>style.visibility</p:attrName>
                                        </p:attrNameLst>
                                      </p:cBhvr>
                                      <p:to>
                                        <p:strVal val="visible"/>
                                      </p:to>
                                    </p:set>
                                    <p:animEffect transition="in" filter="barn(inVertical)">
                                      <p:cBhvr>
                                        <p:cTn id="21" dur="500"/>
                                        <p:tgtEl>
                                          <p:spTgt spid="92">
                                            <p:txEl>
                                              <p:pRg st="6" end="6"/>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2">
                                            <p:txEl>
                                              <p:pRg st="8" end="8"/>
                                            </p:txEl>
                                          </p:spTgt>
                                        </p:tgtEl>
                                        <p:attrNameLst>
                                          <p:attrName>style.visibility</p:attrName>
                                        </p:attrNameLst>
                                      </p:cBhvr>
                                      <p:to>
                                        <p:strVal val="visible"/>
                                      </p:to>
                                    </p:set>
                                    <p:animEffect transition="in" filter="barn(inVertical)">
                                      <p:cBhvr>
                                        <p:cTn id="24" dur="500"/>
                                        <p:tgtEl>
                                          <p:spTgt spid="92">
                                            <p:txEl>
                                              <p:pRg st="8" end="8"/>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arn(inVertical)">
                                      <p:cBhvr>
                                        <p:cTn id="33" dur="500"/>
                                        <p:tgtEl>
                                          <p:spTgt spid="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arn(inVertical)">
                                      <p:cBhvr>
                                        <p:cTn id="36" dur="500"/>
                                        <p:tgtEl>
                                          <p:spTgt spid="8"/>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uiExpand="1" build="p"/>
      <p:bldP spid="2"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869616" y="2874351"/>
            <a:ext cx="5701383" cy="815500"/>
          </a:xfrm>
          <a:prstGeom prst="rect">
            <a:avLst/>
          </a:prstGeom>
        </p:spPr>
        <p:txBody>
          <a:bodyPr spcFirstLastPara="1" wrap="square" lIns="91425" tIns="91425" rIns="91425" bIns="91425" anchor="b" anchorCtr="0">
            <a:noAutofit/>
          </a:bodyPr>
          <a:lstStyle/>
          <a:p>
            <a:pPr lvl="0"/>
            <a:r>
              <a:rPr lang="en"/>
              <a:t>Đặt vấn đề</a:t>
            </a:r>
            <a:endParaRPr/>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12000" b="1">
                <a:solidFill>
                  <a:schemeClr val="dk1"/>
                </a:solidFill>
                <a:latin typeface="Work Sans"/>
                <a:ea typeface="Work Sans"/>
                <a:cs typeface="Work Sans"/>
                <a:sym typeface="Work Sans"/>
              </a:rPr>
              <a:t>1</a:t>
            </a:r>
            <a:r>
              <a:rPr lang="en" sz="9600" b="1">
                <a:solidFill>
                  <a:schemeClr val="dk1"/>
                </a:solidFill>
                <a:latin typeface="Work Sans"/>
                <a:ea typeface="Work Sans"/>
                <a:cs typeface="Work Sans"/>
                <a:sym typeface="Work Sans"/>
              </a:rPr>
              <a:t>.</a:t>
            </a:r>
            <a:endParaRPr sz="9600" b="1">
              <a:latin typeface="Work Sans"/>
              <a:ea typeface="Work Sans"/>
              <a:cs typeface="Work Sans"/>
              <a:sym typeface="Work Sans"/>
            </a:endParaRPr>
          </a:p>
        </p:txBody>
      </p:sp>
      <p:sp>
        <p:nvSpPr>
          <p:cNvPr id="4" name="Google Shape;92;p15">
            <a:extLst>
              <a:ext uri="{FF2B5EF4-FFF2-40B4-BE49-F238E27FC236}">
                <a16:creationId xmlns:a16="http://schemas.microsoft.com/office/drawing/2014/main" id="{C479D916-6197-4E45-AF58-F2624189B2F4}"/>
              </a:ext>
            </a:extLst>
          </p:cNvPr>
          <p:cNvSpPr txBox="1">
            <a:spLocks noGrp="1"/>
          </p:cNvSpPr>
          <p:nvPr>
            <p:ph type="subTitle" idx="1"/>
          </p:nvPr>
        </p:nvSpPr>
        <p:spPr>
          <a:xfrm>
            <a:off x="869616" y="3606815"/>
            <a:ext cx="6465434" cy="784800"/>
          </a:xfrm>
          <a:prstGeom prst="rect">
            <a:avLst/>
          </a:prstGeom>
        </p:spPr>
        <p:txBody>
          <a:bodyPr spcFirstLastPara="1" wrap="square" lIns="91425" tIns="91425" rIns="91425" bIns="91425" anchor="t" anchorCtr="0">
            <a:noAutofit/>
          </a:bodyPr>
          <a:lstStyle/>
          <a:p>
            <a:pPr marL="0" lvl="0" indent="0"/>
            <a:r>
              <a:rPr lang="vi-VN"/>
              <a:t>Mục đích, phạm vi của đề tài, </a:t>
            </a:r>
            <a:r>
              <a:rPr lang="en-US"/>
              <a:t>k</a:t>
            </a:r>
            <a:r>
              <a:rPr lang="vi-VN"/>
              <a:t>hảo sát thị trường.</a:t>
            </a:r>
          </a:p>
        </p:txBody>
      </p:sp>
    </p:spTree>
    <p:extLst>
      <p:ext uri="{BB962C8B-B14F-4D97-AF65-F5344CB8AC3E}">
        <p14:creationId xmlns:p14="http://schemas.microsoft.com/office/powerpoint/2010/main" val="17433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250" fill="hold"/>
                                        <p:tgtEl>
                                          <p:spTgt spid="93"/>
                                        </p:tgtEl>
                                        <p:attrNameLst>
                                          <p:attrName>ppt_x</p:attrName>
                                        </p:attrNameLst>
                                      </p:cBhvr>
                                      <p:tavLst>
                                        <p:tav tm="0">
                                          <p:val>
                                            <p:strVal val="1+#ppt_w/2"/>
                                          </p:val>
                                        </p:tav>
                                        <p:tav tm="100000">
                                          <p:val>
                                            <p:strVal val="#ppt_x"/>
                                          </p:val>
                                        </p:tav>
                                      </p:tavLst>
                                    </p:anim>
                                    <p:anim calcmode="lin" valueType="num">
                                      <p:cBhvr additive="base">
                                        <p:cTn id="8" dur="25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250" fill="hold"/>
                                        <p:tgtEl>
                                          <p:spTgt spid="91"/>
                                        </p:tgtEl>
                                        <p:attrNameLst>
                                          <p:attrName>ppt_x</p:attrName>
                                        </p:attrNameLst>
                                      </p:cBhvr>
                                      <p:tavLst>
                                        <p:tav tm="0">
                                          <p:val>
                                            <p:strVal val="0-#ppt_w/2"/>
                                          </p:val>
                                        </p:tav>
                                        <p:tav tm="100000">
                                          <p:val>
                                            <p:strVal val="#ppt_x"/>
                                          </p:val>
                                        </p:tav>
                                      </p:tavLst>
                                    </p:anim>
                                    <p:anim calcmode="lin" valueType="num">
                                      <p:cBhvr additive="base">
                                        <p:cTn id="12" dur="25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right)">
                                      <p:cBhvr>
                                        <p:cTn id="17" dur="25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3"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57668" y="1619478"/>
            <a:ext cx="5744301" cy="8221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Mục đích của đề tài </a:t>
            </a:r>
            <a:endParaRPr sz="4400"/>
          </a:p>
        </p:txBody>
      </p:sp>
      <p:sp>
        <p:nvSpPr>
          <p:cNvPr id="105" name="Google Shape;105;p17"/>
          <p:cNvSpPr txBox="1">
            <a:spLocks noGrp="1"/>
          </p:cNvSpPr>
          <p:nvPr>
            <p:ph type="body" idx="1"/>
          </p:nvPr>
        </p:nvSpPr>
        <p:spPr>
          <a:xfrm>
            <a:off x="673370" y="2518443"/>
            <a:ext cx="7405800" cy="1874835"/>
          </a:xfrm>
          <a:prstGeom prst="rect">
            <a:avLst/>
          </a:prstGeom>
        </p:spPr>
        <p:txBody>
          <a:bodyPr spcFirstLastPara="1" wrap="square" lIns="91425" tIns="91425" rIns="91425" bIns="91425" anchor="t" anchorCtr="0">
            <a:noAutofit/>
          </a:bodyPr>
          <a:lstStyle/>
          <a:p>
            <a:pPr marL="101600" lvl="0" indent="0" algn="just" rtl="0">
              <a:lnSpc>
                <a:spcPct val="150000"/>
              </a:lnSpc>
              <a:spcBef>
                <a:spcPts val="600"/>
              </a:spcBef>
              <a:spcAft>
                <a:spcPts val="0"/>
              </a:spcAft>
              <a:buSzPts val="2000"/>
              <a:buNone/>
            </a:pPr>
            <a:r>
              <a:rPr lang="en-US" sz="1800">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Tạo ra một trò chơi giúp cho người chơi có kiến thức sâu hơn về lịch sử Việt Nam nhưng không gò bó, thay vào đó tạo ra một trò chơi vừa giải trí vừa học tập bằng hình ảnh sinh động nhằm quảng bá và nâng cao hiểu biết về lịch sử Việt Nam.</a:t>
            </a:r>
            <a:endParaRPr lang="en-US"/>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4" name="Graphic 13" descr="Bullseye">
            <a:extLst>
              <a:ext uri="{FF2B5EF4-FFF2-40B4-BE49-F238E27FC236}">
                <a16:creationId xmlns:a16="http://schemas.microsoft.com/office/drawing/2014/main" id="{601D5C99-1804-42C2-AE1A-D1063BBDB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7668" y="2600102"/>
            <a:ext cx="522674" cy="522674"/>
          </a:xfrm>
          <a:prstGeom prst="rect">
            <a:avLst/>
          </a:prstGeom>
        </p:spPr>
      </p:pic>
    </p:spTree>
    <p:extLst>
      <p:ext uri="{BB962C8B-B14F-4D97-AF65-F5344CB8AC3E}">
        <p14:creationId xmlns:p14="http://schemas.microsoft.com/office/powerpoint/2010/main" val="301716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randombar(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5">
                                            <p:txEl>
                                              <p:pRg st="0" end="0"/>
                                            </p:txEl>
                                          </p:spTgt>
                                        </p:tgtEl>
                                        <p:attrNameLst>
                                          <p:attrName>style.visibility</p:attrName>
                                        </p:attrNameLst>
                                      </p:cBhvr>
                                      <p:to>
                                        <p:strVal val="visible"/>
                                      </p:to>
                                    </p:set>
                                    <p:animEffect transition="in" filter="wipe(down)">
                                      <p:cBhvr>
                                        <p:cTn id="15" dur="500"/>
                                        <p:tgtEl>
                                          <p:spTgt spid="1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896670" y="1308424"/>
            <a:ext cx="5152200" cy="2540555"/>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a:t>Dân ta phải biết sử ta, cho tường gốc tích nước nhà Việt Nam</a:t>
            </a:r>
          </a:p>
          <a:p>
            <a:pPr marL="0" lvl="0" indent="0" algn="l" rtl="0">
              <a:spcBef>
                <a:spcPts val="600"/>
              </a:spcBef>
              <a:spcAft>
                <a:spcPts val="0"/>
              </a:spcAft>
              <a:buNone/>
            </a:pPr>
            <a:r>
              <a:rPr lang="en"/>
              <a:t>		         </a:t>
            </a:r>
            <a:r>
              <a:rPr lang="en" sz="2400"/>
              <a:t>Hồ Chí Minh</a:t>
            </a:r>
            <a:endParaRPr/>
          </a:p>
        </p:txBody>
      </p:sp>
      <p:sp>
        <p:nvSpPr>
          <p:cNvPr id="99" name="Google Shape;99;p1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p:cTn id="7" dur="500" fill="hold"/>
                                        <p:tgtEl>
                                          <p:spTgt spid="9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98">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 calcmode="lin" valueType="num">
                                      <p:cBhvr>
                                        <p:cTn id="12" dur="500" fill="hold"/>
                                        <p:tgtEl>
                                          <p:spTgt spid="98">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98">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8" name="Picture 17">
            <a:extLst>
              <a:ext uri="{FF2B5EF4-FFF2-40B4-BE49-F238E27FC236}">
                <a16:creationId xmlns:a16="http://schemas.microsoft.com/office/drawing/2014/main" id="{E2A12FC8-2BFA-4501-B70C-4427FA63A154}"/>
              </a:ext>
            </a:extLst>
          </p:cNvPr>
          <p:cNvPicPr>
            <a:picLocks noChangeAspect="1"/>
          </p:cNvPicPr>
          <p:nvPr/>
        </p:nvPicPr>
        <p:blipFill>
          <a:blip r:embed="rId3"/>
          <a:stretch>
            <a:fillRect/>
          </a:stretch>
        </p:blipFill>
        <p:spPr>
          <a:xfrm>
            <a:off x="609966" y="389579"/>
            <a:ext cx="2676449" cy="4362637"/>
          </a:xfrm>
          <a:prstGeom prst="rect">
            <a:avLst/>
          </a:prstGeom>
        </p:spPr>
      </p:pic>
      <p:pic>
        <p:nvPicPr>
          <p:cNvPr id="19" name="Picture 18">
            <a:extLst>
              <a:ext uri="{FF2B5EF4-FFF2-40B4-BE49-F238E27FC236}">
                <a16:creationId xmlns:a16="http://schemas.microsoft.com/office/drawing/2014/main" id="{3215DF9D-5F0A-41BB-8F4C-6702B00FC8AC}"/>
              </a:ext>
            </a:extLst>
          </p:cNvPr>
          <p:cNvPicPr>
            <a:picLocks noChangeAspect="1"/>
          </p:cNvPicPr>
          <p:nvPr/>
        </p:nvPicPr>
        <p:blipFill>
          <a:blip r:embed="rId4"/>
          <a:stretch>
            <a:fillRect/>
          </a:stretch>
        </p:blipFill>
        <p:spPr>
          <a:xfrm>
            <a:off x="3286415" y="388813"/>
            <a:ext cx="2614145" cy="4363403"/>
          </a:xfrm>
          <a:prstGeom prst="rect">
            <a:avLst/>
          </a:prstGeom>
        </p:spPr>
      </p:pic>
      <p:pic>
        <p:nvPicPr>
          <p:cNvPr id="20" name="Picture 19">
            <a:extLst>
              <a:ext uri="{FF2B5EF4-FFF2-40B4-BE49-F238E27FC236}">
                <a16:creationId xmlns:a16="http://schemas.microsoft.com/office/drawing/2014/main" id="{B34FB765-AFDD-46F9-9FD9-9C27BC8A26B7}"/>
              </a:ext>
            </a:extLst>
          </p:cNvPr>
          <p:cNvPicPr>
            <a:picLocks noChangeAspect="1"/>
          </p:cNvPicPr>
          <p:nvPr/>
        </p:nvPicPr>
        <p:blipFill>
          <a:blip r:embed="rId5"/>
          <a:stretch>
            <a:fillRect/>
          </a:stretch>
        </p:blipFill>
        <p:spPr>
          <a:xfrm>
            <a:off x="5900560" y="388813"/>
            <a:ext cx="2614145" cy="4364169"/>
          </a:xfrm>
          <a:prstGeom prst="rect">
            <a:avLst/>
          </a:prstGeom>
        </p:spPr>
      </p:pic>
      <p:sp>
        <p:nvSpPr>
          <p:cNvPr id="21" name="Google Shape;115;p18">
            <a:extLst>
              <a:ext uri="{FF2B5EF4-FFF2-40B4-BE49-F238E27FC236}">
                <a16:creationId xmlns:a16="http://schemas.microsoft.com/office/drawing/2014/main" id="{DD255FE1-85BA-4509-A8AC-586CFE850148}"/>
              </a:ext>
            </a:extLst>
          </p:cNvPr>
          <p:cNvSpPr txBox="1">
            <a:spLocks/>
          </p:cNvSpPr>
          <p:nvPr/>
        </p:nvSpPr>
        <p:spPr>
          <a:xfrm>
            <a:off x="609966" y="1687904"/>
            <a:ext cx="5998535"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000"/>
              <a:buFont typeface="Work Sans"/>
              <a:buNone/>
              <a:defRPr sz="4000" b="1" i="0" u="none" strike="noStrike" cap="none">
                <a:solidFill>
                  <a:schemeClr val="dk1"/>
                </a:solidFill>
                <a:latin typeface="Work Sans"/>
                <a:ea typeface="Work Sans"/>
                <a:cs typeface="Work Sans"/>
                <a:sym typeface="Work Sans"/>
              </a:defRPr>
            </a:lvl9pPr>
          </a:lstStyle>
          <a:p>
            <a:r>
              <a:rPr lang="en-US">
                <a:solidFill>
                  <a:srgbClr val="FFFFFF"/>
                </a:solidFill>
              </a:rPr>
              <a:t>Nghiên cứu thị trường</a:t>
            </a:r>
          </a:p>
        </p:txBody>
      </p:sp>
    </p:spTree>
    <p:extLst>
      <p:ext uri="{BB962C8B-B14F-4D97-AF65-F5344CB8AC3E}">
        <p14:creationId xmlns:p14="http://schemas.microsoft.com/office/powerpoint/2010/main" val="72463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250"/>
                                        <p:tgtEl>
                                          <p:spTgt spid="21"/>
                                        </p:tgtEl>
                                        <p:attrNameLst>
                                          <p:attrName>ppt_x</p:attrName>
                                        </p:attrNameLst>
                                      </p:cBhvr>
                                      <p:tavLst>
                                        <p:tav tm="0">
                                          <p:val>
                                            <p:strVal val="ppt_x"/>
                                          </p:val>
                                        </p:tav>
                                        <p:tav tm="100000">
                                          <p:val>
                                            <p:strVal val="ppt_x"/>
                                          </p:val>
                                        </p:tav>
                                      </p:tavLst>
                                    </p:anim>
                                    <p:anim calcmode="lin" valueType="num">
                                      <p:cBhvr additive="base">
                                        <p:cTn id="13" dur="250"/>
                                        <p:tgtEl>
                                          <p:spTgt spid="21"/>
                                        </p:tgtEl>
                                        <p:attrNameLst>
                                          <p:attrName>ppt_y</p:attrName>
                                        </p:attrNameLst>
                                      </p:cBhvr>
                                      <p:tavLst>
                                        <p:tav tm="0">
                                          <p:val>
                                            <p:strVal val="ppt_y"/>
                                          </p:val>
                                        </p:tav>
                                        <p:tav tm="100000">
                                          <p:val>
                                            <p:strVal val="1+ppt_h/2"/>
                                          </p:val>
                                        </p:tav>
                                      </p:tavLst>
                                    </p:anim>
                                    <p:set>
                                      <p:cBhvr>
                                        <p:cTn id="14" dur="1" fill="hold">
                                          <p:stCondLst>
                                            <p:cond delay="249"/>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25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250"/>
                                        <p:tgtEl>
                                          <p:spTgt spid="19"/>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53699" y="534282"/>
            <a:ext cx="5744301" cy="12708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600"/>
              <a:t>Ư</a:t>
            </a:r>
            <a:r>
              <a:rPr lang="en" sz="3600"/>
              <a:t>u - nhược điểm </a:t>
            </a:r>
            <a:br>
              <a:rPr lang="en" sz="3600"/>
            </a:br>
            <a:r>
              <a:rPr lang="en" sz="3600"/>
              <a:t>của các game có sẵn</a:t>
            </a:r>
            <a:endParaRPr sz="3600"/>
          </a:p>
        </p:txBody>
      </p:sp>
      <p:sp>
        <p:nvSpPr>
          <p:cNvPr id="105" name="Google Shape;105;p17"/>
          <p:cNvSpPr txBox="1">
            <a:spLocks noGrp="1"/>
          </p:cNvSpPr>
          <p:nvPr>
            <p:ph type="body" idx="1"/>
          </p:nvPr>
        </p:nvSpPr>
        <p:spPr>
          <a:xfrm>
            <a:off x="753699" y="1750828"/>
            <a:ext cx="7405800" cy="2858390"/>
          </a:xfrm>
          <a:prstGeom prst="rect">
            <a:avLst/>
          </a:prstGeom>
        </p:spPr>
        <p:txBody>
          <a:bodyPr spcFirstLastPara="1" wrap="square" lIns="91425" tIns="91425" rIns="91425" bIns="91425" anchor="t" anchorCtr="0">
            <a:noAutofit/>
          </a:bodyPr>
          <a:lstStyle/>
          <a:p>
            <a:pPr marL="101600" lvl="0" indent="0" algn="just" rtl="0">
              <a:spcBef>
                <a:spcPts val="600"/>
              </a:spcBef>
              <a:spcAft>
                <a:spcPts val="0"/>
              </a:spcAft>
              <a:buSzPts val="2000"/>
              <a:buNone/>
            </a:pPr>
            <a:r>
              <a:rPr lang="en"/>
              <a:t>Ưu điểm:</a:t>
            </a:r>
          </a:p>
          <a:p>
            <a:pPr marL="457200" lvl="0" indent="-355600" algn="just" rtl="0">
              <a:spcBef>
                <a:spcPts val="600"/>
              </a:spcBef>
              <a:spcAft>
                <a:spcPts val="0"/>
              </a:spcAft>
              <a:buSzPts val="2000"/>
              <a:buChar char="▪"/>
            </a:pPr>
            <a:r>
              <a:rPr lang="en-US"/>
              <a:t>Cùng thể loại: đơn giản, dễ tiếp cận</a:t>
            </a:r>
          </a:p>
          <a:p>
            <a:pPr marL="101600" lvl="0" indent="0" algn="just" rtl="0">
              <a:spcBef>
                <a:spcPts val="600"/>
              </a:spcBef>
              <a:spcAft>
                <a:spcPts val="0"/>
              </a:spcAft>
              <a:buSzPts val="2000"/>
              <a:buNone/>
            </a:pPr>
            <a:r>
              <a:rPr lang="en-US"/>
              <a:t>Nhược điểm:</a:t>
            </a:r>
          </a:p>
          <a:p>
            <a:pPr marL="457200" lvl="0" indent="-355600" algn="just" rtl="0">
              <a:spcBef>
                <a:spcPts val="0"/>
              </a:spcBef>
              <a:spcAft>
                <a:spcPts val="0"/>
              </a:spcAft>
              <a:buSzPts val="2000"/>
              <a:buChar char="▪"/>
            </a:pPr>
            <a:r>
              <a:rPr lang="en-US"/>
              <a:t>Cùng thể loại: quá đơn giản dẫn đến nhàm chán</a:t>
            </a:r>
          </a:p>
          <a:p>
            <a:pPr lvl="0" algn="just">
              <a:spcBef>
                <a:spcPts val="0"/>
              </a:spcBef>
            </a:pPr>
            <a:r>
              <a:rPr lang="en-US"/>
              <a:t>Thể loại nhập vai: </a:t>
            </a:r>
            <a:r>
              <a:rPr lang="vi-VN"/>
              <a:t>chỉ dùng tên cái nhân vật lịch sử để làm nhân vật trong game, cốt truyện không liên quan nhiều đến lịch sử nước nhà.</a:t>
            </a:r>
            <a:endParaRPr lang="en-US"/>
          </a:p>
          <a:p>
            <a:pPr lvl="0" algn="just">
              <a:spcBef>
                <a:spcPts val="0"/>
              </a:spcBef>
            </a:pPr>
            <a:r>
              <a:rPr lang="en-US"/>
              <a:t>Kiến thức lịch sử có thể bị sai lệch</a:t>
            </a:r>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250" fill="hold"/>
                                        <p:tgtEl>
                                          <p:spTgt spid="104"/>
                                        </p:tgtEl>
                                        <p:attrNameLst>
                                          <p:attrName>ppt_x</p:attrName>
                                        </p:attrNameLst>
                                      </p:cBhvr>
                                      <p:tavLst>
                                        <p:tav tm="0">
                                          <p:val>
                                            <p:strVal val="0-#ppt_w/2"/>
                                          </p:val>
                                        </p:tav>
                                        <p:tav tm="100000">
                                          <p:val>
                                            <p:strVal val="#ppt_x"/>
                                          </p:val>
                                        </p:tav>
                                      </p:tavLst>
                                    </p:anim>
                                    <p:anim calcmode="lin" valueType="num">
                                      <p:cBhvr additive="base">
                                        <p:cTn id="8" dur="250" fill="hold"/>
                                        <p:tgtEl>
                                          <p:spTgt spid="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5">
                                            <p:txEl>
                                              <p:pRg st="0" end="0"/>
                                            </p:txEl>
                                          </p:spTgt>
                                        </p:tgtEl>
                                        <p:attrNameLst>
                                          <p:attrName>style.visibility</p:attrName>
                                        </p:attrNameLst>
                                      </p:cBhvr>
                                      <p:to>
                                        <p:strVal val="visible"/>
                                      </p:to>
                                    </p:set>
                                    <p:animEffect transition="in" filter="fade">
                                      <p:cBhvr>
                                        <p:cTn id="13" dur="250"/>
                                        <p:tgtEl>
                                          <p:spTgt spid="1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5">
                                            <p:txEl>
                                              <p:pRg st="1" end="1"/>
                                            </p:txEl>
                                          </p:spTgt>
                                        </p:tgtEl>
                                        <p:attrNameLst>
                                          <p:attrName>style.visibility</p:attrName>
                                        </p:attrNameLst>
                                      </p:cBhvr>
                                      <p:to>
                                        <p:strVal val="visible"/>
                                      </p:to>
                                    </p:set>
                                    <p:animEffect transition="in" filter="fade">
                                      <p:cBhvr>
                                        <p:cTn id="18" dur="250"/>
                                        <p:tgtEl>
                                          <p:spTgt spid="10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5">
                                            <p:txEl>
                                              <p:pRg st="2" end="2"/>
                                            </p:txEl>
                                          </p:spTgt>
                                        </p:tgtEl>
                                        <p:attrNameLst>
                                          <p:attrName>style.visibility</p:attrName>
                                        </p:attrNameLst>
                                      </p:cBhvr>
                                      <p:to>
                                        <p:strVal val="visible"/>
                                      </p:to>
                                    </p:set>
                                    <p:animEffect transition="in" filter="fade">
                                      <p:cBhvr>
                                        <p:cTn id="23" dur="250"/>
                                        <p:tgtEl>
                                          <p:spTgt spid="10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5">
                                            <p:txEl>
                                              <p:pRg st="3" end="3"/>
                                            </p:txEl>
                                          </p:spTgt>
                                        </p:tgtEl>
                                        <p:attrNameLst>
                                          <p:attrName>style.visibility</p:attrName>
                                        </p:attrNameLst>
                                      </p:cBhvr>
                                      <p:to>
                                        <p:strVal val="visible"/>
                                      </p:to>
                                    </p:set>
                                    <p:animEffect transition="in" filter="fade">
                                      <p:cBhvr>
                                        <p:cTn id="28" dur="250"/>
                                        <p:tgtEl>
                                          <p:spTgt spid="10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5">
                                            <p:txEl>
                                              <p:pRg st="4" end="4"/>
                                            </p:txEl>
                                          </p:spTgt>
                                        </p:tgtEl>
                                        <p:attrNameLst>
                                          <p:attrName>style.visibility</p:attrName>
                                        </p:attrNameLst>
                                      </p:cBhvr>
                                      <p:to>
                                        <p:strVal val="visible"/>
                                      </p:to>
                                    </p:set>
                                    <p:animEffect transition="in" filter="fade">
                                      <p:cBhvr>
                                        <p:cTn id="33" dur="250"/>
                                        <p:tgtEl>
                                          <p:spTgt spid="10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5">
                                            <p:txEl>
                                              <p:pRg st="5" end="5"/>
                                            </p:txEl>
                                          </p:spTgt>
                                        </p:tgtEl>
                                        <p:attrNameLst>
                                          <p:attrName>style.visibility</p:attrName>
                                        </p:attrNameLst>
                                      </p:cBhvr>
                                      <p:to>
                                        <p:strVal val="visible"/>
                                      </p:to>
                                    </p:set>
                                    <p:animEffect transition="in" filter="fade">
                                      <p:cBhvr>
                                        <p:cTn id="38" dur="250"/>
                                        <p:tgtEl>
                                          <p:spTgt spid="10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03383" y="750222"/>
            <a:ext cx="5744301" cy="8221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a:t>Mô tả đề tài</a:t>
            </a:r>
            <a:endParaRPr sz="4400"/>
          </a:p>
        </p:txBody>
      </p:sp>
      <p:grpSp>
        <p:nvGrpSpPr>
          <p:cNvPr id="106" name="Google Shape;106;p17"/>
          <p:cNvGrpSpPr/>
          <p:nvPr/>
        </p:nvGrpSpPr>
        <p:grpSpPr>
          <a:xfrm>
            <a:off x="7516121" y="711701"/>
            <a:ext cx="903434" cy="903434"/>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4" name="Google Shape;105;p17">
            <a:extLst>
              <a:ext uri="{FF2B5EF4-FFF2-40B4-BE49-F238E27FC236}">
                <a16:creationId xmlns:a16="http://schemas.microsoft.com/office/drawing/2014/main" id="{019DDBB9-50AC-42EC-9883-C70686C65495}"/>
              </a:ext>
            </a:extLst>
          </p:cNvPr>
          <p:cNvSpPr txBox="1">
            <a:spLocks noGrp="1"/>
          </p:cNvSpPr>
          <p:nvPr>
            <p:ph type="body" idx="1"/>
          </p:nvPr>
        </p:nvSpPr>
        <p:spPr>
          <a:xfrm>
            <a:off x="753699" y="2016894"/>
            <a:ext cx="7405800" cy="1874351"/>
          </a:xfrm>
          <a:prstGeom prst="rect">
            <a:avLst/>
          </a:prstGeom>
        </p:spPr>
        <p:txBody>
          <a:bodyPr spcFirstLastPara="1" wrap="square" lIns="91425" tIns="91425" rIns="91425" bIns="91425" anchor="t" anchorCtr="0">
            <a:noAutofit/>
          </a:bodyPr>
          <a:lstStyle/>
          <a:p>
            <a:pPr marL="101600" lvl="0" indent="0" algn="just">
              <a:spcBef>
                <a:spcPts val="0"/>
              </a:spcBef>
              <a:buNone/>
            </a:pPr>
            <a:r>
              <a:rPr lang="en-US"/>
              <a:t>    </a:t>
            </a:r>
            <a:r>
              <a:rPr lang="vi-VN"/>
              <a:t>"Dân ta phải biết sử ta" là game </a:t>
            </a:r>
            <a:r>
              <a:rPr lang="en-US"/>
              <a:t>trắc nghiệm </a:t>
            </a:r>
            <a:r>
              <a:rPr lang="vi-VN"/>
              <a:t>về đề tài lịch sử.</a:t>
            </a:r>
            <a:r>
              <a:rPr lang="en-US"/>
              <a:t> </a:t>
            </a:r>
            <a:r>
              <a:rPr lang="vi-VN"/>
              <a:t>Trong mỗi màn chơi,</a:t>
            </a:r>
            <a:r>
              <a:rPr lang="en-US"/>
              <a:t> </a:t>
            </a:r>
            <a:r>
              <a:rPr lang="vi-VN"/>
              <a:t>người chơi sẽ được xem video về giai đoạn lịch sử nào đó, các câu hỏi sẽ hiển thị tại những mốc thời gian ngẫu nhiên có nội dung</a:t>
            </a:r>
            <a:r>
              <a:rPr lang="en-US"/>
              <a:t> </a:t>
            </a:r>
            <a:r>
              <a:rPr lang="vi-VN"/>
              <a:t>liên quan đến video. </a:t>
            </a:r>
            <a:endParaRPr lang="en-US"/>
          </a:p>
        </p:txBody>
      </p:sp>
      <p:grpSp>
        <p:nvGrpSpPr>
          <p:cNvPr id="15" name="Google Shape;649;p47">
            <a:extLst>
              <a:ext uri="{FF2B5EF4-FFF2-40B4-BE49-F238E27FC236}">
                <a16:creationId xmlns:a16="http://schemas.microsoft.com/office/drawing/2014/main" id="{D51884E3-80B6-49BD-AE6F-FC6639D08B65}"/>
              </a:ext>
            </a:extLst>
          </p:cNvPr>
          <p:cNvGrpSpPr/>
          <p:nvPr/>
        </p:nvGrpSpPr>
        <p:grpSpPr>
          <a:xfrm>
            <a:off x="901286" y="1974109"/>
            <a:ext cx="312646" cy="395400"/>
            <a:chOff x="584925" y="238125"/>
            <a:chExt cx="415200" cy="525100"/>
          </a:xfrm>
        </p:grpSpPr>
        <p:sp>
          <p:nvSpPr>
            <p:cNvPr id="16" name="Google Shape;650;p47">
              <a:extLst>
                <a:ext uri="{FF2B5EF4-FFF2-40B4-BE49-F238E27FC236}">
                  <a16:creationId xmlns:a16="http://schemas.microsoft.com/office/drawing/2014/main" id="{7E4C2C47-7D5E-4D74-86B6-FAF4D598FD6F}"/>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1;p47">
              <a:extLst>
                <a:ext uri="{FF2B5EF4-FFF2-40B4-BE49-F238E27FC236}">
                  <a16:creationId xmlns:a16="http://schemas.microsoft.com/office/drawing/2014/main" id="{B8575953-F0C0-42C3-BA1F-D5292F5B1204}"/>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2;p47">
              <a:extLst>
                <a:ext uri="{FF2B5EF4-FFF2-40B4-BE49-F238E27FC236}">
                  <a16:creationId xmlns:a16="http://schemas.microsoft.com/office/drawing/2014/main" id="{524748F5-AAAC-4DCB-9616-BBC4A8F66847}"/>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53;p47">
              <a:extLst>
                <a:ext uri="{FF2B5EF4-FFF2-40B4-BE49-F238E27FC236}">
                  <a16:creationId xmlns:a16="http://schemas.microsoft.com/office/drawing/2014/main" id="{CED82D53-23E9-4857-A0E7-E0D9C406A37E}"/>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54;p47">
              <a:extLst>
                <a:ext uri="{FF2B5EF4-FFF2-40B4-BE49-F238E27FC236}">
                  <a16:creationId xmlns:a16="http://schemas.microsoft.com/office/drawing/2014/main" id="{84F67ADD-5104-43B5-94F9-292EE46829F9}"/>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55;p47">
              <a:extLst>
                <a:ext uri="{FF2B5EF4-FFF2-40B4-BE49-F238E27FC236}">
                  <a16:creationId xmlns:a16="http://schemas.microsoft.com/office/drawing/2014/main" id="{23EC8C16-8A49-481B-B94F-B86D152D1EF8}"/>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8487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arn(inVertical)">
                                      <p:cBhvr>
                                        <p:cTn id="7" dur="25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4" grpId="0" build="p"/>
    </p:bldLst>
  </p:timing>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981</Words>
  <Application>Microsoft Office PowerPoint</Application>
  <PresentationFormat>On-screen Show (16:9)</PresentationFormat>
  <Paragraphs>119</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Wingdings</vt:lpstr>
      <vt:lpstr>Work Sans</vt:lpstr>
      <vt:lpstr>Calibri</vt:lpstr>
      <vt:lpstr>Times New Roman</vt:lpstr>
      <vt:lpstr>Jacquenetta template</vt:lpstr>
      <vt:lpstr>Đề tài: Game lịch sử “Dân ta phải biết sử ta”</vt:lpstr>
      <vt:lpstr>Giới thiệu</vt:lpstr>
      <vt:lpstr>Nội dung trình bày</vt:lpstr>
      <vt:lpstr>Đặt vấn đề</vt:lpstr>
      <vt:lpstr>Mục đích của đề tài </vt:lpstr>
      <vt:lpstr>PowerPoint Presentation</vt:lpstr>
      <vt:lpstr>PowerPoint Presentation</vt:lpstr>
      <vt:lpstr>Ưu - nhược điểm  của các game có sẵn</vt:lpstr>
      <vt:lpstr>Mô tả đề tài</vt:lpstr>
      <vt:lpstr>Phạm vi của đề tài </vt:lpstr>
      <vt:lpstr>Kế hoạch thực hiện</vt:lpstr>
      <vt:lpstr>Công việc</vt:lpstr>
      <vt:lpstr>Phân chia công việc</vt:lpstr>
      <vt:lpstr>Phân tích thiết kế hệ thống</vt:lpstr>
      <vt:lpstr>Yêu cầu hệ thống</vt:lpstr>
      <vt:lpstr>Yêu cầu hệ thống</vt:lpstr>
      <vt:lpstr>Yêu cầu hệ thống</vt:lpstr>
      <vt:lpstr>PowerPoint Presentation</vt:lpstr>
      <vt:lpstr>PowerPoint Presentation</vt:lpstr>
      <vt:lpstr>PowerPoint Presentation</vt:lpstr>
      <vt:lpstr>PowerPoint Presentation</vt:lpstr>
      <vt:lpstr>Dem</vt:lpstr>
      <vt:lpstr>Kết luận</vt:lpstr>
      <vt:lpstr>Kết quả đạt được</vt:lpstr>
      <vt:lpstr>Hướng phát triển</vt:lpstr>
      <vt:lpstr>Cảm ơn  quý thầy cô  và doanh nghiệp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Game lịch sử “Dân ta phải biết sử ta”</dc:title>
  <dc:creator>Jay</dc:creator>
  <cp:lastModifiedBy>Thành Võ Văn</cp:lastModifiedBy>
  <cp:revision>38</cp:revision>
  <dcterms:modified xsi:type="dcterms:W3CDTF">2021-08-14T13:05:42Z</dcterms:modified>
</cp:coreProperties>
</file>