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8C3B-5855-4700-9958-9C71C8E8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32BAD-27E4-46CA-886E-4D4628D00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E370-63C9-4A8D-8619-9763EA17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6CD6-103F-42AA-BBC5-F926ABDC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C702-911E-4B29-A2B1-F099FAD0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6E15-15F0-4579-8D16-E9EFB1C8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7AB55-96E1-4153-962C-EC78D4BEE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DB6C-F3A8-4BE3-B52F-EAD9ED96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255E-B395-4F2F-B9DE-97D313E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8CB8-154F-408E-896A-47247160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2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9528F-783F-48F5-BEE8-AAB578991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3EB3-5B9C-4CD3-8033-98908C6C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795A-D382-48E1-9391-B0C567BE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925B-C0AA-4D05-9260-58FD1A1A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22D7-B69A-4D8E-ABF1-996BA179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345B-135B-4702-8E35-86312782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A1B-0F70-407C-A6A5-7EA63E57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C07E1-6931-4A19-9635-3D1081E4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3341-4E4D-4978-8654-928B986A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3A1F-7824-476F-98D8-D524C235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0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D0B0-D1E8-42EA-AEF6-8F87A449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AECE-C5B2-48F1-A5F3-787DF9504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117F-3C31-462E-B254-7398DC05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B7EB-B7F5-4694-8374-5469483A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0E7D-5A60-4D13-B2D1-BD71C98E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431-5259-47AE-8CBC-68D41576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CEFE-0227-466F-B8B6-202E516AA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239D6-58A5-4D54-90AD-743AF0C45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756B0-6C25-465F-BFB4-BDFC22A7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FE13A-5E37-45CF-BB6F-2DE86A99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1F63E-4618-4EE6-89E1-6D0BB24A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6579-7D76-4ACD-B650-DB1761B0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8E603-1C05-4711-983E-656A9395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EFE4-1033-44CF-AD69-5E8073240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8A685-D50C-4545-8A86-734499254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D866B-D869-475C-97B4-3B6ABBB55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71C63-6FB0-4396-A3D9-04B9512D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65ABA-6E08-4215-A1FE-BD58E95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2FF15-5BE9-49AD-89B6-59DAD6E4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3576-0953-47DD-9D4B-EFE1AEF2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58246-9C9F-4FFA-8DBC-778DA30E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D661A-BA67-444B-87B6-4E4EF0CF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1DB15-A9B6-4AB0-8500-3E040F06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0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0D5F2-5E38-4D18-B7E6-DA417452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91640-2855-4C51-8F5E-55ED4E0A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9E7C4-B04D-477F-9030-98973DB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9CFE-EF50-4B62-A090-6C4CC4B3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DDA1-01CB-4EC6-AFC0-409C155A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5F339-7EC4-4CC2-B31C-FC29C1E2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20C06-E67E-400E-974A-12272BB2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35450-EBE6-4753-871C-8691BB16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B439E-3096-4285-87A9-C0D81A96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AB27-1E81-4F4E-BEEB-D40469FA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2493-3B43-4707-B196-921C1FD5A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C8C0-291E-4FB7-B5CF-B10C2A1A1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F5049-DB09-4F4A-935B-3755DCE3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F4407-1081-4EBE-914B-C8917137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0E9C2-B77B-4DC5-98E9-996128A0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5B5D5-D1D3-4318-93AA-12AAD044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7899F-1826-4D04-83A8-BADDDAFF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4C98-9A3A-4128-B4D4-405C2800F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4747-F395-47B5-8CA8-8C9B1796475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BE22-D09B-4570-BF8F-295F3B571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9D6A-F9E9-46E4-8C73-FEE4DFF97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ABD7-5CF2-4567-A1ED-E197B3EBF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NIH Spending Patterns and Effects on Global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C1A0F-0181-4D2A-98DA-7C1B8C291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Harris</a:t>
            </a:r>
          </a:p>
          <a:p>
            <a:r>
              <a:rPr lang="en-US" dirty="0"/>
              <a:t>The Data Incubator</a:t>
            </a:r>
          </a:p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3213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3DB6-2F70-40E0-8C68-E679E540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9EA2-DAC9-4CD9-A3DC-043DC122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36"/>
            <a:ext cx="10515600" cy="5342964"/>
          </a:xfrm>
        </p:spPr>
        <p:txBody>
          <a:bodyPr>
            <a:normAutofit/>
          </a:bodyPr>
          <a:lstStyle/>
          <a:p>
            <a:r>
              <a:rPr lang="en-US" dirty="0"/>
              <a:t>Billions in public funds are spent annually to improve public health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sitting, table, room, food&#10;&#10;Description automatically generated">
            <a:extLst>
              <a:ext uri="{FF2B5EF4-FFF2-40B4-BE49-F238E27FC236}">
                <a16:creationId xmlns:a16="http://schemas.microsoft.com/office/drawing/2014/main" id="{85A7AEE4-0F4E-4A3E-A740-9AEA12460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065171"/>
            <a:ext cx="2819400" cy="289365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59FE237-C3BA-4602-8261-DBCF8B10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49" y="1945639"/>
            <a:ext cx="2220978" cy="1665734"/>
          </a:xfrm>
          <a:prstGeom prst="rect">
            <a:avLst/>
          </a:prstGeom>
        </p:spPr>
      </p:pic>
      <p:pic>
        <p:nvPicPr>
          <p:cNvPr id="9" name="Picture 8" descr="A picture containing toy, table, sitting, white&#10;&#10;Description automatically generated">
            <a:extLst>
              <a:ext uri="{FF2B5EF4-FFF2-40B4-BE49-F238E27FC236}">
                <a16:creationId xmlns:a16="http://schemas.microsoft.com/office/drawing/2014/main" id="{F3E1CF52-61D2-4515-8B09-7C428822B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77" y="3680699"/>
            <a:ext cx="1331229" cy="1331229"/>
          </a:xfrm>
          <a:prstGeom prst="rect">
            <a:avLst/>
          </a:prstGeom>
        </p:spPr>
      </p:pic>
      <p:pic>
        <p:nvPicPr>
          <p:cNvPr id="13" name="Picture 12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2321A0E2-456B-4A30-829C-566F8E3F9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40" y="3401282"/>
            <a:ext cx="2400918" cy="1746123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E1EBA70C-B4F5-480C-A246-B8C5CE9FA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94" y="2263337"/>
            <a:ext cx="752475" cy="773974"/>
          </a:xfrm>
          <a:prstGeom prst="rect">
            <a:avLst/>
          </a:prstGeom>
        </p:spPr>
      </p:pic>
      <p:pic>
        <p:nvPicPr>
          <p:cNvPr id="18" name="Picture 17" descr="A can of soda&#10;&#10;Description automatically generated">
            <a:extLst>
              <a:ext uri="{FF2B5EF4-FFF2-40B4-BE49-F238E27FC236}">
                <a16:creationId xmlns:a16="http://schemas.microsoft.com/office/drawing/2014/main" id="{4E80E2FC-6D8F-4B34-AF3D-97C25A09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01" y="2469598"/>
            <a:ext cx="405781" cy="56771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620DE-E6F6-4099-BE06-8D9F9D5BBD06}"/>
              </a:ext>
            </a:extLst>
          </p:cNvPr>
          <p:cNvSpPr/>
          <p:nvPr/>
        </p:nvSpPr>
        <p:spPr>
          <a:xfrm>
            <a:off x="4895495" y="3333680"/>
            <a:ext cx="1105610" cy="555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3DB6-2F70-40E0-8C68-E679E540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9EA2-DAC9-4CD9-A3DC-043DC122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36"/>
            <a:ext cx="10515600" cy="5342964"/>
          </a:xfrm>
        </p:spPr>
        <p:txBody>
          <a:bodyPr>
            <a:normAutofit/>
          </a:bodyPr>
          <a:lstStyle/>
          <a:p>
            <a:r>
              <a:rPr lang="en-US" dirty="0"/>
              <a:t>Billions in public funds are spent annually to improve public health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Are we spending money where it can do the most good?</a:t>
            </a:r>
          </a:p>
          <a:p>
            <a:pPr lvl="1"/>
            <a:r>
              <a:rPr lang="en-US" dirty="0"/>
              <a:t>Are allocations based on actual data or public opinion?</a:t>
            </a:r>
          </a:p>
          <a:p>
            <a:pPr lvl="1"/>
            <a:r>
              <a:rPr lang="en-US" dirty="0"/>
              <a:t>Do funds spent on disease research correlate to a decreased burden?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sitting, table, room, food&#10;&#10;Description automatically generated">
            <a:extLst>
              <a:ext uri="{FF2B5EF4-FFF2-40B4-BE49-F238E27FC236}">
                <a16:creationId xmlns:a16="http://schemas.microsoft.com/office/drawing/2014/main" id="{85A7AEE4-0F4E-4A3E-A740-9AEA12460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065171"/>
            <a:ext cx="2819400" cy="289365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59FE237-C3BA-4602-8261-DBCF8B10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49" y="1945639"/>
            <a:ext cx="2220978" cy="1665734"/>
          </a:xfrm>
          <a:prstGeom prst="rect">
            <a:avLst/>
          </a:prstGeom>
        </p:spPr>
      </p:pic>
      <p:pic>
        <p:nvPicPr>
          <p:cNvPr id="9" name="Picture 8" descr="A picture containing toy, table, sitting, white&#10;&#10;Description automatically generated">
            <a:extLst>
              <a:ext uri="{FF2B5EF4-FFF2-40B4-BE49-F238E27FC236}">
                <a16:creationId xmlns:a16="http://schemas.microsoft.com/office/drawing/2014/main" id="{F3E1CF52-61D2-4515-8B09-7C428822B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77" y="3680699"/>
            <a:ext cx="1331229" cy="1331229"/>
          </a:xfrm>
          <a:prstGeom prst="rect">
            <a:avLst/>
          </a:prstGeom>
        </p:spPr>
      </p:pic>
      <p:pic>
        <p:nvPicPr>
          <p:cNvPr id="13" name="Picture 12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2321A0E2-456B-4A30-829C-566F8E3F9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40" y="3401282"/>
            <a:ext cx="2400918" cy="1746123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E1EBA70C-B4F5-480C-A246-B8C5CE9FA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94" y="2263337"/>
            <a:ext cx="752475" cy="773974"/>
          </a:xfrm>
          <a:prstGeom prst="rect">
            <a:avLst/>
          </a:prstGeom>
        </p:spPr>
      </p:pic>
      <p:pic>
        <p:nvPicPr>
          <p:cNvPr id="18" name="Picture 17" descr="A can of soda&#10;&#10;Description automatically generated">
            <a:extLst>
              <a:ext uri="{FF2B5EF4-FFF2-40B4-BE49-F238E27FC236}">
                <a16:creationId xmlns:a16="http://schemas.microsoft.com/office/drawing/2014/main" id="{4E80E2FC-6D8F-4B34-AF3D-97C25A09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01" y="2469598"/>
            <a:ext cx="405781" cy="56771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620DE-E6F6-4099-BE06-8D9F9D5BBD06}"/>
              </a:ext>
            </a:extLst>
          </p:cNvPr>
          <p:cNvSpPr/>
          <p:nvPr/>
        </p:nvSpPr>
        <p:spPr>
          <a:xfrm>
            <a:off x="4895495" y="3333680"/>
            <a:ext cx="1105610" cy="555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5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3DB6-2F70-40E0-8C68-E679E540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9EA2-DAC9-4CD9-A3DC-043DC122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36"/>
            <a:ext cx="10515600" cy="5342964"/>
          </a:xfrm>
        </p:spPr>
        <p:txBody>
          <a:bodyPr>
            <a:normAutofit/>
          </a:bodyPr>
          <a:lstStyle/>
          <a:p>
            <a:r>
              <a:rPr lang="en-US" dirty="0"/>
              <a:t>Billions in public funds are spent annually to improve public health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Are we spending money where it can do the most good?</a:t>
            </a:r>
          </a:p>
          <a:p>
            <a:pPr lvl="1"/>
            <a:r>
              <a:rPr lang="en-US" dirty="0"/>
              <a:t>Are allocations based on actual data or public opinion?</a:t>
            </a:r>
          </a:p>
          <a:p>
            <a:pPr lvl="1"/>
            <a:r>
              <a:rPr lang="en-US" dirty="0"/>
              <a:t>Do funds spent on disease research correlate to a decreased burden?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sitting, table, room, food&#10;&#10;Description automatically generated">
            <a:extLst>
              <a:ext uri="{FF2B5EF4-FFF2-40B4-BE49-F238E27FC236}">
                <a16:creationId xmlns:a16="http://schemas.microsoft.com/office/drawing/2014/main" id="{85A7AEE4-0F4E-4A3E-A740-9AEA12460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065171"/>
            <a:ext cx="2819400" cy="289365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59FE237-C3BA-4602-8261-DBCF8B10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49" y="1945639"/>
            <a:ext cx="2220978" cy="1665734"/>
          </a:xfrm>
          <a:prstGeom prst="rect">
            <a:avLst/>
          </a:prstGeom>
        </p:spPr>
      </p:pic>
      <p:pic>
        <p:nvPicPr>
          <p:cNvPr id="9" name="Picture 8" descr="A picture containing toy, table, sitting, white&#10;&#10;Description automatically generated">
            <a:extLst>
              <a:ext uri="{FF2B5EF4-FFF2-40B4-BE49-F238E27FC236}">
                <a16:creationId xmlns:a16="http://schemas.microsoft.com/office/drawing/2014/main" id="{F3E1CF52-61D2-4515-8B09-7C428822B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77" y="3680699"/>
            <a:ext cx="1331229" cy="1331229"/>
          </a:xfrm>
          <a:prstGeom prst="rect">
            <a:avLst/>
          </a:prstGeom>
        </p:spPr>
      </p:pic>
      <p:pic>
        <p:nvPicPr>
          <p:cNvPr id="13" name="Picture 12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2321A0E2-456B-4A30-829C-566F8E3F9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40" y="3401282"/>
            <a:ext cx="2400918" cy="1746123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E1EBA70C-B4F5-480C-A246-B8C5CE9FA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94" y="2263337"/>
            <a:ext cx="752475" cy="773974"/>
          </a:xfrm>
          <a:prstGeom prst="rect">
            <a:avLst/>
          </a:prstGeom>
        </p:spPr>
      </p:pic>
      <p:pic>
        <p:nvPicPr>
          <p:cNvPr id="18" name="Picture 17" descr="A can of soda&#10;&#10;Description automatically generated">
            <a:extLst>
              <a:ext uri="{FF2B5EF4-FFF2-40B4-BE49-F238E27FC236}">
                <a16:creationId xmlns:a16="http://schemas.microsoft.com/office/drawing/2014/main" id="{4E80E2FC-6D8F-4B34-AF3D-97C25A09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01" y="2469598"/>
            <a:ext cx="405781" cy="567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DB6B8-605F-4A8C-9C0C-794DC482457A}"/>
              </a:ext>
            </a:extLst>
          </p:cNvPr>
          <p:cNvSpPr txBox="1"/>
          <p:nvPr/>
        </p:nvSpPr>
        <p:spPr>
          <a:xfrm>
            <a:off x="2081212" y="3062526"/>
            <a:ext cx="8029575" cy="92333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1296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66A8-2EA9-475D-9CD5-6EB2C1F5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81117"/>
            <a:ext cx="10515600" cy="1325563"/>
          </a:xfrm>
        </p:spPr>
        <p:txBody>
          <a:bodyPr/>
          <a:lstStyle/>
          <a:p>
            <a:r>
              <a:rPr lang="en-US" dirty="0"/>
              <a:t>Death and Money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F3C43-0522-4281-8B31-60199B2B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825625"/>
            <a:ext cx="3873500" cy="4351338"/>
          </a:xfrm>
        </p:spPr>
        <p:txBody>
          <a:bodyPr/>
          <a:lstStyle/>
          <a:p>
            <a:r>
              <a:rPr lang="en-US" dirty="0"/>
              <a:t>Most money spent on HIV/AIDS research</a:t>
            </a:r>
          </a:p>
          <a:p>
            <a:endParaRPr lang="en-US" dirty="0"/>
          </a:p>
          <a:p>
            <a:r>
              <a:rPr lang="en-US" dirty="0"/>
              <a:t>Heart disease is biggest killer</a:t>
            </a:r>
          </a:p>
          <a:p>
            <a:pPr marL="0" indent="0" algn="ctr">
              <a:buNone/>
            </a:pPr>
            <a:r>
              <a:rPr lang="en-US" sz="1400" i="1" dirty="0"/>
              <a:t>Note: Based on current data cleaning. Significant improvements necessary before conclusions drawn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3CA675D-4244-4C2B-81FE-E560F5C53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9"/>
          <a:stretch/>
        </p:blipFill>
        <p:spPr bwMode="auto">
          <a:xfrm>
            <a:off x="4305300" y="181117"/>
            <a:ext cx="7886700" cy="66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17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D02C-12EF-4B0D-8E64-EA5CC44E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93" y="154781"/>
            <a:ext cx="10515600" cy="1325563"/>
          </a:xfrm>
        </p:spPr>
        <p:txBody>
          <a:bodyPr/>
          <a:lstStyle/>
          <a:p>
            <a:r>
              <a:rPr lang="en-US" dirty="0"/>
              <a:t>Death and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A333-0AA1-4A2F-B36F-413885F3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65" y="1358900"/>
            <a:ext cx="5254413" cy="4818063"/>
          </a:xfrm>
        </p:spPr>
        <p:txBody>
          <a:bodyPr/>
          <a:lstStyle/>
          <a:p>
            <a:r>
              <a:rPr lang="en-US" dirty="0"/>
              <a:t>Highest killers are not highly funded</a:t>
            </a:r>
          </a:p>
          <a:p>
            <a:r>
              <a:rPr lang="en-US" dirty="0"/>
              <a:t>Funding works!</a:t>
            </a:r>
          </a:p>
          <a:p>
            <a:pPr marL="0" indent="0" algn="ctr">
              <a:buNone/>
            </a:pPr>
            <a:endParaRPr lang="en-US" sz="1400" i="1" dirty="0"/>
          </a:p>
          <a:p>
            <a:pPr marL="0" indent="0" algn="ctr">
              <a:buNone/>
            </a:pPr>
            <a:r>
              <a:rPr lang="en-US" sz="1400" i="1" dirty="0"/>
              <a:t>Notes: Replace table with visual</a:t>
            </a:r>
          </a:p>
          <a:p>
            <a:pPr marL="0" indent="0" algn="ctr">
              <a:buNone/>
            </a:pPr>
            <a:r>
              <a:rPr lang="en-US" sz="1400" i="1" dirty="0"/>
              <a:t>Notes: No hard conclusions, statements based on preliminary results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B3A682-F33C-45C7-A728-653668F45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8" b="51551"/>
          <a:stretch/>
        </p:blipFill>
        <p:spPr bwMode="auto">
          <a:xfrm>
            <a:off x="300293" y="3870325"/>
            <a:ext cx="6139543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D61730F-4668-4645-93EC-4AFE71644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25"/>
          <a:stretch/>
        </p:blipFill>
        <p:spPr bwMode="auto">
          <a:xfrm>
            <a:off x="6786309" y="0"/>
            <a:ext cx="5105398" cy="688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1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9B1C-D38E-4266-BB5C-91843052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7" y="194303"/>
            <a:ext cx="10515600" cy="1325563"/>
          </a:xfrm>
        </p:spPr>
        <p:txBody>
          <a:bodyPr/>
          <a:lstStyle/>
          <a:p>
            <a:r>
              <a:rPr lang="en-US" dirty="0"/>
              <a:t>The Money 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4DE7-2262-4916-8345-645D7FA68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Twitter/Facebook as measure of public opinion</a:t>
            </a:r>
          </a:p>
          <a:p>
            <a:endParaRPr lang="en-US" dirty="0"/>
          </a:p>
          <a:p>
            <a:r>
              <a:rPr lang="en-US" dirty="0"/>
              <a:t>Hypothesis: Funded projects closely related to diseases with “hype”</a:t>
            </a:r>
          </a:p>
          <a:p>
            <a:endParaRPr lang="en-US" dirty="0"/>
          </a:p>
          <a:p>
            <a:r>
              <a:rPr lang="en-US" dirty="0"/>
              <a:t>Hypothesis: Total available funds also tied to public fervor</a:t>
            </a:r>
          </a:p>
          <a:p>
            <a:pPr marL="0" indent="0" algn="ctr">
              <a:buNone/>
            </a:pPr>
            <a:endParaRPr lang="en-US" sz="1600" i="1" dirty="0"/>
          </a:p>
          <a:p>
            <a:pPr marL="0" indent="0" algn="ctr">
              <a:buNone/>
            </a:pPr>
            <a:r>
              <a:rPr lang="en-US" sz="1600" i="1" dirty="0"/>
              <a:t>Note: Add visuals on discrepancies between Global Burden and Public Opinion</a:t>
            </a:r>
          </a:p>
          <a:p>
            <a:pPr marL="0" indent="0" algn="ctr">
              <a:buNone/>
            </a:pPr>
            <a:r>
              <a:rPr lang="en-US" sz="1600" i="1" dirty="0"/>
              <a:t>Note: Add visuals correlating money spent to both</a:t>
            </a:r>
          </a:p>
          <a:p>
            <a:pPr marL="0" indent="0" algn="ctr">
              <a:buNone/>
            </a:pPr>
            <a:r>
              <a:rPr lang="en-US" sz="1600" i="1" dirty="0"/>
              <a:t>Note: Update with Twitter/Facebook findings and charts</a:t>
            </a:r>
          </a:p>
        </p:txBody>
      </p:sp>
    </p:spTree>
    <p:extLst>
      <p:ext uri="{BB962C8B-B14F-4D97-AF65-F5344CB8AC3E}">
        <p14:creationId xmlns:p14="http://schemas.microsoft.com/office/powerpoint/2010/main" val="3471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7BB4-0DE4-4B5F-A754-70BD6BE5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Maximize 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42D4-5C22-4879-ABA4-D822D372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Build model to minimize Death and DALYs across all causes based on correlations between spending and GBD reduction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i="1" dirty="0"/>
              <a:t>Deliverables</a:t>
            </a:r>
          </a:p>
          <a:p>
            <a:pPr marL="0" indent="0" algn="ctr">
              <a:buNone/>
            </a:pPr>
            <a:r>
              <a:rPr lang="en-US" sz="1600" i="1" dirty="0"/>
              <a:t>Historical model of public opinion and GBD vs. disease funding</a:t>
            </a:r>
          </a:p>
          <a:p>
            <a:pPr marL="0" indent="0" algn="ctr">
              <a:buNone/>
            </a:pPr>
            <a:r>
              <a:rPr lang="en-US" sz="1600" i="1" dirty="0"/>
              <a:t>Historical model of total NIH funding vs public opinion</a:t>
            </a:r>
          </a:p>
          <a:p>
            <a:pPr marL="0" indent="0" algn="ctr">
              <a:buNone/>
            </a:pPr>
            <a:r>
              <a:rPr lang="en-US" sz="1600" i="1" dirty="0"/>
              <a:t>Predictive model of funding vs. GBD reduction</a:t>
            </a:r>
          </a:p>
          <a:p>
            <a:pPr marL="0" indent="0" algn="ctr">
              <a:buNone/>
            </a:pPr>
            <a:r>
              <a:rPr lang="en-US" sz="1600" i="1" dirty="0"/>
              <a:t>Total model of GBD reduction as function of public opinion and project funding distribution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6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315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NIH Spending Patterns and Effects on Global Health</vt:lpstr>
      <vt:lpstr>The Question</vt:lpstr>
      <vt:lpstr>The Question</vt:lpstr>
      <vt:lpstr>The Question</vt:lpstr>
      <vt:lpstr>Death and Money</vt:lpstr>
      <vt:lpstr>Death and Money</vt:lpstr>
      <vt:lpstr>The Money Trail</vt:lpstr>
      <vt:lpstr>How to Maximize ROI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NIH Spending Patterns and Effects on Global Health</dc:title>
  <dc:creator>Justin Harris</dc:creator>
  <cp:lastModifiedBy>Justin Harris</cp:lastModifiedBy>
  <cp:revision>22</cp:revision>
  <dcterms:created xsi:type="dcterms:W3CDTF">2019-09-18T22:15:36Z</dcterms:created>
  <dcterms:modified xsi:type="dcterms:W3CDTF">2019-10-17T11:57:37Z</dcterms:modified>
</cp:coreProperties>
</file>