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256" r:id="rId6"/>
    <p:sldId id="257" r:id="rId7"/>
    <p:sldId id="327" r:id="rId8"/>
    <p:sldId id="328" r:id="rId9"/>
    <p:sldId id="330" r:id="rId10"/>
    <p:sldId id="329" r:id="rId11"/>
    <p:sldId id="32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87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AE7A6-7EFF-4279-A961-076660444E28}" type="datetimeFigureOut">
              <a:rPr lang="pt-BR" smtClean="0"/>
              <a:pPr/>
              <a:t>13/05/2010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C90D-83EB-4CE4-ACBA-77AD847487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CF4-5001-4627-A74D-B85B76C257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D17E5-2A27-4AC1-92D8-DA49AB64D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2F9D-5C9D-40C0-ADCC-FD72C26B13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2DE-E69B-4FFC-A91D-D7FC3A97D5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E04A-D8FB-47B6-A613-B40B48B253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906B8-A106-4FB8-911C-F0F94E7420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2FE81-5823-449D-B9D3-0A45D73B75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3112-1217-4F97-9557-F1DCBDF5D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CA1D-F32A-4870-917C-6643ACE976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76B11-7E29-4702-B03E-9E8D5F4952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198DE-62FA-4FFB-9A08-112FD46182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45B33F-1E22-41A3-9BBA-8461627F5D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no@cin.ufpe.br" TargetMode="External"/><Relationship Id="rId2" Type="http://schemas.openxmlformats.org/officeDocument/2006/relationships/hyperlink" Target="mailto:abc@cin.ufpe.b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_poin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1763713" y="1160463"/>
            <a:ext cx="5976937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pt-BR" sz="4400" b="1">
              <a:solidFill>
                <a:srgbClr val="800000"/>
              </a:solidFill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1116013" y="2205038"/>
            <a:ext cx="7200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pt-BR" sz="3200">
              <a:solidFill>
                <a:srgbClr val="80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2071702"/>
          </a:xfrm>
        </p:spPr>
        <p:txBody>
          <a:bodyPr/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Projeto 1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Especificação de um sub-conjunto</a:t>
            </a:r>
            <a:b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Protocolo DHCP</a:t>
            </a:r>
            <a:b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Dynamic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Host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Configuration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Protocol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28662" y="3500438"/>
            <a:ext cx="7358114" cy="2428892"/>
          </a:xfrm>
        </p:spPr>
        <p:txBody>
          <a:bodyPr/>
          <a:lstStyle/>
          <a:p>
            <a:r>
              <a:rPr lang="pt-BR" sz="2800" dirty="0" smtClean="0"/>
              <a:t>Especificação de Sistemas Distribuídos</a:t>
            </a:r>
            <a:r>
              <a:rPr lang="pt-BR" sz="2800" dirty="0" smtClean="0"/>
              <a:t> </a:t>
            </a:r>
            <a:r>
              <a:rPr lang="pt-BR" sz="2800" dirty="0" smtClean="0"/>
              <a:t>2010.1</a:t>
            </a:r>
          </a:p>
          <a:p>
            <a:endParaRPr lang="pt-BR" sz="2800" dirty="0" smtClean="0"/>
          </a:p>
          <a:p>
            <a:r>
              <a:rPr lang="pt-BR" sz="2000" dirty="0" smtClean="0"/>
              <a:t>Carlos Frederico Medeiros de Souza (</a:t>
            </a:r>
            <a:r>
              <a:rPr lang="pt-BR" sz="2000" dirty="0" smtClean="0">
                <a:hlinkClick r:id="rId2"/>
              </a:rPr>
              <a:t>cfms@cin.ufpe.br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Diego Machado Dias (</a:t>
            </a:r>
            <a:r>
              <a:rPr lang="pt-BR" sz="2000" dirty="0" smtClean="0">
                <a:hlinkClick r:id="rId3"/>
              </a:rPr>
              <a:t>dmd@cin.ufpe.br</a:t>
            </a:r>
            <a:r>
              <a:rPr lang="pt-BR" sz="2000" dirty="0" smtClean="0"/>
              <a:t>)</a:t>
            </a:r>
            <a:endParaRPr lang="pt-BR" sz="2000" dirty="0" smtClean="0"/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1763713" y="1160463"/>
            <a:ext cx="5976937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pt-BR" sz="4400" b="1">
              <a:solidFill>
                <a:srgbClr val="800000"/>
              </a:solidFill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1116013" y="2205038"/>
            <a:ext cx="7200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pt-BR" sz="3200">
              <a:solidFill>
                <a:srgbClr val="80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571636"/>
          </a:xfrm>
        </p:spPr>
        <p:txBody>
          <a:bodyPr/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Especificação de um sub-conjunto</a:t>
            </a:r>
            <a:b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Protocolo DHCP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utilizando CSP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28662" y="4286256"/>
            <a:ext cx="7358114" cy="1643074"/>
          </a:xfrm>
        </p:spPr>
        <p:txBody>
          <a:bodyPr/>
          <a:lstStyle/>
          <a:p>
            <a:r>
              <a:rPr lang="pt-BR" sz="2800" dirty="0" smtClean="0"/>
              <a:t>Baseado na RFC 2131 da IETF</a:t>
            </a:r>
            <a:endParaRPr lang="pt-BR" sz="2000" dirty="0" smtClean="0"/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928694"/>
          </a:xfrm>
        </p:spPr>
        <p:txBody>
          <a:bodyPr/>
          <a:lstStyle/>
          <a:p>
            <a:pPr algn="l"/>
            <a:r>
              <a:rPr lang="pt-BR" sz="2800" dirty="0" smtClean="0"/>
              <a:t>Princípio de funcionamento do protocolo DHCP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500034" y="2227258"/>
            <a:ext cx="8143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dirty="0" smtClean="0"/>
              <a:t> O </a:t>
            </a:r>
            <a:r>
              <a:rPr lang="pt-BR" dirty="0" smtClean="0"/>
              <a:t>DHCP utiliza um modelo </a:t>
            </a:r>
            <a:r>
              <a:rPr lang="pt-BR" dirty="0" smtClean="0"/>
              <a:t>Cliente-Servidor</a:t>
            </a:r>
          </a:p>
          <a:p>
            <a:pPr algn="just">
              <a:buFont typeface="Wingdings" pitchFamily="2" charset="2"/>
              <a:buChar char="q"/>
            </a:pPr>
            <a:r>
              <a:rPr lang="pt-BR" dirty="0" smtClean="0"/>
              <a:t> Os servidores </a:t>
            </a:r>
            <a:r>
              <a:rPr lang="pt-BR" dirty="0" smtClean="0"/>
              <a:t>DHCP </a:t>
            </a:r>
            <a:r>
              <a:rPr lang="pt-BR" dirty="0" smtClean="0"/>
              <a:t>mantêm </a:t>
            </a:r>
            <a:r>
              <a:rPr lang="pt-BR" dirty="0" smtClean="0"/>
              <a:t>as informações de configuração de TCP/IP e as fornecem aos clientes.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smtClean="0"/>
              <a:t>base de dados do servidor inclui o seguinte</a:t>
            </a:r>
            <a:r>
              <a:rPr lang="pt-BR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Parâmetros </a:t>
            </a:r>
            <a:r>
              <a:rPr lang="pt-BR" dirty="0" smtClean="0"/>
              <a:t>de configuração válidos para todos os clientes na </a:t>
            </a:r>
            <a:r>
              <a:rPr lang="pt-BR" dirty="0" smtClean="0"/>
              <a:t>rede.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Endereços </a:t>
            </a:r>
            <a:r>
              <a:rPr lang="pt-BR" dirty="0" smtClean="0"/>
              <a:t>IP válidos </a:t>
            </a:r>
            <a:r>
              <a:rPr lang="pt-BR" dirty="0" smtClean="0"/>
              <a:t>para </a:t>
            </a:r>
            <a:r>
              <a:rPr lang="pt-BR" dirty="0" smtClean="0"/>
              <a:t>atribuição a </a:t>
            </a:r>
            <a:r>
              <a:rPr lang="pt-BR" dirty="0" smtClean="0"/>
              <a:t>clientes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Endereços </a:t>
            </a:r>
            <a:r>
              <a:rPr lang="pt-BR" dirty="0" smtClean="0"/>
              <a:t>reservados </a:t>
            </a:r>
            <a:r>
              <a:rPr lang="pt-BR" dirty="0" smtClean="0"/>
              <a:t>para atribuição manual.</a:t>
            </a:r>
            <a:endParaRPr lang="pt-BR" dirty="0" smtClean="0"/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Período </a:t>
            </a:r>
            <a:r>
              <a:rPr lang="pt-BR" dirty="0" smtClean="0"/>
              <a:t>de tempo durante o qual o endereço IP atribuído pode ser </a:t>
            </a:r>
            <a:r>
              <a:rPr lang="pt-BR" dirty="0" smtClean="0"/>
              <a:t>utilizado.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/>
          </a:p>
          <a:p>
            <a:pPr algn="just"/>
            <a:r>
              <a:rPr lang="pt-BR" dirty="0" smtClean="0"/>
              <a:t>O</a:t>
            </a:r>
            <a:r>
              <a:rPr lang="pt-BR" dirty="0" smtClean="0"/>
              <a:t>s </a:t>
            </a:r>
            <a:r>
              <a:rPr lang="pt-BR" dirty="0" smtClean="0"/>
              <a:t>clientes </a:t>
            </a:r>
            <a:r>
              <a:rPr lang="pt-BR" dirty="0" smtClean="0"/>
              <a:t>podem </a:t>
            </a:r>
            <a:r>
              <a:rPr lang="pt-BR" dirty="0" smtClean="0"/>
              <a:t>obter o endereço IP e os parâmetros de </a:t>
            </a:r>
            <a:r>
              <a:rPr lang="pt-BR" dirty="0" smtClean="0"/>
              <a:t>configuração de </a:t>
            </a:r>
            <a:r>
              <a:rPr lang="pt-BR" dirty="0" smtClean="0"/>
              <a:t>forma dinâmica cada vez que iniciam e aderem à rede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lênya\Pictures\Microsoft Media Gallery\j04348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1500198" cy="135732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30162" y="1285860"/>
            <a:ext cx="118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haroni" pitchFamily="2" charset="-79"/>
                <a:cs typeface="Aharoni" pitchFamily="2" charset="-79"/>
              </a:rPr>
              <a:t>DHCP Server</a:t>
            </a:r>
            <a:endParaRPr lang="pt-BR" sz="20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2" descr="C:\Users\glênya\Pictures\Microsoft Media Gallery\j04348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142984"/>
            <a:ext cx="1500198" cy="1357322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030624" y="1285860"/>
            <a:ext cx="118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haroni" pitchFamily="2" charset="-79"/>
                <a:cs typeface="Aharoni" pitchFamily="2" charset="-79"/>
              </a:rPr>
              <a:t>DHCP Server</a:t>
            </a:r>
            <a:endParaRPr lang="pt-BR" sz="20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 descr="C:\Users\glênya\Pictures\Microsoft Media Gallery\j04413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857761"/>
            <a:ext cx="1017712" cy="1017712"/>
          </a:xfrm>
          <a:prstGeom prst="rect">
            <a:avLst/>
          </a:prstGeom>
          <a:noFill/>
        </p:spPr>
      </p:pic>
      <p:pic>
        <p:nvPicPr>
          <p:cNvPr id="2052" name="Picture 4" descr="C:\Users\glênya\Pictures\Microsoft Media Gallery\j04330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4714884"/>
            <a:ext cx="1357322" cy="1285884"/>
          </a:xfrm>
          <a:prstGeom prst="rect">
            <a:avLst/>
          </a:prstGeom>
          <a:noFill/>
        </p:spPr>
      </p:pic>
      <p:pic>
        <p:nvPicPr>
          <p:cNvPr id="10" name="Picture 3" descr="C:\Users\glênya\Pictures\Microsoft Media Gallery\j04413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4929198"/>
            <a:ext cx="1017712" cy="1017712"/>
          </a:xfrm>
          <a:prstGeom prst="rect">
            <a:avLst/>
          </a:prstGeom>
          <a:noFill/>
        </p:spPr>
      </p:pic>
      <p:pic>
        <p:nvPicPr>
          <p:cNvPr id="11" name="Picture 3" descr="C:\Users\glênya\Pictures\Microsoft Media Gallery\j04413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4929198"/>
            <a:ext cx="1017712" cy="1017712"/>
          </a:xfrm>
          <a:prstGeom prst="rect">
            <a:avLst/>
          </a:prstGeom>
          <a:noFill/>
        </p:spPr>
      </p:pic>
      <p:pic>
        <p:nvPicPr>
          <p:cNvPr id="12" name="Picture 3" descr="C:\Users\glênya\Pictures\Microsoft Media Gallery\j04413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000636"/>
            <a:ext cx="1017712" cy="1017712"/>
          </a:xfrm>
          <a:prstGeom prst="rect">
            <a:avLst/>
          </a:prstGeom>
          <a:noFill/>
        </p:spPr>
      </p:pic>
      <p:pic>
        <p:nvPicPr>
          <p:cNvPr id="2053" name="Picture 5" descr="C:\Users\glênya\Pictures\Microsoft Media Gallery\j04325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2643182"/>
            <a:ext cx="2214578" cy="2214578"/>
          </a:xfrm>
          <a:prstGeom prst="rect">
            <a:avLst/>
          </a:prstGeom>
          <a:noFill/>
        </p:spPr>
      </p:pic>
      <p:cxnSp>
        <p:nvCxnSpPr>
          <p:cNvPr id="15" name="Forma 14"/>
          <p:cNvCxnSpPr>
            <a:stCxn id="2051" idx="0"/>
            <a:endCxn id="29" idx="1"/>
          </p:cNvCxnSpPr>
          <p:nvPr/>
        </p:nvCxnSpPr>
        <p:spPr>
          <a:xfrm rot="5400000" flipH="1" flipV="1">
            <a:off x="1218809" y="3433396"/>
            <a:ext cx="1285885" cy="1562846"/>
          </a:xfrm>
          <a:prstGeom prst="bentConnector2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2052" idx="0"/>
          </p:cNvCxnSpPr>
          <p:nvPr/>
        </p:nvCxnSpPr>
        <p:spPr>
          <a:xfrm rot="16200000" flipV="1">
            <a:off x="1893077" y="3929068"/>
            <a:ext cx="1178726" cy="392906"/>
          </a:xfrm>
          <a:prstGeom prst="bentConnector3">
            <a:avLst>
              <a:gd name="adj1" fmla="val 26131"/>
            </a:avLst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0" idx="0"/>
          </p:cNvCxnSpPr>
          <p:nvPr/>
        </p:nvCxnSpPr>
        <p:spPr>
          <a:xfrm rot="5400000" flipH="1" flipV="1">
            <a:off x="4094189" y="4165635"/>
            <a:ext cx="1393041" cy="134086"/>
          </a:xfrm>
          <a:prstGeom prst="bentConnector4">
            <a:avLst>
              <a:gd name="adj1" fmla="val 10256"/>
              <a:gd name="adj2" fmla="val 270488"/>
            </a:avLst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11" idx="0"/>
          </p:cNvCxnSpPr>
          <p:nvPr/>
        </p:nvCxnSpPr>
        <p:spPr>
          <a:xfrm rot="16200000" flipV="1">
            <a:off x="4951445" y="3442465"/>
            <a:ext cx="1393041" cy="1580426"/>
          </a:xfrm>
          <a:prstGeom prst="bentConnector2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12" idx="0"/>
          </p:cNvCxnSpPr>
          <p:nvPr/>
        </p:nvCxnSpPr>
        <p:spPr>
          <a:xfrm rot="16200000" flipV="1">
            <a:off x="5665825" y="2728085"/>
            <a:ext cx="1464479" cy="3080624"/>
          </a:xfrm>
          <a:prstGeom prst="bentConnector2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2643174" y="2857496"/>
            <a:ext cx="2214578" cy="1428760"/>
          </a:xfrm>
          <a:prstGeom prst="round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857488" y="3334408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haroni" pitchFamily="2" charset="-79"/>
                <a:cs typeface="Aharoni" pitchFamily="2" charset="-79"/>
              </a:rPr>
              <a:t>Network</a:t>
            </a:r>
            <a:endParaRPr lang="pt-BR" sz="28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2" name="Conector angulado 31"/>
          <p:cNvCxnSpPr>
            <a:stCxn id="2050" idx="2"/>
            <a:endCxn id="29" idx="0"/>
          </p:cNvCxnSpPr>
          <p:nvPr/>
        </p:nvCxnSpPr>
        <p:spPr>
          <a:xfrm rot="16200000" flipH="1">
            <a:off x="2750331" y="1857364"/>
            <a:ext cx="357190" cy="1643074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6" idx="2"/>
            <a:endCxn id="29" idx="0"/>
          </p:cNvCxnSpPr>
          <p:nvPr/>
        </p:nvCxnSpPr>
        <p:spPr>
          <a:xfrm rot="5400000">
            <a:off x="4500562" y="1750207"/>
            <a:ext cx="357190" cy="1857388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7358082" y="5214950"/>
            <a:ext cx="1214446" cy="428628"/>
            <a:chOff x="6858016" y="2571744"/>
            <a:chExt cx="1214446" cy="428628"/>
          </a:xfrm>
        </p:grpSpPr>
        <p:sp>
          <p:nvSpPr>
            <p:cNvPr id="44" name="Retângulo com Único Canto Aparado 43"/>
            <p:cNvSpPr/>
            <p:nvPr/>
          </p:nvSpPr>
          <p:spPr>
            <a:xfrm>
              <a:off x="6858016" y="2571744"/>
              <a:ext cx="1214446" cy="42862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858016" y="2571744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>
                  <a:latin typeface="Aharoni" pitchFamily="2" charset="-79"/>
                  <a:cs typeface="Aharoni" pitchFamily="2" charset="-79"/>
                </a:rPr>
                <a:t>RequireIP</a:t>
              </a:r>
              <a:endParaRPr lang="pt-BR" sz="1600" b="1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57752" y="1643050"/>
            <a:ext cx="1342034" cy="369332"/>
            <a:chOff x="4857752" y="1643050"/>
            <a:chExt cx="1342034" cy="369332"/>
          </a:xfrm>
        </p:grpSpPr>
        <p:sp>
          <p:nvSpPr>
            <p:cNvPr id="50" name="Retângulo com Único Canto Aparado 49"/>
            <p:cNvSpPr/>
            <p:nvPr/>
          </p:nvSpPr>
          <p:spPr>
            <a:xfrm>
              <a:off x="4857752" y="1655192"/>
              <a:ext cx="1271590" cy="357190"/>
            </a:xfrm>
            <a:prstGeom prst="snip1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57752" y="1643050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Aharoni" pitchFamily="2" charset="-79"/>
                  <a:cs typeface="Aharoni" pitchFamily="2" charset="-79"/>
                </a:rPr>
                <a:t>IP </a:t>
              </a:r>
              <a:r>
                <a:rPr lang="pt-BR" dirty="0" err="1" smtClean="0">
                  <a:latin typeface="Aharoni" pitchFamily="2" charset="-79"/>
                  <a:cs typeface="Aharoni" pitchFamily="2" charset="-79"/>
                </a:rPr>
                <a:t>Address</a:t>
              </a:r>
              <a:endParaRPr lang="pt-BR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53" name="Texto explicativo em elipse 52"/>
          <p:cNvSpPr/>
          <p:nvPr/>
        </p:nvSpPr>
        <p:spPr>
          <a:xfrm>
            <a:off x="8001024" y="2143116"/>
            <a:ext cx="914400" cy="612648"/>
          </a:xfrm>
          <a:prstGeom prst="wedgeEllipseCallout">
            <a:avLst>
              <a:gd name="adj1" fmla="val -39295"/>
              <a:gd name="adj2" fmla="val 395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971884" y="2214554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Eu tenho</a:t>
            </a:r>
          </a:p>
          <a:p>
            <a:pPr algn="ctr"/>
            <a:r>
              <a:rPr lang="pt-BR" sz="1400" b="1" dirty="0" smtClean="0"/>
              <a:t>um IP</a:t>
            </a:r>
            <a:endParaRPr lang="pt-BR" sz="1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5.74468E-6 C -0.00157 -0.24305 0.05295 -0.24768 -0.05226 -0.25392 C -0.19393 -0.25207 -0.33143 -0.25092 -0.47396 -0.25207 C -0.47344 -0.26988 -0.47327 -0.28746 -0.4724 -0.30526 C -0.47188 -0.31845 -0.47066 -0.31983 -0.46771 -0.33186 C -0.46719 -0.33394 -0.46615 -0.3381 -0.46615 -0.3381 C -0.46511 -0.34967 -0.46789 -0.36308 -0.4632 -0.37279 C -0.46146 -0.37649 -0.45712 -0.37696 -0.45382 -0.37696 C -0.40608 -0.37765 -0.35851 -0.37834 -0.31077 -0.37904 C -0.26198 -0.38135 -0.26407 -0.36516 -0.2632 -0.41789 C -0.26285 -0.43709 -0.2632 -0.45628 -0.2632 -0.47548 " pathEditMode="relative" ptsTypes="ffffffffffA">
                                      <p:cBhvr>
                                        <p:cTn id="11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67345E-6 C -0.00191 0.15449 0.0297 0.12697 -0.07222 0.12304 C -0.08195 0.12257 -0.09184 0.12165 -0.10156 0.12095 C -0.13333 0.12165 -0.16511 0.12049 -0.19688 0.12304 C -0.19844 0.12327 -0.19844 0.12697 -0.19844 0.12905 C -0.19844 0.17276 -0.2224 0.23266 -0.19688 0.26018 C -0.16545 0.29417 -0.1158 0.26156 -0.07535 0.26226 C 0.03282 0.24908 0.13473 0.25093 0.24619 0.25 C 0.24984 0.2507 0.25365 0.25 0.25695 0.25208 C 0.25834 0.25301 0.25782 0.25625 0.25852 0.2581 C 0.25938 0.26041 0.26095 0.26203 0.26164 0.26434 C 0.26286 0.26827 0.26459 0.2766 0.26459 0.2766 C 0.26563 0.35361 0.26772 0.4253 0.26772 0.50208 " pathEditMode="relative" ptsTypes="ffffffffffffA"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70653"/>
            <a:ext cx="6238898" cy="483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1285852" y="4143380"/>
            <a:ext cx="6500858" cy="164307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/>
        </p:nvSpPr>
        <p:spPr>
          <a:xfrm>
            <a:off x="685800" y="2928934"/>
            <a:ext cx="7772400" cy="10001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FIM</a:t>
            </a:r>
            <a:endParaRPr kumimoji="0" lang="pt-BR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73BDACBBCF743BA26945DCE331517" ma:contentTypeVersion="0" ma:contentTypeDescription="Create a new document." ma:contentTypeScope="" ma:versionID="e22bbc55b672353c2dd7a1872b6b30f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6B6F49-9B2C-4210-AD9D-3488217F6EF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91CDD8E-D3B6-4345-A543-3030BAFA01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2AE10-E6A1-4B9E-BA53-C96FA6A8A1B4}">
  <ds:schemaRefs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540E6934-5D77-4BFA-93B0-73C9642C3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150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Design padrão</vt:lpstr>
      <vt:lpstr>Slide 1</vt:lpstr>
      <vt:lpstr>Projeto 1  Especificação de um sub-conjunto do Protocolo DHCP (Dynamic Host Configuration Protocol)</vt:lpstr>
      <vt:lpstr>Especificação de um sub-conjunto do Protocolo DHCP utilizando CSP  </vt:lpstr>
      <vt:lpstr>Princípio de funcionamento do protocolo DHCP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para apresentação</dc:title>
  <dc:creator>Usuario</dc:creator>
  <cp:lastModifiedBy>glênya pessoa silva de araujo</cp:lastModifiedBy>
  <cp:revision>339</cp:revision>
  <dcterms:created xsi:type="dcterms:W3CDTF">2006-08-18T12:55:46Z</dcterms:created>
  <dcterms:modified xsi:type="dcterms:W3CDTF">2010-05-14T06:24:04Z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