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7.xml"/><Relationship Id="rId22" Type="http://schemas.openxmlformats.org/officeDocument/2006/relationships/font" Target="fonts/Lato-italic.fntdata"/><Relationship Id="rId10" Type="http://schemas.openxmlformats.org/officeDocument/2006/relationships/slide" Target="slides/slide6.xml"/><Relationship Id="rId21" Type="http://schemas.openxmlformats.org/officeDocument/2006/relationships/font" Target="fonts/Lato-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slide" Target="slides/slide1.xml"/><Relationship Id="rId19" Type="http://schemas.openxmlformats.org/officeDocument/2006/relationships/font" Target="fonts/Montserrat-boldItalic.fntdata"/><Relationship Id="rId6" Type="http://schemas.openxmlformats.org/officeDocument/2006/relationships/slide" Target="slides/slide2.xml"/><Relationship Id="rId18" Type="http://schemas.openxmlformats.org/officeDocument/2006/relationships/font" Target="fonts/Montserrat-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rIns="91425" wrap="square"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rIns="91425" wrap="square"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rIns="91425" wrap="square" tIns="91425"/>
          <a:lstStyle>
            <a:lvl1pPr lvl="0">
              <a:spcBef>
                <a:spcPts val="0"/>
              </a:spcBef>
              <a:buSzPct val="100000"/>
              <a:defRPr sz="8000"/>
            </a:lvl1pPr>
            <a:lvl2pPr lvl="1">
              <a:spcBef>
                <a:spcPts val="0"/>
              </a:spcBef>
              <a:buSzPct val="100000"/>
              <a:defRPr sz="8000"/>
            </a:lvl2pPr>
            <a:lvl3pPr lvl="2">
              <a:spcBef>
                <a:spcPts val="0"/>
              </a:spcBef>
              <a:buSzPct val="100000"/>
              <a:defRPr sz="8000"/>
            </a:lvl3pPr>
            <a:lvl4pPr lvl="3">
              <a:spcBef>
                <a:spcPts val="0"/>
              </a:spcBef>
              <a:buSzPct val="100000"/>
              <a:defRPr sz="8000"/>
            </a:lvl4pPr>
            <a:lvl5pPr lvl="4">
              <a:spcBef>
                <a:spcPts val="0"/>
              </a:spcBef>
              <a:buSzPct val="100000"/>
              <a:defRPr sz="8000"/>
            </a:lvl5pPr>
            <a:lvl6pPr lvl="5">
              <a:spcBef>
                <a:spcPts val="0"/>
              </a:spcBef>
              <a:buSzPct val="100000"/>
              <a:defRPr sz="8000"/>
            </a:lvl6pPr>
            <a:lvl7pPr lvl="6">
              <a:spcBef>
                <a:spcPts val="0"/>
              </a:spcBef>
              <a:buSzPct val="100000"/>
              <a:defRPr sz="8000"/>
            </a:lvl7pPr>
            <a:lvl8pPr lvl="7">
              <a:spcBef>
                <a:spcPts val="0"/>
              </a:spcBef>
              <a:buSzPct val="100000"/>
              <a:defRPr sz="8000"/>
            </a:lvl8pPr>
            <a:lvl9pPr lvl="8">
              <a:spcBef>
                <a:spcPts val="0"/>
              </a:spcBef>
              <a:buSzPct val="100000"/>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rIns="91425" wrap="square"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lt1"/>
              </a:buClr>
              <a:buSzPct val="1000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ct val="1000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ct val="1000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ct val="1000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ct val="1000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ct val="1000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ct val="1000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ct val="1000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ct val="1000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1"/>
              </a:buClr>
              <a:buSzPct val="1000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rIns="91425" wrap="square" tIns="91425">
            <a:noAutofit/>
          </a:bodyPr>
          <a:lstStyle/>
          <a:p>
            <a:pPr lvl="0">
              <a:spcBef>
                <a:spcPts val="0"/>
              </a:spcBef>
              <a:buNone/>
            </a:pPr>
            <a:r>
              <a:rPr lang="en"/>
              <a:t>The Google File System</a:t>
            </a:r>
          </a:p>
        </p:txBody>
      </p:sp>
      <p:sp>
        <p:nvSpPr>
          <p:cNvPr id="135" name="Shape 135"/>
          <p:cNvSpPr txBox="1"/>
          <p:nvPr>
            <p:ph idx="1" type="subTitle"/>
          </p:nvPr>
        </p:nvSpPr>
        <p:spPr>
          <a:xfrm>
            <a:off x="5083950" y="3924925"/>
            <a:ext cx="3470700" cy="506100"/>
          </a:xfrm>
          <a:prstGeom prst="rect">
            <a:avLst/>
          </a:prstGeom>
        </p:spPr>
        <p:txBody>
          <a:bodyPr anchorCtr="0" anchor="t" bIns="91425" lIns="91425" rIns="91425" wrap="square" tIns="91425">
            <a:noAutofit/>
          </a:bodyPr>
          <a:lstStyle/>
          <a:p>
            <a:pPr lvl="0">
              <a:spcBef>
                <a:spcPts val="0"/>
              </a:spcBef>
              <a:buNone/>
            </a:pPr>
            <a:r>
              <a:rPr lang="en"/>
              <a:t>James  Holden</a:t>
            </a:r>
          </a:p>
          <a:p>
            <a:pPr lvl="0">
              <a:spcBef>
                <a:spcPts val="0"/>
              </a:spcBef>
              <a:buNone/>
            </a:pPr>
            <a:r>
              <a:rPr lang="en"/>
              <a:t>10/30/2017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StoneBraker Talk</a:t>
            </a:r>
          </a:p>
        </p:txBody>
      </p:sp>
      <p:sp>
        <p:nvSpPr>
          <p:cNvPr id="190" name="Shape 190"/>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a:spcBef>
                <a:spcPts val="0"/>
              </a:spcBef>
              <a:buNone/>
            </a:pPr>
            <a:r>
              <a:rPr lang="en" sz="1600"/>
              <a:t>The main idea of this talk is “one size fits none”. This means that there is so much diversity the old style “One size fits all” is obsolete; OSFA was attempted to be achieved but it can not work. </a:t>
            </a:r>
          </a:p>
          <a:p>
            <a:pPr lvl="0">
              <a:spcBef>
                <a:spcPts val="0"/>
              </a:spcBef>
              <a:buNone/>
            </a:pPr>
            <a:r>
              <a:rPr lang="en" sz="1600"/>
              <a:t>There are many new techniques and ideas that are useful, but are only efficient when used situationally and specific to certain needs. </a:t>
            </a:r>
          </a:p>
          <a:p>
            <a:pPr lvl="0">
              <a:spcBef>
                <a:spcPts val="0"/>
              </a:spcBef>
              <a:buNone/>
            </a:pPr>
            <a:r>
              <a:rPr lang="en" sz="1600"/>
              <a:t>There is currently a movement in this market towards column stores, which can be more efficient than row stores.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Advantages and Disadvantages</a:t>
            </a:r>
          </a:p>
        </p:txBody>
      </p:sp>
      <p:sp>
        <p:nvSpPr>
          <p:cNvPr id="196" name="Shape 196"/>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rtl="0">
              <a:spcBef>
                <a:spcPts val="0"/>
              </a:spcBef>
              <a:buNone/>
            </a:pPr>
            <a:r>
              <a:rPr lang="en"/>
              <a:t>Advantages:</a:t>
            </a:r>
          </a:p>
          <a:p>
            <a:pPr indent="-311150" lvl="0" marL="457200" rtl="0">
              <a:spcBef>
                <a:spcPts val="0"/>
              </a:spcBef>
            </a:pPr>
            <a:r>
              <a:rPr lang="en"/>
              <a:t>The chunks and consistency in chunk sizes regulates the system and provides efficiency within the system.</a:t>
            </a:r>
          </a:p>
          <a:p>
            <a:pPr indent="-311150" lvl="0" marL="457200" rtl="0">
              <a:spcBef>
                <a:spcPts val="0"/>
              </a:spcBef>
            </a:pPr>
            <a:r>
              <a:rPr lang="en"/>
              <a:t>The GFS system has fast recovery.</a:t>
            </a:r>
          </a:p>
          <a:p>
            <a:pPr lvl="0" rtl="0">
              <a:spcBef>
                <a:spcPts val="0"/>
              </a:spcBef>
              <a:buNone/>
            </a:pPr>
            <a:r>
              <a:rPr lang="en"/>
              <a:t>Disadvantages:</a:t>
            </a:r>
          </a:p>
          <a:p>
            <a:pPr indent="-311150" lvl="0" marL="457200" rtl="0">
              <a:spcBef>
                <a:spcPts val="0"/>
              </a:spcBef>
            </a:pPr>
            <a:r>
              <a:rPr lang="en"/>
              <a:t>The GFS has a high failure rate.</a:t>
            </a:r>
          </a:p>
          <a:p>
            <a:pPr indent="-311150" lvl="0" marL="457200">
              <a:spcBef>
                <a:spcPts val="0"/>
              </a:spcBef>
            </a:pPr>
            <a:r>
              <a:rPr lang="en"/>
              <a:t>The GFS is not likely very adaptable, and wouldn’t work well in most situations other than the one in which it is used. Classic relational DBMS would work better for most situations.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Main Idea</a:t>
            </a:r>
          </a:p>
        </p:txBody>
      </p:sp>
      <p:sp>
        <p:nvSpPr>
          <p:cNvPr id="141" name="Shape 141"/>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a:spcBef>
                <a:spcPts val="0"/>
              </a:spcBef>
              <a:buNone/>
            </a:pPr>
            <a:r>
              <a:rPr lang="en" sz="2000"/>
              <a:t>The Google File System(GFS) is a scalable distributed file system. All of Google’s data is not stored in one place, so servers are used so all systems can access all data if needed. The hardware used for the GFS is run on inexepensive hardware. The GFS was created for use with data intensive applications. Its design is driven by both current and anticipated observations of the technology environment as well as application workloads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Implementation</a:t>
            </a:r>
          </a:p>
        </p:txBody>
      </p:sp>
      <p:sp>
        <p:nvSpPr>
          <p:cNvPr id="147" name="Shape 147"/>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30200" lvl="0" marL="457200">
              <a:lnSpc>
                <a:spcPct val="150000"/>
              </a:lnSpc>
              <a:spcBef>
                <a:spcPts val="0"/>
              </a:spcBef>
              <a:buSzPct val="100000"/>
            </a:pPr>
            <a:r>
              <a:rPr lang="en" sz="1600"/>
              <a:t>There is one master server, and many chunk servers</a:t>
            </a:r>
          </a:p>
          <a:p>
            <a:pPr indent="-330200" lvl="0" marL="457200">
              <a:lnSpc>
                <a:spcPct val="150000"/>
              </a:lnSpc>
              <a:spcBef>
                <a:spcPts val="0"/>
              </a:spcBef>
              <a:buSzPct val="100000"/>
            </a:pPr>
            <a:r>
              <a:rPr lang="en" sz="1600"/>
              <a:t>Files are divided into fixed-sized chunks, and are given a 64-bit by the master node so they can be identified</a:t>
            </a:r>
          </a:p>
          <a:p>
            <a:pPr indent="-330200" lvl="0" marL="457200">
              <a:lnSpc>
                <a:spcPct val="150000"/>
              </a:lnSpc>
              <a:spcBef>
                <a:spcPts val="0"/>
              </a:spcBef>
              <a:buSzPct val="100000"/>
            </a:pPr>
            <a:r>
              <a:rPr lang="en" sz="1600"/>
              <a:t>Chunks are then stored on the chunk servers</a:t>
            </a:r>
          </a:p>
          <a:p>
            <a:pPr indent="-330200" lvl="0" marL="457200">
              <a:lnSpc>
                <a:spcPct val="150000"/>
              </a:lnSpc>
              <a:spcBef>
                <a:spcPts val="0"/>
              </a:spcBef>
              <a:buSzPct val="100000"/>
            </a:pPr>
            <a:r>
              <a:rPr lang="en" sz="1600"/>
              <a:t>The master server stores metadata associated with the chunks, such as logical mapping of the chunks 64-bit labels</a:t>
            </a:r>
          </a:p>
          <a:p>
            <a:pPr indent="-330200" lvl="0" marL="457200">
              <a:lnSpc>
                <a:spcPct val="150000"/>
              </a:lnSpc>
              <a:spcBef>
                <a:spcPts val="0"/>
              </a:spcBef>
              <a:buSzPct val="100000"/>
            </a:pPr>
            <a:r>
              <a:rPr lang="en" sz="1600"/>
              <a:t>Chunks are stored as linux files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t/>
            </a:r>
            <a:endParaRPr/>
          </a:p>
        </p:txBody>
      </p:sp>
      <p:sp>
        <p:nvSpPr>
          <p:cNvPr id="153" name="Shape 153"/>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a:spcBef>
                <a:spcPts val="0"/>
              </a:spcBef>
              <a:buNone/>
            </a:pPr>
            <a:r>
              <a:t/>
            </a:r>
            <a:endParaRPr/>
          </a:p>
        </p:txBody>
      </p:sp>
      <p:pic>
        <p:nvPicPr>
          <p:cNvPr descr="GFS chart.png" id="154" name="Shape 154"/>
          <p:cNvPicPr preferRelativeResize="0"/>
          <p:nvPr/>
        </p:nvPicPr>
        <p:blipFill>
          <a:blip r:embed="rId3">
            <a:alphaModFix/>
          </a:blip>
          <a:stretch>
            <a:fillRect/>
          </a:stretch>
        </p:blipFill>
        <p:spPr>
          <a:xfrm>
            <a:off x="240638" y="0"/>
            <a:ext cx="8662737"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Implementation Analysis</a:t>
            </a:r>
          </a:p>
        </p:txBody>
      </p:sp>
      <p:sp>
        <p:nvSpPr>
          <p:cNvPr id="160" name="Shape 160"/>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a:spcBef>
                <a:spcPts val="0"/>
              </a:spcBef>
              <a:buNone/>
            </a:pPr>
            <a:r>
              <a:rPr lang="en" sz="2000"/>
              <a:t>From my understanding, this system efficiency increases alongside the number of chunk nodes in the system. It seems as though this type of system wouldn’t work as well for a smaller system with access to less resources. However, this system works exceptionally for google due to its availability of resources as well as  the sheer amount of data the system uses. The inexpensive hardware fails often, but the recovery of the system is quick.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152650"/>
            <a:ext cx="8520600" cy="865200"/>
          </a:xfrm>
          <a:prstGeom prst="rect">
            <a:avLst/>
          </a:prstGeom>
        </p:spPr>
        <p:txBody>
          <a:bodyPr anchorCtr="0" anchor="t" bIns="91425" lIns="91425" rIns="91425" wrap="square" tIns="91425">
            <a:noAutofit/>
          </a:bodyPr>
          <a:lstStyle/>
          <a:p>
            <a:pPr lvl="0" rtl="0" algn="ctr">
              <a:spcBef>
                <a:spcPts val="0"/>
              </a:spcBef>
              <a:buNone/>
            </a:pPr>
            <a:r>
              <a:rPr lang="en"/>
              <a:t>A Comparison of Approaches to </a:t>
            </a:r>
          </a:p>
          <a:p>
            <a:pPr lvl="0" rtl="0" algn="ctr">
              <a:spcBef>
                <a:spcPts val="0"/>
              </a:spcBef>
              <a:buNone/>
            </a:pPr>
            <a:r>
              <a:rPr lang="en"/>
              <a:t>Large-Scale Data Analysis</a:t>
            </a:r>
          </a:p>
        </p:txBody>
      </p:sp>
      <p:sp>
        <p:nvSpPr>
          <p:cNvPr id="166" name="Shape 166"/>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a:spcBef>
                <a:spcPts val="0"/>
              </a:spcBef>
              <a:buNone/>
            </a:pPr>
            <a:r>
              <a:rPr lang="en" sz="2400"/>
              <a:t>The paper evaluate and compares MapReduce and Parallel Database Management Systems (DBMSs). The paper compares performance and complexity of the systems. Tests were recorded on clusters up to 100 nodes. The findings reveal that the benchmarks were better in almost all tests for the DBMS.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1297500" y="357850"/>
            <a:ext cx="7038900" cy="914100"/>
          </a:xfrm>
          <a:prstGeom prst="rect">
            <a:avLst/>
          </a:prstGeom>
        </p:spPr>
        <p:txBody>
          <a:bodyPr anchorCtr="0" anchor="t" bIns="91425" lIns="91425" rIns="91425" wrap="square" tIns="91425">
            <a:noAutofit/>
          </a:bodyPr>
          <a:lstStyle/>
          <a:p>
            <a:pPr lvl="0">
              <a:spcBef>
                <a:spcPts val="0"/>
              </a:spcBef>
              <a:buNone/>
            </a:pPr>
            <a:r>
              <a:rPr lang="en"/>
              <a:t>Implementation</a:t>
            </a:r>
          </a:p>
        </p:txBody>
      </p:sp>
      <p:sp>
        <p:nvSpPr>
          <p:cNvPr id="172" name="Shape 172"/>
          <p:cNvSpPr txBox="1"/>
          <p:nvPr>
            <p:ph idx="1" type="body"/>
          </p:nvPr>
        </p:nvSpPr>
        <p:spPr>
          <a:xfrm>
            <a:off x="1297500" y="1531650"/>
            <a:ext cx="7038900" cy="2911200"/>
          </a:xfrm>
          <a:prstGeom prst="rect">
            <a:avLst/>
          </a:prstGeom>
        </p:spPr>
        <p:txBody>
          <a:bodyPr anchorCtr="0" anchor="t" bIns="91425" lIns="91425" rIns="91425" wrap="square" tIns="91425">
            <a:noAutofit/>
          </a:bodyPr>
          <a:lstStyle/>
          <a:p>
            <a:pPr indent="-330200" lvl="0" marL="457200" rtl="0">
              <a:lnSpc>
                <a:spcPct val="150000"/>
              </a:lnSpc>
              <a:spcBef>
                <a:spcPts val="0"/>
              </a:spcBef>
              <a:buSzPct val="100000"/>
            </a:pPr>
            <a:r>
              <a:rPr lang="en" sz="1600"/>
              <a:t>MapReduce only has two functions. Map and Reduce. The Map function reads a set of records from an input file and outputs the records as new key/value pairs. The Reduce function executes as many instances as there are nodes of the Reduce program. </a:t>
            </a:r>
          </a:p>
          <a:p>
            <a:pPr indent="-330200" lvl="0" marL="457200">
              <a:lnSpc>
                <a:spcPct val="150000"/>
              </a:lnSpc>
              <a:spcBef>
                <a:spcPts val="0"/>
              </a:spcBef>
              <a:buSzPct val="100000"/>
            </a:pPr>
            <a:r>
              <a:rPr lang="en" sz="1600"/>
              <a:t>Hadoop, DBMS-X, and Vertica were used in the tests.</a:t>
            </a:r>
          </a:p>
          <a:p>
            <a:pPr indent="-330200" lvl="0" marL="457200" rtl="0">
              <a:lnSpc>
                <a:spcPct val="150000"/>
              </a:lnSpc>
              <a:spcBef>
                <a:spcPts val="0"/>
              </a:spcBef>
              <a:buSzPct val="100000"/>
            </a:pPr>
            <a:r>
              <a:rPr lang="en" sz="1600"/>
              <a:t>DBMS systems use indexing, whereas MapReduce does not use any indexing by default. This is the main advantage in efficiency of DBMSs.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Implementation Analysis</a:t>
            </a:r>
          </a:p>
        </p:txBody>
      </p:sp>
      <p:sp>
        <p:nvSpPr>
          <p:cNvPr id="178" name="Shape 178"/>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a:spcBef>
                <a:spcPts val="0"/>
              </a:spcBef>
              <a:buNone/>
            </a:pPr>
            <a:r>
              <a:rPr lang="en" sz="1800"/>
              <a:t>DBMS is a better model to use because it is more efficient is most tests.</a:t>
            </a:r>
          </a:p>
          <a:p>
            <a:pPr lvl="0">
              <a:spcBef>
                <a:spcPts val="0"/>
              </a:spcBef>
              <a:buNone/>
            </a:pPr>
            <a:r>
              <a:rPr lang="en" sz="1800"/>
              <a:t>There is more structure in DBMS, which is very important when used in systems that have extremely large amounts of data, because it can be kept more organized. </a:t>
            </a:r>
          </a:p>
          <a:p>
            <a:pPr lvl="0">
              <a:spcBef>
                <a:spcPts val="0"/>
              </a:spcBef>
              <a:buNone/>
            </a:pPr>
            <a:r>
              <a:rPr lang="en" sz="1800"/>
              <a:t>The paper states that MapReduce is simpler and easier to use so it may be a better choice for inexperienced users with smaller amounts of data.</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Comparison of the Papers</a:t>
            </a:r>
          </a:p>
        </p:txBody>
      </p:sp>
      <p:sp>
        <p:nvSpPr>
          <p:cNvPr id="184" name="Shape 184"/>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a:spcBef>
                <a:spcPts val="0"/>
              </a:spcBef>
              <a:buNone/>
            </a:pPr>
            <a:r>
              <a:rPr lang="en" sz="1700"/>
              <a:t>GFS was created specifically for Google, so while it may not be best in every case, it is likely the best system for Google to use until new techniques are developed. </a:t>
            </a:r>
          </a:p>
          <a:p>
            <a:pPr lvl="0">
              <a:spcBef>
                <a:spcPts val="0"/>
              </a:spcBef>
              <a:buNone/>
            </a:pPr>
            <a:r>
              <a:rPr lang="en" sz="1700"/>
              <a:t>DBMS did outperform MapReduce without question, so in most cases DBMS and its relational diagrams should be used.</a:t>
            </a:r>
          </a:p>
          <a:p>
            <a:pPr lvl="0">
              <a:spcBef>
                <a:spcPts val="0"/>
              </a:spcBef>
              <a:buNone/>
            </a:pPr>
            <a:r>
              <a:rPr lang="en" sz="1700"/>
              <a:t>According to the Comparison paper, Google has announced plans</a:t>
            </a:r>
            <a:br>
              <a:rPr lang="en" sz="1700"/>
            </a:br>
            <a:r>
              <a:rPr lang="en" sz="1700"/>
              <a:t>to make a 1000 processor MapReduce cluster available to teach students distributed programming. MapReduce may be a more useful tool for teaching, rather than in actual use. </a:t>
            </a: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