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4" r:id="rId14"/>
    <p:sldId id="269" r:id="rId15"/>
    <p:sldId id="270" r:id="rId16"/>
    <p:sldId id="272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69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CABD0-FC8E-1D47-8D5B-8141DC293E0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213F2-FAC6-B34F-A72A-E82BB929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13F2-FAC6-B34F-A72A-E82BB929B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E933-F393-034E-B2F7-7501331BF1B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A310-2880-A64B-BC9C-92156A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31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Observational Data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225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31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ESM2Mc Data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216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5681" y="5869591"/>
            <a:ext cx="744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10: (a) Age-oxygen correlation (b) oxygen climatology and (c) age climatology in ESM2Mc along Line-W. </a:t>
            </a:r>
            <a:endParaRPr lang="en-US" sz="1200" dirty="0"/>
          </a:p>
        </p:txBody>
      </p:sp>
      <p:pic>
        <p:nvPicPr>
          <p:cNvPr id="6" name="Picture 5" descr="correlation_clim_on_li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1586" y="644875"/>
            <a:ext cx="31848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 Light"/>
                <a:cs typeface="Calibri Light"/>
              </a:rPr>
              <a:t>Positive correlation region at depth 500 m and along </a:t>
            </a:r>
            <a:r>
              <a:rPr lang="en-US" sz="1400" dirty="0" err="1" smtClean="0">
                <a:latin typeface="Calibri Light"/>
                <a:cs typeface="Calibri Light"/>
              </a:rPr>
              <a:t>isopycnal</a:t>
            </a:r>
            <a:r>
              <a:rPr lang="en-US" sz="1400" dirty="0" smtClean="0">
                <a:latin typeface="Calibri Light"/>
                <a:cs typeface="Calibri Light"/>
              </a:rPr>
              <a:t> surface 27 is consistent with observational data. 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Interestingly, deep positive correlation seen in observations missing in model analysis. </a:t>
            </a:r>
            <a:endParaRPr lang="en-US"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153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relation_aou_clim_on_li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681" y="5709571"/>
            <a:ext cx="744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10: (a) Age-AOU correlation (b) AOU climatology and (c) age climatology in ESM2Mc along Line-W.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61586" y="644875"/>
            <a:ext cx="3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 Light"/>
                <a:cs typeface="Calibri Light"/>
              </a:rPr>
              <a:t>Lack of negative Age-AOU correlation along </a:t>
            </a:r>
            <a:r>
              <a:rPr lang="en-US" sz="1400" dirty="0" err="1" smtClean="0">
                <a:latin typeface="Calibri Light"/>
                <a:cs typeface="Calibri Light"/>
              </a:rPr>
              <a:t>isopycnal</a:t>
            </a:r>
            <a:r>
              <a:rPr lang="en-US" sz="1400" dirty="0" smtClean="0">
                <a:latin typeface="Calibri Light"/>
                <a:cs typeface="Calibri Light"/>
              </a:rPr>
              <a:t> surface 27 suggests previous signal is solely due to temperature influences on O</a:t>
            </a:r>
            <a:r>
              <a:rPr lang="en-US" sz="1400" baseline="-25000" dirty="0" smtClean="0">
                <a:latin typeface="Calibri Light"/>
                <a:cs typeface="Calibri Light"/>
              </a:rPr>
              <a:t>2</a:t>
            </a:r>
            <a:r>
              <a:rPr lang="en-US" sz="1400" dirty="0" smtClean="0">
                <a:latin typeface="Calibri Light"/>
                <a:cs typeface="Calibri Light"/>
              </a:rPr>
              <a:t> solubility. </a:t>
            </a:r>
            <a:endParaRPr lang="en-US"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668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4_correlation_clim_on_li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681" y="5709571"/>
            <a:ext cx="744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11: (a) Age-PO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correlation (b) AOU climatology and (c) age climatology in ESM2Mc along Line-W.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319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-Oxygen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1" y="2002858"/>
            <a:ext cx="5046201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6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2_isopycn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ou_isopycn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isopycn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relation_hea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3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s_age_o2_cor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9"/>
          <a:stretch/>
        </p:blipFill>
        <p:spPr>
          <a:xfrm>
            <a:off x="3832578" y="938388"/>
            <a:ext cx="5311422" cy="4463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7333" y="5401733"/>
            <a:ext cx="447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1: Age-oxygen correlation along Line-W. Stippling indicates statically significant correlation at the 95% confidence level.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2148" y="1241778"/>
            <a:ext cx="288807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 Light"/>
                <a:cs typeface="Calibri Light"/>
              </a:rPr>
              <a:t>Age and oxygen are typically assumed to be negatively correlated.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Observational analysis shows two regions of positive correlation: One at depth 500m and 300-400km away from coast. The other deeper at 1500-2000m depth. </a:t>
            </a:r>
          </a:p>
          <a:p>
            <a:endParaRPr lang="en-US" sz="1400" dirty="0" smtClean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Most interestingly, the only features that are statically significant are the two positive correlation regions. 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  </a:t>
            </a:r>
            <a:endParaRPr lang="en-US"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2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w_age_o2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71" y="1251185"/>
            <a:ext cx="5727229" cy="429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8666" y="5653852"/>
            <a:ext cx="471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2: Age </a:t>
            </a:r>
            <a:r>
              <a:rPr lang="en-US" sz="1200" dirty="0" err="1" smtClean="0"/>
              <a:t>vs</a:t>
            </a:r>
            <a:r>
              <a:rPr lang="en-US" sz="1200" dirty="0" smtClean="0"/>
              <a:t> oxygen diagram for Line-w data (year 2003). Black dots indicate approximate depth levels.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2148" y="1702741"/>
            <a:ext cx="2888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 Light"/>
                <a:cs typeface="Calibri Light"/>
              </a:rPr>
              <a:t>Looking at the age </a:t>
            </a:r>
            <a:r>
              <a:rPr lang="en-US" sz="1400" dirty="0" err="1" smtClean="0">
                <a:latin typeface="Calibri Light"/>
                <a:cs typeface="Calibri Light"/>
              </a:rPr>
              <a:t>vs</a:t>
            </a:r>
            <a:r>
              <a:rPr lang="en-US" sz="1400" dirty="0" smtClean="0">
                <a:latin typeface="Calibri Light"/>
                <a:cs typeface="Calibri Light"/>
              </a:rPr>
              <a:t> oxygen scatter plot for the year 2003, we see a distinctive S-shape curve.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Following from left to right along the curve approximately follows the depth in the water column. 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The two positive correlation regions from Figure 1 occur around depths 500 m and 1500 m. These depths correspond to the bottom of the S-curve and top of the S-curve (need a better way to show this). </a:t>
            </a:r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  </a:t>
            </a:r>
            <a:endParaRPr lang="en-US"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412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s_age_aou_cor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3"/>
          <a:stretch/>
        </p:blipFill>
        <p:spPr>
          <a:xfrm>
            <a:off x="3581351" y="1016000"/>
            <a:ext cx="5548363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5893" y="5632565"/>
            <a:ext cx="447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/>
              <a:t>3</a:t>
            </a:r>
            <a:r>
              <a:rPr lang="en-US" sz="1200" dirty="0" smtClean="0"/>
              <a:t>: Age-AOU correlation along Line-W. Stippling indicates statically significant correlation at the 95% confidence level.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7404" y="2533428"/>
            <a:ext cx="288807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 Light"/>
                <a:cs typeface="Calibri Light"/>
              </a:rPr>
              <a:t>Age and apparent oxygen utilization (AOU) are typically assumed to be </a:t>
            </a:r>
            <a:r>
              <a:rPr lang="en-US" sz="1400" b="1" dirty="0" smtClean="0">
                <a:latin typeface="Calibri Light"/>
                <a:cs typeface="Calibri Light"/>
              </a:rPr>
              <a:t>positively </a:t>
            </a:r>
            <a:r>
              <a:rPr lang="en-US" sz="1400" dirty="0" smtClean="0">
                <a:latin typeface="Calibri Light"/>
                <a:cs typeface="Calibri Light"/>
              </a:rPr>
              <a:t>correlated.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Observational analysis shows one region of negative correlation (1500-2000 m depth). </a:t>
            </a:r>
          </a:p>
          <a:p>
            <a:endParaRPr lang="en-US" sz="1400" dirty="0" smtClean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This is surprisingly different than the Age-O</a:t>
            </a:r>
            <a:r>
              <a:rPr lang="en-US" sz="1400" baseline="-25000" dirty="0" smtClean="0">
                <a:latin typeface="Calibri Light"/>
                <a:cs typeface="Calibri Light"/>
              </a:rPr>
              <a:t>2</a:t>
            </a:r>
            <a:r>
              <a:rPr lang="en-US" sz="1400" dirty="0" smtClean="0">
                <a:latin typeface="Calibri Light"/>
                <a:cs typeface="Calibri Light"/>
              </a:rPr>
              <a:t> correlation (Figure 1) which has two regions of positive correlation. </a:t>
            </a:r>
          </a:p>
          <a:p>
            <a:endParaRPr lang="en-US" sz="1400" dirty="0">
              <a:latin typeface="Calibri Light"/>
              <a:cs typeface="Calibri Light"/>
            </a:endParaRPr>
          </a:p>
          <a:p>
            <a:r>
              <a:rPr lang="en-US" sz="1400" dirty="0" smtClean="0">
                <a:latin typeface="Calibri Light"/>
                <a:cs typeface="Calibri Light"/>
              </a:rPr>
              <a:t>  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514593"/>
            <a:ext cx="167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AOU = O</a:t>
            </a:r>
            <a:r>
              <a:rPr lang="en-US" baseline="-25000" dirty="0" smtClean="0">
                <a:latin typeface="Calibri Light"/>
                <a:cs typeface="Calibri Light"/>
              </a:rPr>
              <a:t>2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baseline="-25000" dirty="0" smtClean="0">
                <a:latin typeface="Calibri Light"/>
                <a:cs typeface="Calibri Light"/>
              </a:rPr>
              <a:t>sat </a:t>
            </a:r>
            <a:r>
              <a:rPr lang="en-US" dirty="0" smtClean="0">
                <a:latin typeface="Calibri Light"/>
                <a:cs typeface="Calibri Light"/>
              </a:rPr>
              <a:t>- O</a:t>
            </a:r>
            <a:r>
              <a:rPr lang="en-US" baseline="-25000" dirty="0" smtClean="0">
                <a:latin typeface="Calibri Light"/>
                <a:cs typeface="Calibri Light"/>
              </a:rPr>
              <a:t>2</a:t>
            </a:r>
            <a:endParaRPr lang="en-US" dirty="0">
              <a:latin typeface="Calibri Light"/>
              <a:cs typeface="Calibr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852" y="5530965"/>
            <a:ext cx="473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4</a:t>
            </a:r>
            <a:r>
              <a:rPr lang="en-US" sz="1200" dirty="0"/>
              <a:t>: Age </a:t>
            </a:r>
            <a:r>
              <a:rPr lang="en-US" sz="1200" dirty="0" err="1"/>
              <a:t>vs</a:t>
            </a:r>
            <a:r>
              <a:rPr lang="en-US" sz="1200" dirty="0"/>
              <a:t> </a:t>
            </a:r>
            <a:r>
              <a:rPr lang="en-US" sz="1200" dirty="0" smtClean="0"/>
              <a:t>AOU diagram </a:t>
            </a:r>
            <a:r>
              <a:rPr lang="en-US" sz="1200" dirty="0"/>
              <a:t>for Line</a:t>
            </a:r>
            <a:r>
              <a:rPr lang="en-US" sz="1200" dirty="0" smtClean="0"/>
              <a:t>-W </a:t>
            </a:r>
            <a:r>
              <a:rPr lang="en-US" sz="1200" dirty="0"/>
              <a:t>data (year 2003). Black dots indicate approximate depth levels. </a:t>
            </a:r>
          </a:p>
        </p:txBody>
      </p:sp>
      <p:pic>
        <p:nvPicPr>
          <p:cNvPr id="5" name="Picture 4" descr="linew_age_aou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20" y="106680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conto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0"/>
            <a:ext cx="54864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05" y="333723"/>
            <a:ext cx="374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/>
              <a:t>5</a:t>
            </a:r>
            <a:r>
              <a:rPr lang="en-US" sz="1200" dirty="0" smtClean="0"/>
              <a:t>: Age observational values for each year with available data. White areas designate missing values.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280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2_conto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0"/>
            <a:ext cx="54864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05" y="333723"/>
            <a:ext cx="374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6: Oxygen observational values for each year with available data. White areas designate missing values.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19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ou_conto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0"/>
            <a:ext cx="54864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05" y="333723"/>
            <a:ext cx="374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/>
              <a:t>7</a:t>
            </a:r>
            <a:r>
              <a:rPr lang="en-US" sz="1200" dirty="0" smtClean="0"/>
              <a:t>: Apparent oxygen utilization observational values for each year with available data. White areas designate missing values.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7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s_linew_ts_diagram_de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94" y="0"/>
            <a:ext cx="4565226" cy="3423920"/>
          </a:xfrm>
          <a:prstGeom prst="rect">
            <a:avLst/>
          </a:prstGeom>
        </p:spPr>
      </p:pic>
      <p:pic>
        <p:nvPicPr>
          <p:cNvPr id="5" name="Picture 4" descr="obs_linew_ts_diagr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4345094" y="3423920"/>
            <a:ext cx="4572000" cy="3317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252" y="333723"/>
            <a:ext cx="38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/>
              <a:t>8</a:t>
            </a:r>
            <a:r>
              <a:rPr lang="en-US" sz="1200" dirty="0" smtClean="0"/>
              <a:t>: Temperature-salinity diagram for deep Line-W observations (to be compared with de Bras, 2017). Dashed lines indicate density contours.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1652" y="3656420"/>
            <a:ext cx="389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9: Temperature-salinity diagram for all Line-W observations. Dashed lines indicate density contours.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93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46460</TotalTime>
  <Words>554</Words>
  <Application>Microsoft Macintosh PowerPoint</Application>
  <PresentationFormat>On-screen Show (4:3)</PresentationFormat>
  <Paragraphs>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ESM2Mc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Thomas</dc:creator>
  <cp:lastModifiedBy>Jordan Thomas</cp:lastModifiedBy>
  <cp:revision>29</cp:revision>
  <dcterms:created xsi:type="dcterms:W3CDTF">2017-08-21T13:49:44Z</dcterms:created>
  <dcterms:modified xsi:type="dcterms:W3CDTF">2017-10-17T20:23:50Z</dcterms:modified>
</cp:coreProperties>
</file>