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4" r:id="rId6"/>
    <p:sldId id="260" r:id="rId7"/>
    <p:sldId id="266" r:id="rId8"/>
    <p:sldId id="267" r:id="rId9"/>
    <p:sldId id="268" r:id="rId10"/>
    <p:sldId id="269" r:id="rId11"/>
    <p:sldId id="27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98952-3A70-4944-A96A-265678F08D93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2B42A-2774-0443-9305-4BA82863F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w has temporal variability… </a:t>
            </a:r>
          </a:p>
          <a:p>
            <a:r>
              <a:rPr lang="en-US" dirty="0" smtClean="0"/>
              <a:t>General correspondence between</a:t>
            </a:r>
            <a:r>
              <a:rPr lang="en-US" baseline="0" dirty="0" smtClean="0"/>
              <a:t> age and oxygen structure (</a:t>
            </a:r>
            <a:r>
              <a:rPr lang="en-US" baseline="0" dirty="0" err="1" smtClean="0"/>
              <a:t>snapshops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No study that looks at the decadal/</a:t>
            </a:r>
            <a:r>
              <a:rPr lang="en-US" baseline="0" dirty="0" err="1" smtClean="0"/>
              <a:t>interannual</a:t>
            </a:r>
            <a:r>
              <a:rPr lang="en-US" baseline="0" dirty="0" smtClean="0"/>
              <a:t> variability.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2B42A-2774-0443-9305-4BA82863F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series at a few locations… one with</a:t>
            </a:r>
            <a:r>
              <a:rPr lang="en-US" baseline="0" dirty="0" smtClean="0"/>
              <a:t> negative </a:t>
            </a:r>
            <a:r>
              <a:rPr lang="en-US" baseline="0" dirty="0" err="1" smtClean="0"/>
              <a:t>corr</a:t>
            </a:r>
            <a:r>
              <a:rPr lang="en-US" baseline="0" dirty="0" smtClean="0"/>
              <a:t>, one with </a:t>
            </a:r>
            <a:r>
              <a:rPr lang="en-US" baseline="0" dirty="0" err="1" smtClean="0"/>
              <a:t>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</a:t>
            </a:r>
            <a:endParaRPr lang="en-US" baseline="0" dirty="0" smtClean="0"/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countours</a:t>
            </a:r>
            <a:r>
              <a:rPr lang="en-US" baseline="0" dirty="0" smtClean="0"/>
              <a:t> (either neutral density or age/o2) vertical profile is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2B42A-2774-0443-9305-4BA82863F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4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C216-EF8C-834E-AD07-87D6C789C051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8F35-9FEA-6E46-8F14-A8CA9B22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362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harter Roman"/>
                <a:cs typeface="Charter Roman"/>
              </a:rPr>
              <a:t>Introduction</a:t>
            </a:r>
            <a:endParaRPr lang="en-US" sz="3600" dirty="0">
              <a:latin typeface="Charter Roman"/>
              <a:cs typeface="Charter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06586"/>
            <a:ext cx="8229600" cy="50195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latin typeface="Charter Roman"/>
                <a:cs typeface="Charter Roman"/>
              </a:rPr>
              <a:t>Background: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Understanding the age of water is important. Used to understand how ocean circulation is changing with anthropogenic forcing.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CFCs </a:t>
            </a:r>
            <a:r>
              <a:rPr lang="en-US" sz="1200" dirty="0">
                <a:latin typeface="Charter Roman"/>
                <a:cs typeface="Charter Roman"/>
              </a:rPr>
              <a:t>can be used to infer the age of water, however there are complications. Hard to reconcile ages given by different tracers. As CFCs have been regulated no longer provide information. </a:t>
            </a:r>
            <a:endParaRPr lang="en-US" sz="1200" dirty="0" smtClean="0">
              <a:latin typeface="Charter Roman"/>
              <a:cs typeface="Charter Roman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CFC measurements are not ubiquitous and we do often do not have as long of an observational record.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Idea to use oxygen measurements as a proxy for age in assessing oceanic ventilation.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Oxygen is consumed as a water mass moves through the ocean, tracer age increases as water moves away from the surface. This should result in a negative relationship between age and oxygen. </a:t>
            </a:r>
          </a:p>
          <a:p>
            <a:pPr>
              <a:lnSpc>
                <a:spcPct val="150000"/>
              </a:lnSpc>
            </a:pPr>
            <a:r>
              <a:rPr lang="en-US" sz="1200" i="1" dirty="0" err="1" smtClean="0">
                <a:latin typeface="Charter Roman"/>
                <a:cs typeface="Charter Roman"/>
              </a:rPr>
              <a:t>Gnanadesikan</a:t>
            </a:r>
            <a:r>
              <a:rPr lang="en-US" sz="1200" i="1" dirty="0" smtClean="0">
                <a:latin typeface="Charter Roman"/>
                <a:cs typeface="Charter Roman"/>
              </a:rPr>
              <a:t> et al.</a:t>
            </a:r>
            <a:r>
              <a:rPr lang="en-US" sz="1200" dirty="0" smtClean="0">
                <a:latin typeface="Charter Roman"/>
                <a:cs typeface="Charter Roman"/>
              </a:rPr>
              <a:t>, 2012 show a robust relationship between the simulated change in age and change in oxygen in response to a global warming forcing (</a:t>
            </a:r>
            <a:r>
              <a:rPr lang="en-US" sz="1200" i="1" dirty="0" err="1" smtClean="0">
                <a:latin typeface="Charter Roman"/>
                <a:cs typeface="Charter Roman"/>
              </a:rPr>
              <a:t>Gnanadesikan</a:t>
            </a:r>
            <a:r>
              <a:rPr lang="en-US" sz="1200" i="1" dirty="0" smtClean="0">
                <a:latin typeface="Charter Roman"/>
                <a:cs typeface="Charter Roman"/>
              </a:rPr>
              <a:t> et al</a:t>
            </a:r>
            <a:r>
              <a:rPr lang="en-US" sz="1200" dirty="0" smtClean="0">
                <a:latin typeface="Charter Roman"/>
                <a:cs typeface="Charter Roman"/>
              </a:rPr>
              <a:t>, 2012 – figure 3).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 smtClean="0">
              <a:latin typeface="Charter Roman"/>
              <a:cs typeface="Charter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latin typeface="Charter Roman"/>
                <a:cs typeface="Charter Roman"/>
              </a:rPr>
              <a:t>Paper Aim: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Investigate the relationship between age and oxygen in the North Atlantic on Line W.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 Can dissolved oxygen be used as a proxy for tracer age?</a:t>
            </a:r>
            <a:endParaRPr lang="en-US" sz="1200" dirty="0">
              <a:latin typeface="Charter Roman"/>
              <a:cs typeface="Charter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518" y="6109291"/>
            <a:ext cx="2765778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harter Roman"/>
                <a:cs typeface="Charter Roman"/>
              </a:rPr>
              <a:t>Do I want to include MOC variability?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533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ve_nohea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9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rtical_gradien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" r="7149"/>
          <a:stretch/>
        </p:blipFill>
        <p:spPr>
          <a:xfrm>
            <a:off x="-91440" y="1126086"/>
            <a:ext cx="4754880" cy="4115730"/>
          </a:xfrm>
          <a:prstGeom prst="rect">
            <a:avLst/>
          </a:prstGeom>
        </p:spPr>
      </p:pic>
      <p:pic>
        <p:nvPicPr>
          <p:cNvPr id="3" name="Picture 2" descr="density_cor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r="5712"/>
          <a:stretch/>
        </p:blipFill>
        <p:spPr>
          <a:xfrm>
            <a:off x="4521201" y="1126086"/>
            <a:ext cx="4805680" cy="40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4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679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harter Roman"/>
                <a:cs typeface="Charter Roman"/>
              </a:rPr>
              <a:t>Conclusions</a:t>
            </a:r>
            <a:endParaRPr lang="en-US" sz="3600" dirty="0">
              <a:latin typeface="Charter Roman"/>
              <a:cs typeface="Charter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436"/>
            <a:ext cx="8229600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harter Roman"/>
                <a:cs typeface="Charter Roman"/>
              </a:rPr>
              <a:t>Main Results: </a:t>
            </a:r>
          </a:p>
          <a:p>
            <a:pPr>
              <a:buFontTx/>
              <a:buChar char="•"/>
            </a:pPr>
            <a:r>
              <a:rPr lang="en-US" sz="1400" dirty="0" smtClean="0">
                <a:latin typeface="Charter Roman"/>
                <a:cs typeface="Charter Roman"/>
              </a:rPr>
              <a:t>Line W is strange… </a:t>
            </a:r>
          </a:p>
          <a:p>
            <a:pPr>
              <a:buFontTx/>
              <a:buChar char="•"/>
            </a:pPr>
            <a:endParaRPr lang="en-US" sz="1400" dirty="0" smtClean="0">
              <a:latin typeface="Charter Roman"/>
              <a:cs typeface="Charter Roman"/>
            </a:endParaRPr>
          </a:p>
          <a:p>
            <a:pPr marL="0" indent="0">
              <a:buNone/>
            </a:pPr>
            <a:endParaRPr lang="en-US" sz="1400" dirty="0" smtClean="0">
              <a:latin typeface="Charter Roman"/>
              <a:cs typeface="Charter Roman"/>
            </a:endParaRPr>
          </a:p>
          <a:p>
            <a:pPr marL="0" indent="0">
              <a:buNone/>
            </a:pPr>
            <a:endParaRPr lang="en-US" sz="1400" dirty="0">
              <a:latin typeface="Charter Roman"/>
              <a:cs typeface="Charter Roman"/>
            </a:endParaRPr>
          </a:p>
          <a:p>
            <a:pPr marL="0" indent="0">
              <a:buNone/>
            </a:pPr>
            <a:r>
              <a:rPr lang="en-US" sz="1400" dirty="0" smtClean="0">
                <a:latin typeface="Charter Roman"/>
                <a:cs typeface="Charter Roman"/>
              </a:rPr>
              <a:t>Shortcomings: </a:t>
            </a:r>
          </a:p>
          <a:p>
            <a:pPr marL="0" indent="0">
              <a:buNone/>
            </a:pPr>
            <a:endParaRPr lang="en-US" sz="1400" dirty="0" smtClean="0">
              <a:latin typeface="Charter Roman"/>
              <a:cs typeface="Charter Roman"/>
            </a:endParaRPr>
          </a:p>
          <a:p>
            <a:pPr marL="0" indent="0">
              <a:buNone/>
            </a:pPr>
            <a:endParaRPr lang="en-US" sz="1400" dirty="0">
              <a:latin typeface="Charter Roman"/>
              <a:cs typeface="Charter Roman"/>
            </a:endParaRPr>
          </a:p>
          <a:p>
            <a:pPr marL="0" indent="0">
              <a:buNone/>
            </a:pPr>
            <a:endParaRPr lang="en-US" sz="1400" dirty="0" smtClean="0">
              <a:latin typeface="Charter Roman"/>
              <a:cs typeface="Charter Roman"/>
            </a:endParaRPr>
          </a:p>
          <a:p>
            <a:pPr marL="0" indent="0">
              <a:buNone/>
            </a:pPr>
            <a:r>
              <a:rPr lang="en-US" sz="1400" dirty="0" smtClean="0">
                <a:latin typeface="Charter Roman"/>
                <a:cs typeface="Charter Roman"/>
              </a:rPr>
              <a:t>Implications for future work: </a:t>
            </a:r>
          </a:p>
          <a:p>
            <a:pPr marL="0" indent="0">
              <a:buNone/>
            </a:pPr>
            <a:endParaRPr lang="en-US" sz="1400" dirty="0">
              <a:latin typeface="Charter Roman"/>
              <a:cs typeface="Charter Roman"/>
            </a:endParaRPr>
          </a:p>
          <a:p>
            <a:pPr marL="0" indent="0">
              <a:buNone/>
            </a:pPr>
            <a:endParaRPr lang="en-US" sz="1400" dirty="0" smtClean="0">
              <a:latin typeface="Charter Roman"/>
              <a:cs typeface="Charter Roman"/>
            </a:endParaRPr>
          </a:p>
          <a:p>
            <a:pPr marL="0" indent="0">
              <a:buNone/>
            </a:pPr>
            <a:endParaRPr lang="en-US" sz="1400" dirty="0">
              <a:latin typeface="Charter Roman"/>
              <a:cs typeface="Charter Roman"/>
            </a:endParaRPr>
          </a:p>
          <a:p>
            <a:pPr marL="0" indent="0">
              <a:buNone/>
            </a:pPr>
            <a:r>
              <a:rPr lang="en-US" sz="1400" dirty="0" smtClean="0">
                <a:latin typeface="Charter Roman"/>
                <a:cs typeface="Charter Roman"/>
              </a:rPr>
              <a:t>**** Sarmiento 1982 – figures </a:t>
            </a:r>
            <a:endParaRPr lang="en-US" sz="1400" dirty="0">
              <a:latin typeface="Charter Roman"/>
              <a:cs typeface="Charter Roman"/>
            </a:endParaRPr>
          </a:p>
          <a:p>
            <a:pPr marL="0" indent="0">
              <a:buNone/>
            </a:pPr>
            <a:endParaRPr lang="en-US" sz="1400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555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07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harter Roman"/>
                <a:cs typeface="Charter Roman"/>
              </a:rPr>
              <a:t>Methods</a:t>
            </a:r>
            <a:endParaRPr lang="en-US" sz="3600" dirty="0">
              <a:latin typeface="Charter Roman"/>
              <a:cs typeface="Charter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712"/>
            <a:ext cx="8229600" cy="50824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latin typeface="Charter Roman"/>
                <a:cs typeface="Charter Roman"/>
              </a:rPr>
              <a:t>Observational Data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Observational data information, cruise, </a:t>
            </a:r>
            <a:r>
              <a:rPr lang="en-US" sz="1200" dirty="0" err="1" smtClean="0">
                <a:latin typeface="Charter Roman"/>
                <a:cs typeface="Charter Roman"/>
              </a:rPr>
              <a:t>ect</a:t>
            </a:r>
            <a:r>
              <a:rPr lang="en-US" sz="1200" dirty="0" smtClean="0">
                <a:latin typeface="Charter Roman"/>
                <a:cs typeface="Charter Roman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Mean age calculation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Data </a:t>
            </a:r>
            <a:r>
              <a:rPr lang="en-US" sz="1200" dirty="0" err="1" smtClean="0">
                <a:latin typeface="Charter Roman"/>
                <a:cs typeface="Charter Roman"/>
              </a:rPr>
              <a:t>regridding</a:t>
            </a:r>
            <a:r>
              <a:rPr lang="en-US" sz="1200" dirty="0" smtClean="0">
                <a:latin typeface="Charter Roman"/>
                <a:cs typeface="Charter Roman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latin typeface="Charter Roman"/>
              <a:cs typeface="Charter 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latin typeface="Charter Roman"/>
                <a:cs typeface="Charter Roman"/>
              </a:rPr>
              <a:t>Model Simulation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Model information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GFDL ESM2Mc (</a:t>
            </a:r>
            <a:r>
              <a:rPr lang="en-US" sz="1200" i="1" dirty="0" smtClean="0">
                <a:latin typeface="Charter Roman"/>
                <a:cs typeface="Charter Roman"/>
              </a:rPr>
              <a:t>Galbraith et al.,</a:t>
            </a:r>
            <a:r>
              <a:rPr lang="en-US" sz="1200" dirty="0" smtClean="0">
                <a:latin typeface="Charter Roman"/>
                <a:cs typeface="Charter Roman"/>
              </a:rPr>
              <a:t> 2011), coarse resolution version of GFDL ESM2M (</a:t>
            </a:r>
            <a:r>
              <a:rPr lang="en-US" sz="1200" i="1" dirty="0" smtClean="0">
                <a:latin typeface="Charter Roman"/>
                <a:cs typeface="Charter Roman"/>
              </a:rPr>
              <a:t>Dunne at al., </a:t>
            </a:r>
            <a:r>
              <a:rPr lang="en-US" sz="1200" dirty="0" smtClean="0">
                <a:latin typeface="Charter Roman"/>
                <a:cs typeface="Charter Roman"/>
              </a:rPr>
              <a:t>2012). 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Description found in Section/Paper XXX. 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Quantify important N. Atlantic </a:t>
            </a:r>
            <a:r>
              <a:rPr lang="en-US" sz="1200" dirty="0" err="1" smtClean="0">
                <a:latin typeface="Charter Roman"/>
                <a:cs typeface="Charter Roman"/>
              </a:rPr>
              <a:t>climatologies</a:t>
            </a:r>
            <a:r>
              <a:rPr lang="en-US" sz="1200" dirty="0" smtClean="0">
                <a:latin typeface="Charter Roman"/>
                <a:cs typeface="Charter Roman"/>
              </a:rPr>
              <a:t>? (MOC… </a:t>
            </a:r>
            <a:r>
              <a:rPr lang="en-US" sz="1200" dirty="0" err="1" smtClean="0">
                <a:latin typeface="Charter Roman"/>
                <a:cs typeface="Charter Roman"/>
              </a:rPr>
              <a:t>ect</a:t>
            </a:r>
            <a:r>
              <a:rPr lang="en-US" sz="1200" dirty="0" smtClean="0">
                <a:latin typeface="Charter Roman"/>
                <a:cs typeface="Charter Roman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latin typeface="Charter Roman"/>
                <a:cs typeface="Charter Roman"/>
              </a:rPr>
              <a:t>Regridding</a:t>
            </a:r>
            <a:r>
              <a:rPr lang="en-US" sz="1200" dirty="0" smtClean="0">
                <a:latin typeface="Charter Roman"/>
                <a:cs typeface="Charter Roman"/>
              </a:rPr>
              <a:t> to Line W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In order to compare with Line W observations, model was interpolated to Line W.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Charter Roman"/>
                <a:cs typeface="Charter Roman"/>
              </a:rPr>
              <a:t> </a:t>
            </a:r>
            <a:endParaRPr lang="en-US" sz="1200" dirty="0" smtClean="0">
              <a:latin typeface="Charter Roman"/>
              <a:cs typeface="Charter Roman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Variables/quantities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Ideal age, </a:t>
            </a:r>
            <a:r>
              <a:rPr lang="en-US" sz="1200" dirty="0" err="1" smtClean="0">
                <a:latin typeface="Charter Roman"/>
                <a:cs typeface="Charter Roman"/>
              </a:rPr>
              <a:t>ect</a:t>
            </a:r>
            <a:r>
              <a:rPr lang="en-US" sz="1200" dirty="0" smtClean="0">
                <a:latin typeface="Charter Roman"/>
                <a:cs typeface="Charter Roman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latin typeface="Charter Roman"/>
              <a:cs typeface="Charter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4195" y="4938892"/>
            <a:ext cx="5184820" cy="3162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>
                <a:latin typeface="Charter Roman"/>
                <a:cs typeface="Charter Roman"/>
              </a:rPr>
              <a:t>Figure showing interpolation and </a:t>
            </a:r>
            <a:r>
              <a:rPr lang="en-US" sz="1200" dirty="0" err="1">
                <a:latin typeface="Charter Roman"/>
                <a:cs typeface="Charter Roman"/>
              </a:rPr>
              <a:t>climatologies</a:t>
            </a:r>
            <a:r>
              <a:rPr lang="en-US" sz="1200" dirty="0">
                <a:latin typeface="Charter Roman"/>
                <a:cs typeface="Charter Roman"/>
              </a:rPr>
              <a:t> (temperature and salinity)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94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harter Roman"/>
                <a:cs typeface="Charter Roman"/>
              </a:rPr>
              <a:t>Results – Observations </a:t>
            </a:r>
            <a:endParaRPr lang="en-US" sz="3600" dirty="0">
              <a:latin typeface="Charter Roman"/>
              <a:cs typeface="Charter Roman"/>
            </a:endParaRPr>
          </a:p>
        </p:txBody>
      </p:sp>
      <p:pic>
        <p:nvPicPr>
          <p:cNvPr id="4" name="Picture 3" descr="age_oxygen_figur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7" y="1106585"/>
            <a:ext cx="6348149" cy="3627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7702" y="4822123"/>
            <a:ext cx="564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harter Roman"/>
                <a:cs typeface="Charter Roman"/>
              </a:rPr>
              <a:t>Figure 1</a:t>
            </a:r>
            <a:r>
              <a:rPr lang="en-US" sz="1200" dirty="0" smtClean="0">
                <a:latin typeface="Charter Roman"/>
                <a:cs typeface="Charter Roman"/>
              </a:rPr>
              <a:t>: Observations along Line-W for (left) oxygen concentration and (right)</a:t>
            </a:r>
          </a:p>
          <a:p>
            <a:r>
              <a:rPr lang="en-US" sz="1200" dirty="0" smtClean="0">
                <a:latin typeface="Charter Roman"/>
                <a:cs typeface="Charter Roman"/>
              </a:rPr>
              <a:t>mean age for observation years (top) November 2003 and (bottom) August 2012.</a:t>
            </a:r>
            <a:endParaRPr lang="en-US" sz="1200" dirty="0">
              <a:latin typeface="Charter Roman"/>
              <a:cs typeface="Charter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668" y="5624267"/>
            <a:ext cx="850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rter Roman"/>
                <a:cs typeface="Charter Roman"/>
              </a:rPr>
              <a:t>Oxygen and mean age are seemingly negatively correlated along Line W.</a:t>
            </a:r>
          </a:p>
          <a:p>
            <a:endParaRPr lang="en-US" sz="1200" dirty="0">
              <a:latin typeface="Charter Roman"/>
              <a:cs typeface="Charter Roman"/>
            </a:endParaRPr>
          </a:p>
          <a:p>
            <a:r>
              <a:rPr lang="en-US" sz="1200" dirty="0" smtClean="0">
                <a:latin typeface="Charter Roman"/>
                <a:cs typeface="Charter Roman"/>
              </a:rPr>
              <a:t>Don’t know what to talk about with this figure… change over the 10 year period… differences between oxygen and age.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5526" y="493327"/>
            <a:ext cx="1526051" cy="46166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rter Roman"/>
                <a:cs typeface="Charter Roman"/>
              </a:rPr>
              <a:t>Need to add neutral density surfaces. </a:t>
            </a:r>
            <a:endParaRPr lang="en-US" sz="1200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555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ge_oxygen_cor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98" y="188623"/>
            <a:ext cx="5595802" cy="5595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229" y="716766"/>
            <a:ext cx="2994969" cy="3901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Charter Roman"/>
                <a:cs typeface="Charter Roman"/>
              </a:rPr>
              <a:t>Age-Oxygen Correlation: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Charter Roman"/>
                <a:cs typeface="Charter Roman"/>
              </a:rPr>
              <a:t>Unexpected </a:t>
            </a:r>
            <a:r>
              <a:rPr lang="en-US" sz="1200" dirty="0">
                <a:latin typeface="Charter Roman"/>
                <a:cs typeface="Charter Roman"/>
              </a:rPr>
              <a:t>positive correlation in two regions along Line-W: one </a:t>
            </a:r>
            <a:r>
              <a:rPr lang="en-US" sz="1200" dirty="0" smtClean="0">
                <a:latin typeface="Charter Roman"/>
                <a:cs typeface="Charter Roman"/>
              </a:rPr>
              <a:t>at </a:t>
            </a:r>
            <a:r>
              <a:rPr lang="en-US" sz="1200" dirty="0">
                <a:latin typeface="Charter Roman"/>
                <a:cs typeface="Charter Roman"/>
              </a:rPr>
              <a:t>approximate depth 500 m. The other deeper around </a:t>
            </a:r>
            <a:r>
              <a:rPr lang="en-US" sz="1200" dirty="0" smtClean="0">
                <a:latin typeface="Charter Roman"/>
                <a:cs typeface="Charter Roman"/>
              </a:rPr>
              <a:t>1500-2000 </a:t>
            </a:r>
            <a:r>
              <a:rPr lang="en-US" sz="1200" dirty="0">
                <a:latin typeface="Charter Roman"/>
                <a:cs typeface="Charter Roman"/>
              </a:rPr>
              <a:t>m. </a:t>
            </a:r>
            <a:endParaRPr lang="en-US" sz="1200" dirty="0" smtClean="0">
              <a:latin typeface="Charter Roman"/>
              <a:cs typeface="Charter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200" dirty="0">
              <a:latin typeface="Charter Roman"/>
              <a:cs typeface="Charter Roman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Charter Roman"/>
                <a:cs typeface="Charter Roman"/>
              </a:rPr>
              <a:t>Age-AOU Correlation: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/>
              <a:t>Upper region of anomalous </a:t>
            </a:r>
            <a:r>
              <a:rPr lang="en-US" sz="1200" dirty="0" smtClean="0"/>
              <a:t>correlation disappears </a:t>
            </a:r>
            <a:r>
              <a:rPr lang="en-US" sz="1200" dirty="0"/>
              <a:t>(or is reduced)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/>
              <a:t>Lower </a:t>
            </a:r>
            <a:r>
              <a:rPr lang="en-US" sz="1200" dirty="0"/>
              <a:t>region of anomalous correlation is consistent with Age</a:t>
            </a:r>
            <a:r>
              <a:rPr lang="en-US" sz="1200" dirty="0" smtClean="0"/>
              <a:t>-Oxygen </a:t>
            </a:r>
            <a:r>
              <a:rPr lang="en-US" sz="1200" dirty="0"/>
              <a:t>correlation.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US" sz="1200" dirty="0">
              <a:latin typeface="Charter Roman"/>
              <a:cs typeface="Charter Roman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8442" y="5565338"/>
            <a:ext cx="4760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harter Roman"/>
                <a:cs typeface="Charter Roman"/>
              </a:rPr>
              <a:t>Figure 2</a:t>
            </a:r>
            <a:r>
              <a:rPr lang="en-US" sz="1200" dirty="0" smtClean="0">
                <a:latin typeface="Charter Roman"/>
                <a:cs typeface="Charter Roman"/>
              </a:rPr>
              <a:t>: Pearson correlation coefficients for age versus (left) oxygen and (right) AOU for both (top) Line W observations and (bottom) ESM2Mc model interpolated to Line W. Contour lines indicate neutral density climatology. </a:t>
            </a:r>
            <a:endParaRPr lang="en-US" sz="1200" dirty="0">
              <a:latin typeface="Charter Roman"/>
              <a:cs typeface="Charter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8198" y="2665865"/>
            <a:ext cx="5404058" cy="230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ge_oxygen_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91" y="176047"/>
            <a:ext cx="5558078" cy="5558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8442" y="5565338"/>
            <a:ext cx="4760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harter Roman"/>
                <a:cs typeface="Charter Roman"/>
              </a:rPr>
              <a:t>Figure 3</a:t>
            </a:r>
            <a:r>
              <a:rPr lang="en-US" sz="1200" dirty="0" smtClean="0">
                <a:latin typeface="Charter Roman"/>
                <a:cs typeface="Charter Roman"/>
              </a:rPr>
              <a:t>: Scatter plots for age versus (left) oxygen and (right)</a:t>
            </a:r>
          </a:p>
          <a:p>
            <a:r>
              <a:rPr lang="en-US" sz="1200" dirty="0" smtClean="0">
                <a:latin typeface="Charter Roman"/>
                <a:cs typeface="Charter Roman"/>
              </a:rPr>
              <a:t>AOU for both (top) Line W observations and (bottom) ESM2Mc model interpolated to Line W. Note scatter plot is colored to represent each points correlation coefficient between the respective variables.</a:t>
            </a:r>
            <a:endParaRPr lang="en-US" sz="1200" dirty="0">
              <a:latin typeface="Charter Roman"/>
              <a:cs typeface="Charter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789" y="704191"/>
            <a:ext cx="3155922" cy="233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harter Roman"/>
                <a:cs typeface="Charter Roman"/>
              </a:rPr>
              <a:t>Age-Oxygen/AOU </a:t>
            </a:r>
            <a:r>
              <a:rPr lang="en-US" sz="1400" dirty="0" smtClean="0">
                <a:latin typeface="Charter Roman"/>
                <a:cs typeface="Charter Roman"/>
              </a:rPr>
              <a:t>Scatterplot</a:t>
            </a:r>
            <a:endParaRPr lang="en-US" sz="1400" dirty="0">
              <a:latin typeface="Charter Roman"/>
              <a:cs typeface="Charter Roman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Charter Roman"/>
                <a:cs typeface="Charter Roman"/>
              </a:rPr>
              <a:t>S</a:t>
            </a:r>
            <a:r>
              <a:rPr lang="en-US" sz="1200" dirty="0">
                <a:latin typeface="Charter Roman"/>
                <a:cs typeface="Charter Roman"/>
              </a:rPr>
              <a:t>-shape in Age-oxygen scatterplot.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Charter Roman"/>
                <a:cs typeface="Charter Roman"/>
              </a:rPr>
              <a:t>Roughly </a:t>
            </a:r>
            <a:r>
              <a:rPr lang="en-US" sz="1200" dirty="0">
                <a:latin typeface="Charter Roman"/>
                <a:cs typeface="Charter Roman"/>
              </a:rPr>
              <a:t>follows depth.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Charter Roman"/>
                <a:cs typeface="Charter Roman"/>
              </a:rPr>
              <a:t>Positive </a:t>
            </a:r>
            <a:r>
              <a:rPr lang="en-US" sz="1200" dirty="0">
                <a:latin typeface="Charter Roman"/>
                <a:cs typeface="Charter Roman"/>
              </a:rPr>
              <a:t>correlations occur at ‘bends’ in S-shape. </a:t>
            </a:r>
            <a:endParaRPr lang="en-US" sz="1200" dirty="0" smtClean="0">
              <a:latin typeface="Charter Roman"/>
              <a:cs typeface="Charter Roman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Charter Roman"/>
                <a:cs typeface="Charter Roman"/>
              </a:rPr>
              <a:t>Anomalous correlations occur where the age and o2 are offset </a:t>
            </a:r>
            <a:endParaRPr lang="en-US" sz="1200" dirty="0">
              <a:latin typeface="Charter Roman"/>
              <a:cs typeface="Charter Roman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Charter Roman"/>
              <a:cs typeface="Charter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8198" y="2665865"/>
            <a:ext cx="5404058" cy="230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5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37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harter Roman"/>
                <a:cs typeface="Charter Roman"/>
              </a:rPr>
              <a:t>Results - Model</a:t>
            </a:r>
            <a:endParaRPr lang="en-US" sz="3600" dirty="0">
              <a:latin typeface="Charter Roman"/>
              <a:cs typeface="Charter Roman"/>
            </a:endParaRPr>
          </a:p>
        </p:txBody>
      </p:sp>
      <p:pic>
        <p:nvPicPr>
          <p:cNvPr id="4" name="Picture 3" descr="age_oxygen_model_cl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014"/>
            <a:ext cx="914400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032" y="4117932"/>
            <a:ext cx="692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harter Roman"/>
                <a:cs typeface="Charter Roman"/>
              </a:rPr>
              <a:t>Figure 4</a:t>
            </a:r>
            <a:r>
              <a:rPr lang="en-US" sz="1200" dirty="0" smtClean="0">
                <a:latin typeface="Charter Roman"/>
                <a:cs typeface="Charter Roman"/>
              </a:rPr>
              <a:t>: Model climatology for (a) oxygen and (b) ideal age. Black contour lines represent mean neutral density.</a:t>
            </a:r>
            <a:endParaRPr lang="en-US" sz="1200" dirty="0">
              <a:latin typeface="Charter Roman"/>
              <a:cs typeface="Charter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338" y="5038212"/>
            <a:ext cx="84756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harter Roman"/>
                <a:cs typeface="Charter Roman"/>
              </a:rPr>
              <a:t>Comparison of model Line W </a:t>
            </a:r>
            <a:r>
              <a:rPr lang="en-US" sz="1200" dirty="0" err="1" smtClean="0">
                <a:latin typeface="Charter Roman"/>
                <a:cs typeface="Charter Roman"/>
              </a:rPr>
              <a:t>climatologies</a:t>
            </a:r>
            <a:r>
              <a:rPr lang="en-US" sz="1200" dirty="0" smtClean="0">
                <a:latin typeface="Charter Roman"/>
                <a:cs typeface="Charter Roman"/>
              </a:rPr>
              <a:t> to observational data. </a:t>
            </a:r>
          </a:p>
          <a:p>
            <a:endParaRPr lang="en-US" sz="1200" dirty="0">
              <a:latin typeface="Charter Roman"/>
              <a:cs typeface="Charter Roman"/>
            </a:endParaRPr>
          </a:p>
          <a:p>
            <a:r>
              <a:rPr lang="en-US" sz="1200" dirty="0" smtClean="0">
                <a:latin typeface="Charter Roman"/>
                <a:cs typeface="Charter Roman"/>
              </a:rPr>
              <a:t>Slight offset between depth of the oxygen minimum (on neutral density surface 27) and depth of the ideal age maximum (on neutral density surface 27.5). </a:t>
            </a:r>
          </a:p>
          <a:p>
            <a:endParaRPr lang="en-US" sz="1200" dirty="0">
              <a:latin typeface="Charter Roman"/>
              <a:cs typeface="Charter Roman"/>
            </a:endParaRPr>
          </a:p>
          <a:p>
            <a:r>
              <a:rPr lang="en-US" sz="1200" dirty="0" smtClean="0">
                <a:latin typeface="Charter Roman"/>
                <a:cs typeface="Charter Roman"/>
              </a:rPr>
              <a:t>These vertical profiles are likely contributing to the negative correlation between oxygen and age in this region. </a:t>
            </a:r>
            <a:r>
              <a:rPr lang="en-US" sz="1200" b="1" dirty="0" smtClean="0">
                <a:latin typeface="Charter Roman"/>
                <a:cs typeface="Charter Roman"/>
              </a:rPr>
              <a:t>Why do are the maxima/minima offset?</a:t>
            </a:r>
            <a:endParaRPr lang="en-US" sz="1200" dirty="0" smtClean="0">
              <a:latin typeface="Charter Roman"/>
              <a:cs typeface="Charter Roman"/>
            </a:endParaRPr>
          </a:p>
          <a:p>
            <a:endParaRPr lang="en-US" sz="1200" dirty="0">
              <a:latin typeface="Charter Roman"/>
              <a:cs typeface="Charter Roman"/>
            </a:endParaRPr>
          </a:p>
          <a:p>
            <a:endParaRPr lang="en-US" sz="1200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555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ge_oxygen_corre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98" y="188623"/>
            <a:ext cx="5595802" cy="5595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229" y="716766"/>
            <a:ext cx="2994969" cy="3901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Charter Roman"/>
                <a:cs typeface="Charter Roman"/>
              </a:rPr>
              <a:t>Model Age-Oxygen Correlation: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latin typeface="Charter Roman"/>
                <a:cs typeface="Charter Roman"/>
              </a:rPr>
              <a:t>Model simulation shows similar upper region of positive </a:t>
            </a:r>
            <a:r>
              <a:rPr lang="en-US" sz="1200" dirty="0" smtClean="0">
                <a:latin typeface="Charter Roman"/>
                <a:cs typeface="Charter Roman"/>
              </a:rPr>
              <a:t>correlation</a:t>
            </a:r>
            <a:r>
              <a:rPr lang="en-US" sz="1200" dirty="0">
                <a:latin typeface="Charter Roman"/>
                <a:cs typeface="Charter Roman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Charter Roman"/>
                <a:cs typeface="Charter Roman"/>
              </a:rPr>
              <a:t>‘</a:t>
            </a:r>
            <a:r>
              <a:rPr lang="en-US" sz="1200" dirty="0">
                <a:latin typeface="Charter Roman"/>
                <a:cs typeface="Charter Roman"/>
              </a:rPr>
              <a:t>Missing’ deeper region of positive correlation.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200" dirty="0">
              <a:latin typeface="Charter Roman"/>
              <a:cs typeface="Charter Roman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Charter Roman"/>
                <a:cs typeface="Charter Roman"/>
              </a:rPr>
              <a:t>Model Age-AOU Correlation: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Charter Roman"/>
                <a:cs typeface="Charter Roman"/>
              </a:rPr>
              <a:t>Model </a:t>
            </a:r>
            <a:r>
              <a:rPr lang="en-US" sz="1200" dirty="0">
                <a:latin typeface="Charter Roman"/>
                <a:cs typeface="Charter Roman"/>
              </a:rPr>
              <a:t>simulation consistent with observations. </a:t>
            </a:r>
            <a:r>
              <a:rPr lang="en-US" sz="1200" dirty="0" smtClean="0">
                <a:latin typeface="Charter Roman"/>
                <a:cs typeface="Charter Roman"/>
              </a:rPr>
              <a:t>Anomalous </a:t>
            </a:r>
            <a:r>
              <a:rPr lang="en-US" sz="1200" dirty="0">
                <a:latin typeface="Charter Roman"/>
                <a:cs typeface="Charter Roman"/>
              </a:rPr>
              <a:t>correlation region is diminished when removing </a:t>
            </a:r>
            <a:r>
              <a:rPr lang="en-US" sz="1200" dirty="0" smtClean="0">
                <a:latin typeface="Charter Roman"/>
                <a:cs typeface="Charter Roman"/>
              </a:rPr>
              <a:t>temperature influence</a:t>
            </a:r>
            <a:r>
              <a:rPr lang="en-US" sz="1200" dirty="0">
                <a:latin typeface="Charter Roman"/>
                <a:cs typeface="Charter Roman"/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US" sz="1200" dirty="0">
              <a:latin typeface="Charter Roman"/>
              <a:cs typeface="Charter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harter Roman"/>
              <a:cs typeface="Charter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8442" y="5565338"/>
            <a:ext cx="4760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harter Roman"/>
                <a:cs typeface="Charter Roman"/>
              </a:rPr>
              <a:t>Figure 2</a:t>
            </a:r>
            <a:r>
              <a:rPr lang="en-US" sz="1200" dirty="0" smtClean="0">
                <a:latin typeface="Charter Roman"/>
                <a:cs typeface="Charter Roman"/>
              </a:rPr>
              <a:t>: Pearson correlation coefficients for age versus (left) oxygen and (right) AOU for both (top) Line W observations and (bottom) ESM2Mc model interpolated to Line W. Contour lines indicate neutral density climatology. </a:t>
            </a:r>
            <a:endParaRPr lang="en-US" sz="1200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97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ge_oxygen_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91" y="176047"/>
            <a:ext cx="5558078" cy="5558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8442" y="5565338"/>
            <a:ext cx="4760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harter Roman"/>
                <a:cs typeface="Charter Roman"/>
              </a:rPr>
              <a:t>Figure 3</a:t>
            </a:r>
            <a:r>
              <a:rPr lang="en-US" sz="1200" dirty="0" smtClean="0">
                <a:latin typeface="Charter Roman"/>
                <a:cs typeface="Charter Roman"/>
              </a:rPr>
              <a:t>: Scatter plots for age versus (left) oxygen and (right)</a:t>
            </a:r>
          </a:p>
          <a:p>
            <a:r>
              <a:rPr lang="en-US" sz="1200" dirty="0" smtClean="0">
                <a:latin typeface="Charter Roman"/>
                <a:cs typeface="Charter Roman"/>
              </a:rPr>
              <a:t>AOU for both (top) Line W observations and (bottom) ESM2Mc model interpolated to Line W. Note scatter plot is colored to represent each points correlation coefficient between the respective variables.</a:t>
            </a:r>
            <a:endParaRPr lang="en-US" sz="1200" dirty="0">
              <a:latin typeface="Charter Roman"/>
              <a:cs typeface="Charter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789" y="704191"/>
            <a:ext cx="31559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Charter Roman"/>
                <a:cs typeface="Charter Roman"/>
              </a:rPr>
              <a:t>Model Age</a:t>
            </a:r>
            <a:r>
              <a:rPr lang="en-US" sz="1400" dirty="0">
                <a:latin typeface="Charter Roman"/>
                <a:cs typeface="Charter Roman"/>
              </a:rPr>
              <a:t>-Oxygen/AOU </a:t>
            </a:r>
            <a:r>
              <a:rPr lang="en-US" sz="1400" dirty="0" smtClean="0">
                <a:latin typeface="Charter Roman"/>
                <a:cs typeface="Charter Roman"/>
              </a:rPr>
              <a:t>Scatterplot</a:t>
            </a:r>
            <a:endParaRPr lang="en-US" sz="1400" dirty="0">
              <a:latin typeface="Charter Roman"/>
              <a:cs typeface="Charter Roman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>
                <a:latin typeface="Charter Roman"/>
                <a:cs typeface="Charter Roman"/>
              </a:rPr>
              <a:t>Similar shape to observational data. 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Charter Roman"/>
                <a:cs typeface="Charter Roman"/>
              </a:rPr>
              <a:t>Positive </a:t>
            </a:r>
            <a:r>
              <a:rPr lang="en-US" sz="1200" dirty="0">
                <a:latin typeface="Charter Roman"/>
                <a:cs typeface="Charter Roman"/>
              </a:rPr>
              <a:t>correlation occurs in ‘bend’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Charter Roman"/>
                <a:cs typeface="Charter Roman"/>
              </a:rPr>
              <a:t>Missing </a:t>
            </a:r>
            <a:r>
              <a:rPr lang="en-US" sz="1200" dirty="0">
                <a:latin typeface="Charter Roman"/>
                <a:cs typeface="Charter Roman"/>
              </a:rPr>
              <a:t>the same ‘bend’ in the deeper region. 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64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8774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harter Roman"/>
                <a:cs typeface="Charter Roman"/>
              </a:rPr>
              <a:t>Mechanisms causing positive correlation</a:t>
            </a:r>
            <a:endParaRPr lang="en-US" sz="3600" dirty="0">
              <a:latin typeface="Charter Roman"/>
              <a:cs typeface="Charter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3414"/>
            <a:ext cx="8229600" cy="51327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latin typeface="Charter Roman"/>
                <a:cs typeface="Charter Roman"/>
              </a:rPr>
              <a:t>Upper region of positive correlation: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Hypothesis: </a:t>
            </a:r>
            <a:r>
              <a:rPr lang="en-US" sz="1200" dirty="0" err="1" smtClean="0">
                <a:latin typeface="Charter Roman"/>
                <a:cs typeface="Charter Roman"/>
              </a:rPr>
              <a:t>isopycnal</a:t>
            </a:r>
            <a:r>
              <a:rPr lang="en-US" sz="1200" dirty="0" smtClean="0">
                <a:latin typeface="Charter Roman"/>
                <a:cs typeface="Charter Roman"/>
              </a:rPr>
              <a:t> heave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harter Roman"/>
              <a:cs typeface="Charter Roman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harter Roman"/>
                <a:cs typeface="Charter Roman"/>
              </a:rPr>
              <a:t>Oxygen utilization is not spatially uniform… </a:t>
            </a:r>
            <a:endParaRPr lang="en-US" sz="1200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404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33812</TotalTime>
  <Words>963</Words>
  <Application>Microsoft Macintosh PowerPoint</Application>
  <PresentationFormat>On-screen Show (4:3)</PresentationFormat>
  <Paragraphs>98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</vt:lpstr>
      <vt:lpstr>Methods</vt:lpstr>
      <vt:lpstr>Results – Observations </vt:lpstr>
      <vt:lpstr>PowerPoint Presentation</vt:lpstr>
      <vt:lpstr>PowerPoint Presentation</vt:lpstr>
      <vt:lpstr>Results - Model</vt:lpstr>
      <vt:lpstr>PowerPoint Presentation</vt:lpstr>
      <vt:lpstr>PowerPoint Presentation</vt:lpstr>
      <vt:lpstr>Mechanisms causing positive correlation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Jordan Thomas</dc:creator>
  <cp:lastModifiedBy>Jordan Thomas</cp:lastModifiedBy>
  <cp:revision>28</cp:revision>
  <dcterms:created xsi:type="dcterms:W3CDTF">2017-10-23T19:15:50Z</dcterms:created>
  <dcterms:modified xsi:type="dcterms:W3CDTF">2017-11-28T15:18:13Z</dcterms:modified>
</cp:coreProperties>
</file>