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71" r:id="rId4"/>
    <p:sldId id="290" r:id="rId5"/>
    <p:sldId id="291" r:id="rId6"/>
    <p:sldId id="259" r:id="rId7"/>
    <p:sldId id="260" r:id="rId8"/>
    <p:sldId id="295" r:id="rId9"/>
    <p:sldId id="277" r:id="rId10"/>
    <p:sldId id="261" r:id="rId11"/>
    <p:sldId id="283" r:id="rId12"/>
    <p:sldId id="284" r:id="rId13"/>
    <p:sldId id="285" r:id="rId14"/>
    <p:sldId id="286" r:id="rId15"/>
    <p:sldId id="267" r:id="rId16"/>
    <p:sldId id="287" r:id="rId17"/>
    <p:sldId id="266" r:id="rId18"/>
    <p:sldId id="296" r:id="rId19"/>
    <p:sldId id="297" r:id="rId20"/>
    <p:sldId id="298" r:id="rId21"/>
    <p:sldId id="270" r:id="rId22"/>
    <p:sldId id="292" r:id="rId23"/>
    <p:sldId id="293" r:id="rId24"/>
    <p:sldId id="272" r:id="rId25"/>
    <p:sldId id="288" r:id="rId26"/>
    <p:sldId id="294" r:id="rId27"/>
    <p:sldId id="276" r:id="rId28"/>
    <p:sldId id="274" r:id="rId29"/>
    <p:sldId id="275" r:id="rId30"/>
    <p:sldId id="280" r:id="rId31"/>
    <p:sldId id="281" r:id="rId32"/>
    <p:sldId id="282" r:id="rId33"/>
    <p:sldId id="273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AC25B-6DCC-774E-BD5D-AB55B1D28938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E23E1-8A53-EB4E-81D8-30939E2E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5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EB0CB-FED9-3F44-A41A-191F77F9BF66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4B9EC-1188-BA49-9EAF-F6AA5482A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(6/6/16 21:59) -----</a:t>
            </a:r>
          </a:p>
          <a:p>
            <a:r>
              <a:rPr lang="en-US"/>
              <a:t>what kind of simulation?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3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(6/6/16 21:59) -----</a:t>
            </a:r>
          </a:p>
          <a:p>
            <a:r>
              <a:rPr lang="en-US"/>
              <a:t>what kind of simulation?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(6/6/16 21:59) -----</a:t>
            </a:r>
          </a:p>
          <a:p>
            <a:r>
              <a:rPr lang="en-US"/>
              <a:t>what kind of simulation?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 Sea Ice during convection??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add mean carbon and heat value</a:t>
            </a:r>
            <a:r>
              <a:rPr lang="en-US" baseline="0" dirty="0" smtClean="0"/>
              <a:t> and legend.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add mean carbon and heat value</a:t>
            </a:r>
            <a:r>
              <a:rPr lang="en-US" baseline="0" dirty="0" smtClean="0"/>
              <a:t> and legend.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add mean carbon and heat value</a:t>
            </a:r>
            <a:r>
              <a:rPr lang="en-US" baseline="0" dirty="0" smtClean="0"/>
              <a:t> and legend.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add mean carbon and heat value</a:t>
            </a:r>
            <a:r>
              <a:rPr lang="en-US" baseline="0" dirty="0" smtClean="0"/>
              <a:t> and legend.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add mean carbon and heat value</a:t>
            </a:r>
            <a:r>
              <a:rPr lang="en-US" baseline="0" dirty="0" smtClean="0"/>
              <a:t> and legend.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4B9EC-1188-BA49-9EAF-F6AA5482AC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1D68-0F82-164A-A3F2-A8DB52189C36}" type="datetime1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BC44-ACB3-2E4A-BC8F-843BA39D6CE0}" type="datetime1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CA68-FBC4-8845-917C-03B3A91B1EC6}" type="datetime1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5705-76C6-1B47-9522-20F3F2D7B179}" type="datetime1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7AE0-D0B8-8E41-9F11-AE8F1D799074}" type="datetime1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E51A-7082-D34F-A804-A4D8A9B4CC90}" type="datetime1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59F-A632-264B-B9F8-5D63932B9916}" type="datetime1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5FDD9-5F12-C34F-A8A7-6EFE489E225F}" type="datetime1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440E-8115-4142-9F8C-B1744DA4A660}" type="datetime1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C17E-A4F0-274B-804E-CA3CD37D86E8}" type="datetime1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B23D-AB0E-2F43-BD5F-66A93767AEDC}" type="datetime1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CD66-56D2-D843-B9DB-B811C2521B82}" type="datetime1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189-CA43-2949-8C97-A43E0ECB3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684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venir Book"/>
                <a:cs typeface="Avenir Book"/>
              </a:rPr>
              <a:t>Ocean Carbon and Heat Variability in an Earth System Model</a:t>
            </a:r>
            <a:endParaRPr lang="en-US" sz="3600" dirty="0">
              <a:latin typeface="Avenir Book"/>
              <a:cs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685800" y="3550608"/>
            <a:ext cx="393547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venir Book"/>
                <a:cs typeface="Avenir Book"/>
              </a:rPr>
              <a:t>Jordan Thomas</a:t>
            </a:r>
          </a:p>
          <a:p>
            <a:r>
              <a:rPr lang="en-US" sz="1600" dirty="0" smtClean="0">
                <a:latin typeface="Avenir Book"/>
                <a:cs typeface="Avenir Book"/>
              </a:rPr>
              <a:t>The Johns Hopkins University </a:t>
            </a:r>
          </a:p>
          <a:p>
            <a:endParaRPr lang="en-US" sz="2000" dirty="0">
              <a:latin typeface="Avenir Book"/>
              <a:cs typeface="Avenir Book"/>
            </a:endParaRPr>
          </a:p>
          <a:p>
            <a:r>
              <a:rPr lang="en-US" sz="1600" dirty="0" smtClean="0">
                <a:latin typeface="Avenir Book"/>
                <a:cs typeface="Avenir Book"/>
              </a:rPr>
              <a:t>FESD Meeting June 07, 2016</a:t>
            </a:r>
            <a:endParaRPr lang="en-US" sz="1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06000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250" y="530368"/>
            <a:ext cx="2007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Ocean Carbon Content: 			</a:t>
            </a: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Ocean Heat Content: 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9" name="Picture 8" descr="occ_ohc_timese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33" y="432671"/>
            <a:ext cx="5650992" cy="5504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80755" y="5937359"/>
            <a:ext cx="2524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Solid = global </a:t>
            </a:r>
          </a:p>
          <a:p>
            <a:r>
              <a:rPr lang="en-US" sz="1400" dirty="0" smtClean="0">
                <a:latin typeface="Avenir Book"/>
                <a:cs typeface="Avenir Book"/>
              </a:rPr>
              <a:t>Dashed = Southern Ocean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957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250" y="530368"/>
            <a:ext cx="2007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Ocean Carbon Content: 			</a:t>
            </a: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Ocean Heat Content: 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9" name="Picture 8" descr="occ_ohc_timese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33" y="432671"/>
            <a:ext cx="5650992" cy="55046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6872" y="401020"/>
            <a:ext cx="2567079" cy="73866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Agreement between Southern Ocean and global signal.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755" y="5937359"/>
            <a:ext cx="2524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Solid = global </a:t>
            </a:r>
          </a:p>
          <a:p>
            <a:r>
              <a:rPr lang="en-US" sz="1400" dirty="0" smtClean="0">
                <a:latin typeface="Avenir Book"/>
                <a:cs typeface="Avenir Book"/>
              </a:rPr>
              <a:t>Dashed = Southern Ocean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0192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250" y="530368"/>
            <a:ext cx="2007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Ocean Carbon Content: 			</a:t>
            </a: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Ocean Heat Content: 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9" name="Picture 8" descr="occ_ohc_timese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33" y="432671"/>
            <a:ext cx="5650992" cy="55046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26872" y="401020"/>
            <a:ext cx="2567079" cy="73866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Agreement between Southern Ocean and global signal.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872" y="3295787"/>
            <a:ext cx="2589942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Global signal is out of phase with Southern Ocean. 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91809" y="3367566"/>
            <a:ext cx="528082" cy="2276045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80755" y="5937359"/>
            <a:ext cx="2524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Solid = global </a:t>
            </a:r>
          </a:p>
          <a:p>
            <a:r>
              <a:rPr lang="en-US" sz="1400" dirty="0" smtClean="0">
                <a:latin typeface="Avenir Book"/>
                <a:cs typeface="Avenir Book"/>
              </a:rPr>
              <a:t>Dashed = Southern Ocean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0123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250" y="530368"/>
            <a:ext cx="2007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Ocean Carbon Content: 			</a:t>
            </a: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Ocean Heat Content: 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9" name="Picture 8" descr="occ_ohc_timese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33" y="432671"/>
            <a:ext cx="5650992" cy="5504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87311" y="628054"/>
            <a:ext cx="735263" cy="204011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5186" y="628054"/>
            <a:ext cx="735263" cy="204825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01101" y="628054"/>
            <a:ext cx="585538" cy="204825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01101" y="3376127"/>
            <a:ext cx="585538" cy="204825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55186" y="3362756"/>
            <a:ext cx="735263" cy="204825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7311" y="3376127"/>
            <a:ext cx="735263" cy="204825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80755" y="5937359"/>
            <a:ext cx="2524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Solid = global </a:t>
            </a:r>
          </a:p>
          <a:p>
            <a:r>
              <a:rPr lang="en-US" sz="1400" dirty="0" smtClean="0">
                <a:latin typeface="Avenir Book"/>
                <a:cs typeface="Avenir Book"/>
              </a:rPr>
              <a:t>Dashed = Southern Ocean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6800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250" y="530368"/>
            <a:ext cx="2007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Ocean Carbon Content: 			</a:t>
            </a: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Ocean Heat Content: 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9" name="Picture 8" descr="occ_ohc_timese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33" y="432671"/>
            <a:ext cx="5650992" cy="5504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87311" y="628054"/>
            <a:ext cx="735263" cy="204011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7311" y="3376127"/>
            <a:ext cx="735263" cy="204825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0755" y="5937359"/>
            <a:ext cx="2524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Solid = global </a:t>
            </a:r>
          </a:p>
          <a:p>
            <a:r>
              <a:rPr lang="en-US" sz="1400" dirty="0" smtClean="0">
                <a:latin typeface="Avenir Book"/>
                <a:cs typeface="Avenir Book"/>
              </a:rPr>
              <a:t>Dashed = Southern Ocean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156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cc_ohc_timeseries_period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31" y="567192"/>
            <a:ext cx="6257538" cy="5577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0755" y="5937359"/>
            <a:ext cx="2524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Solid = global </a:t>
            </a:r>
          </a:p>
          <a:p>
            <a:r>
              <a:rPr lang="en-US" sz="1400" dirty="0" smtClean="0">
                <a:latin typeface="Avenir Book"/>
                <a:cs typeface="Avenir Book"/>
              </a:rPr>
              <a:t>Dashed = Southern Ocean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570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cc_ohc_timeseries_period1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31" y="567192"/>
            <a:ext cx="6257538" cy="5577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0755" y="5937359"/>
            <a:ext cx="25249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Solid = global </a:t>
            </a:r>
          </a:p>
          <a:p>
            <a:r>
              <a:rPr lang="en-US" sz="1400" dirty="0" smtClean="0">
                <a:latin typeface="Avenir Book"/>
                <a:cs typeface="Avenir Book"/>
              </a:rPr>
              <a:t>Dashed = Southern Ocean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065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c_ohc_subsur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792"/>
            <a:ext cx="9144000" cy="27306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8341" y="150898"/>
            <a:ext cx="2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onvective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00FF"/>
                </a:solidFill>
              </a:rPr>
              <a:t>non-convective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337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c_ohc_subsur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792"/>
            <a:ext cx="9144000" cy="273067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09223" y="1018561"/>
            <a:ext cx="848704" cy="2250895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24590" y="1018561"/>
            <a:ext cx="848704" cy="2250895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0340" y="4086216"/>
            <a:ext cx="7751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latin typeface="Avenir Book"/>
                <a:cs typeface="Avenir Book"/>
              </a:rPr>
              <a:t>During Convection: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Southern ocean depletion of carbon and heat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6996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c_ohc_subsur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792"/>
            <a:ext cx="9144000" cy="273067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23558" y="1376945"/>
            <a:ext cx="1037304" cy="716766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0340" y="4086216"/>
            <a:ext cx="77512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latin typeface="Avenir Book"/>
                <a:cs typeface="Avenir Book"/>
              </a:rPr>
              <a:t>During Convection: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Southern ocean depletion of carbon and heat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Mid-latitude increase in carbon and heat – at different depths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63485" y="1013777"/>
            <a:ext cx="1037304" cy="716766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689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Ocean Carbon and Heat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29600" cy="4969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venir Book"/>
                <a:cs typeface="Avenir Book"/>
              </a:rPr>
              <a:t>Heat and carbon is important in the earth system.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The ocean is the largest reservoir of carbon on short timescales.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 smtClean="0">
              <a:solidFill>
                <a:srgbClr val="660066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venir Book"/>
                <a:cs typeface="Avenir Book"/>
              </a:rPr>
              <a:t>Most of the heat and carbon that enter the ocean does so in the Southern Ocean </a:t>
            </a:r>
            <a:r>
              <a:rPr lang="en-US" sz="1600" dirty="0" smtClean="0">
                <a:latin typeface="Avenir Book"/>
                <a:cs typeface="Avenir Book"/>
              </a:rPr>
              <a:t>(</a:t>
            </a:r>
            <a:r>
              <a:rPr lang="en-US" sz="1600" dirty="0" err="1" smtClean="0">
                <a:latin typeface="Avenir Book"/>
                <a:cs typeface="Avenir Book"/>
              </a:rPr>
              <a:t>Frölicher</a:t>
            </a:r>
            <a:r>
              <a:rPr lang="en-US" sz="1600" dirty="0" smtClean="0">
                <a:latin typeface="Avenir Book"/>
                <a:cs typeface="Avenir Book"/>
              </a:rPr>
              <a:t> et al, 2015; Sabine et al, 2005)</a:t>
            </a:r>
            <a:r>
              <a:rPr lang="en-US" sz="2400" dirty="0" smtClean="0">
                <a:latin typeface="Avenir Book"/>
                <a:cs typeface="Avenir Book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Reasonable to speculate that the ozone hole could affect the amount and rate of carbon and heat uptake by the ocean. </a:t>
            </a:r>
          </a:p>
          <a:p>
            <a:pPr marL="0" indent="0">
              <a:buNone/>
            </a:pPr>
            <a:endParaRPr lang="en-US" sz="2400" dirty="0">
              <a:solidFill>
                <a:srgbClr val="660066"/>
              </a:solidFill>
              <a:latin typeface="Avenir Book"/>
              <a:cs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765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c_ohc_subsurf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792"/>
            <a:ext cx="9144000" cy="2730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340" y="4086216"/>
            <a:ext cx="77512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latin typeface="Avenir Book"/>
                <a:cs typeface="Avenir Book"/>
              </a:rPr>
              <a:t>During Convection: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Southern ocean depletion of carbon and heat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Mid-latitude increase in carbon and heat – at different depths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Large scale surface warming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26007" y="1018562"/>
            <a:ext cx="1867148" cy="741915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1500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c_ohc_reg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710123"/>
            <a:ext cx="8741664" cy="2990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636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c_ohc_reg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710123"/>
            <a:ext cx="8741664" cy="299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340" y="3922741"/>
            <a:ext cx="365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Southern Ocean dominates variability over the convective cycle.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470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c_ohc_reg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710123"/>
            <a:ext cx="8741664" cy="299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340" y="3922741"/>
            <a:ext cx="365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Southern Ocean dominates variability over the convective cycle.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6073" y="4075141"/>
            <a:ext cx="365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Southern Ocean out of phase with global heat content. 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Tropics and N. mid-latitudes contribute to the heat content increase seen in the global signal. 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69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2148" y="717632"/>
            <a:ext cx="220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Solid = carbon content </a:t>
            </a:r>
          </a:p>
          <a:p>
            <a:r>
              <a:rPr lang="en-US" sz="1400" dirty="0" smtClean="0"/>
              <a:t>Dashed = heat content</a:t>
            </a:r>
            <a:endParaRPr lang="en-US" sz="1400" dirty="0"/>
          </a:p>
        </p:txBody>
      </p:sp>
      <p:pic>
        <p:nvPicPr>
          <p:cNvPr id="3" name="Picture 2" descr="compare_reg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214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701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2668"/>
            <a:ext cx="8229600" cy="28151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Global carbon content is dominated by Southern Ocean variability </a:t>
            </a:r>
          </a:p>
          <a:p>
            <a:endParaRPr lang="en-US" sz="2400" dirty="0" smtClean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Global heat content is out of phase with the Southern Ocean. </a:t>
            </a:r>
          </a:p>
          <a:p>
            <a:pPr lvl="1"/>
            <a:r>
              <a:rPr lang="en-US" sz="2000" dirty="0" smtClean="0">
                <a:latin typeface="Avenir Book"/>
                <a:cs typeface="Avenir Book"/>
              </a:rPr>
              <a:t>Warming in </a:t>
            </a:r>
            <a:r>
              <a:rPr lang="en-US" sz="2000" dirty="0" smtClean="0">
                <a:latin typeface="Avenir Black"/>
                <a:cs typeface="Avenir Black"/>
              </a:rPr>
              <a:t>tropics</a:t>
            </a:r>
            <a:r>
              <a:rPr lang="en-US" sz="2000" dirty="0" smtClean="0">
                <a:latin typeface="Avenir Book"/>
                <a:cs typeface="Avenir Book"/>
              </a:rPr>
              <a:t> and Southern Hemisphere mid-latitudes. </a:t>
            </a:r>
          </a:p>
          <a:p>
            <a:pPr lvl="1"/>
            <a:endParaRPr lang="en-US" sz="2000" dirty="0" smtClean="0">
              <a:latin typeface="Avenir Book"/>
              <a:cs typeface="Avenir Book"/>
            </a:endParaRPr>
          </a:p>
          <a:p>
            <a:pPr lvl="1"/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55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2668"/>
            <a:ext cx="8229600" cy="28151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Global carbon content is dominated by Southern Ocean variability </a:t>
            </a:r>
          </a:p>
          <a:p>
            <a:endParaRPr lang="en-US" sz="2400" dirty="0" smtClean="0">
              <a:latin typeface="Avenir Book"/>
              <a:cs typeface="Avenir Book"/>
            </a:endParaRPr>
          </a:p>
          <a:p>
            <a:r>
              <a:rPr lang="en-US" sz="2400" dirty="0" smtClean="0">
                <a:latin typeface="Avenir Book"/>
                <a:cs typeface="Avenir Book"/>
              </a:rPr>
              <a:t>Global heat content is out of phase with the Southern Ocean. </a:t>
            </a:r>
          </a:p>
          <a:p>
            <a:pPr lvl="1"/>
            <a:r>
              <a:rPr lang="en-US" sz="2000" dirty="0" smtClean="0">
                <a:latin typeface="Avenir Book"/>
                <a:cs typeface="Avenir Book"/>
              </a:rPr>
              <a:t>Warming in </a:t>
            </a:r>
            <a:r>
              <a:rPr lang="en-US" sz="2000" dirty="0" smtClean="0">
                <a:latin typeface="Avenir Black"/>
                <a:cs typeface="Avenir Black"/>
              </a:rPr>
              <a:t>tropics</a:t>
            </a:r>
            <a:r>
              <a:rPr lang="en-US" sz="2000" dirty="0" smtClean="0">
                <a:latin typeface="Avenir Book"/>
                <a:cs typeface="Avenir Book"/>
              </a:rPr>
              <a:t> and Southern Hemisphere mid-latitudes. </a:t>
            </a:r>
          </a:p>
          <a:p>
            <a:pPr lvl="1"/>
            <a:endParaRPr lang="en-US" sz="2000" dirty="0" smtClean="0">
              <a:latin typeface="Avenir Book"/>
              <a:cs typeface="Avenir Book"/>
            </a:endParaRPr>
          </a:p>
          <a:p>
            <a:pPr lvl="1"/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042" y="3979333"/>
            <a:ext cx="7291917" cy="22159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Book"/>
                <a:cs typeface="Avenir Book"/>
              </a:rPr>
              <a:t>Does this relation hold with different convective variability? </a:t>
            </a:r>
            <a:endParaRPr lang="en-US" sz="2400" dirty="0" smtClean="0">
              <a:latin typeface="Avenir Book"/>
              <a:cs typeface="Avenir Book"/>
            </a:endParaRPr>
          </a:p>
          <a:p>
            <a:pPr algn="ctr"/>
            <a:endParaRPr lang="en-US" sz="2400" dirty="0">
              <a:latin typeface="Avenir Book"/>
              <a:cs typeface="Avenir Book"/>
            </a:endParaRPr>
          </a:p>
          <a:p>
            <a:pPr algn="ctr"/>
            <a:r>
              <a:rPr lang="en-US" sz="2400" dirty="0" smtClean="0">
                <a:latin typeface="Avenir Book"/>
                <a:cs typeface="Avenir Book"/>
              </a:rPr>
              <a:t>What causes tropical and mid-latitude warming during convection?</a:t>
            </a:r>
            <a:endParaRPr lang="en-US" sz="2400" dirty="0">
              <a:latin typeface="Avenir Book"/>
              <a:cs typeface="Avenir Book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9100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t_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48" y="191764"/>
            <a:ext cx="5311952" cy="64744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0289" y="558270"/>
            <a:ext cx="3301759" cy="594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>
                <a:latin typeface="Avenir Book"/>
                <a:cs typeface="Avenir Book"/>
              </a:rPr>
              <a:t>A</a:t>
            </a:r>
            <a:r>
              <a:rPr lang="en-US" baseline="-25000" dirty="0" err="1">
                <a:latin typeface="Avenir Book"/>
                <a:cs typeface="Avenir Book"/>
              </a:rPr>
              <a:t>redi</a:t>
            </a:r>
            <a:r>
              <a:rPr lang="en-US" baseline="-25000" dirty="0">
                <a:latin typeface="Avenir Book"/>
                <a:cs typeface="Avenir Book"/>
              </a:rPr>
              <a:t> </a:t>
            </a:r>
            <a:r>
              <a:rPr lang="en-US" dirty="0">
                <a:latin typeface="Avenir Book"/>
                <a:cs typeface="Avenir Book"/>
              </a:rPr>
              <a:t> = </a:t>
            </a:r>
            <a:r>
              <a:rPr lang="en-US" dirty="0" smtClean="0">
                <a:latin typeface="Avenir Book"/>
                <a:cs typeface="Avenir Book"/>
              </a:rPr>
              <a:t>400 </a:t>
            </a:r>
            <a:r>
              <a:rPr lang="en-US" dirty="0">
                <a:latin typeface="Avenir Book"/>
                <a:cs typeface="Avenir Book"/>
              </a:rPr>
              <a:t>m</a:t>
            </a:r>
            <a:r>
              <a:rPr lang="en-US" baseline="30000" dirty="0">
                <a:latin typeface="Avenir Book"/>
                <a:cs typeface="Avenir Book"/>
              </a:rPr>
              <a:t>2</a:t>
            </a:r>
            <a:r>
              <a:rPr lang="en-US" dirty="0">
                <a:latin typeface="Avenir Book"/>
                <a:cs typeface="Avenir Book"/>
              </a:rPr>
              <a:t>s</a:t>
            </a:r>
            <a:r>
              <a:rPr lang="en-US" baseline="30000" dirty="0">
                <a:latin typeface="Avenir Book"/>
                <a:cs typeface="Avenir Book"/>
              </a:rPr>
              <a:t>-</a:t>
            </a:r>
            <a:r>
              <a:rPr lang="en-US" baseline="30000" dirty="0" smtClean="0">
                <a:latin typeface="Avenir Book"/>
                <a:cs typeface="Avenir Book"/>
              </a:rPr>
              <a:t>1</a:t>
            </a:r>
            <a:r>
              <a:rPr lang="en-US" dirty="0" smtClean="0">
                <a:latin typeface="Avenir Book"/>
                <a:cs typeface="Avenir Book"/>
              </a:rPr>
              <a:t>: </a:t>
            </a:r>
            <a:r>
              <a:rPr lang="en-US" dirty="0" smtClean="0">
                <a:latin typeface="Avenir Black"/>
                <a:cs typeface="Avenir Black"/>
              </a:rPr>
              <a:t>Low </a:t>
            </a:r>
            <a:r>
              <a:rPr lang="en-US" dirty="0" err="1" smtClean="0">
                <a:latin typeface="Avenir Black"/>
                <a:cs typeface="Avenir Black"/>
              </a:rPr>
              <a:t>Aredi</a:t>
            </a:r>
            <a:endParaRPr lang="en-US" dirty="0">
              <a:latin typeface="Avenir Book"/>
              <a:cs typeface="Avenir Book"/>
            </a:endParaRPr>
          </a:p>
          <a:p>
            <a:r>
              <a:rPr lang="en-US" sz="1600" dirty="0" smtClean="0">
                <a:latin typeface="Avenir Book"/>
                <a:cs typeface="Avenir Book"/>
              </a:rPr>
              <a:t>very regular, distinct convective events.</a:t>
            </a:r>
          </a:p>
          <a:p>
            <a:endParaRPr lang="en-US" dirty="0" smtClean="0">
              <a:latin typeface="Avenir Book"/>
              <a:cs typeface="Avenir Book"/>
            </a:endParaRPr>
          </a:p>
          <a:p>
            <a:endParaRPr lang="en-US" dirty="0">
              <a:latin typeface="Avenir Book"/>
              <a:cs typeface="Avenir Book"/>
            </a:endParaRPr>
          </a:p>
          <a:p>
            <a:pPr>
              <a:spcAft>
                <a:spcPts val="1200"/>
              </a:spcAft>
            </a:pPr>
            <a:r>
              <a:rPr lang="en-US" dirty="0" err="1" smtClean="0">
                <a:latin typeface="Avenir Book"/>
                <a:cs typeface="Avenir Book"/>
              </a:rPr>
              <a:t>A</a:t>
            </a:r>
            <a:r>
              <a:rPr lang="en-US" baseline="-25000" dirty="0" err="1" smtClean="0">
                <a:latin typeface="Avenir Book"/>
                <a:cs typeface="Avenir Book"/>
              </a:rPr>
              <a:t>redi</a:t>
            </a:r>
            <a:r>
              <a:rPr lang="en-US" baseline="-25000" dirty="0" smtClean="0">
                <a:latin typeface="Avenir Book"/>
                <a:cs typeface="Avenir Book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 = 800 m</a:t>
            </a:r>
            <a:r>
              <a:rPr lang="en-US" baseline="30000" dirty="0" smtClean="0">
                <a:latin typeface="Avenir Book"/>
                <a:cs typeface="Avenir Book"/>
              </a:rPr>
              <a:t>2</a:t>
            </a:r>
            <a:r>
              <a:rPr lang="en-US" dirty="0" smtClean="0">
                <a:latin typeface="Avenir Book"/>
                <a:cs typeface="Avenir Book"/>
              </a:rPr>
              <a:t>s</a:t>
            </a:r>
            <a:r>
              <a:rPr lang="en-US" baseline="30000" dirty="0" smtClean="0">
                <a:latin typeface="Avenir Book"/>
                <a:cs typeface="Avenir Book"/>
              </a:rPr>
              <a:t>-1</a:t>
            </a:r>
            <a:r>
              <a:rPr lang="en-US" dirty="0" smtClean="0">
                <a:latin typeface="Avenir Book"/>
                <a:cs typeface="Avenir Book"/>
              </a:rPr>
              <a:t>: </a:t>
            </a:r>
            <a:r>
              <a:rPr lang="en-US" dirty="0" smtClean="0">
                <a:latin typeface="Avenir Black"/>
                <a:cs typeface="Avenir Black"/>
              </a:rPr>
              <a:t>Control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Avenir Book"/>
                <a:cs typeface="Avenir Book"/>
              </a:rPr>
              <a:t>Sporadic strong convective events</a:t>
            </a:r>
          </a:p>
          <a:p>
            <a:pPr>
              <a:spcAft>
                <a:spcPts val="1200"/>
              </a:spcAft>
            </a:pPr>
            <a:endParaRPr lang="en-US" sz="1600" dirty="0" smtClean="0">
              <a:latin typeface="Avenir Book"/>
              <a:cs typeface="Avenir Book"/>
            </a:endParaRPr>
          </a:p>
          <a:p>
            <a:pPr>
              <a:spcAft>
                <a:spcPts val="1200"/>
              </a:spcAft>
            </a:pPr>
            <a:endParaRPr lang="en-US" sz="1600" dirty="0">
              <a:latin typeface="Avenir Book"/>
              <a:cs typeface="Avenir Book"/>
            </a:endParaRPr>
          </a:p>
          <a:p>
            <a:pPr>
              <a:spcAft>
                <a:spcPts val="1200"/>
              </a:spcAft>
            </a:pPr>
            <a:r>
              <a:rPr lang="en-US" dirty="0" err="1">
                <a:latin typeface="Avenir Book"/>
                <a:cs typeface="Avenir Book"/>
              </a:rPr>
              <a:t>A</a:t>
            </a:r>
            <a:r>
              <a:rPr lang="en-US" baseline="-25000" dirty="0" err="1">
                <a:latin typeface="Avenir Book"/>
                <a:cs typeface="Avenir Book"/>
              </a:rPr>
              <a:t>redi</a:t>
            </a:r>
            <a:r>
              <a:rPr lang="en-US" baseline="-25000" dirty="0">
                <a:latin typeface="Avenir Book"/>
                <a:cs typeface="Avenir Book"/>
              </a:rPr>
              <a:t> </a:t>
            </a:r>
            <a:r>
              <a:rPr lang="en-US" dirty="0">
                <a:latin typeface="Avenir Book"/>
                <a:cs typeface="Avenir Book"/>
              </a:rPr>
              <a:t> = </a:t>
            </a:r>
            <a:r>
              <a:rPr lang="en-US" dirty="0" smtClean="0">
                <a:latin typeface="Avenir Book"/>
                <a:cs typeface="Avenir Book"/>
              </a:rPr>
              <a:t>2400 </a:t>
            </a:r>
            <a:r>
              <a:rPr lang="en-US" dirty="0">
                <a:latin typeface="Avenir Book"/>
                <a:cs typeface="Avenir Book"/>
              </a:rPr>
              <a:t>m</a:t>
            </a:r>
            <a:r>
              <a:rPr lang="en-US" baseline="30000" dirty="0">
                <a:latin typeface="Avenir Book"/>
                <a:cs typeface="Avenir Book"/>
              </a:rPr>
              <a:t>2</a:t>
            </a:r>
            <a:r>
              <a:rPr lang="en-US" dirty="0">
                <a:latin typeface="Avenir Book"/>
                <a:cs typeface="Avenir Book"/>
              </a:rPr>
              <a:t>s</a:t>
            </a:r>
            <a:r>
              <a:rPr lang="en-US" baseline="30000" dirty="0">
                <a:latin typeface="Avenir Book"/>
                <a:cs typeface="Avenir Book"/>
              </a:rPr>
              <a:t>-1</a:t>
            </a:r>
            <a:r>
              <a:rPr lang="en-US" dirty="0">
                <a:latin typeface="Avenir Book"/>
                <a:cs typeface="Avenir Book"/>
              </a:rPr>
              <a:t>: </a:t>
            </a:r>
            <a:r>
              <a:rPr lang="en-US" dirty="0" smtClean="0">
                <a:latin typeface="Avenir Black"/>
                <a:cs typeface="Avenir Black"/>
              </a:rPr>
              <a:t>High </a:t>
            </a:r>
            <a:r>
              <a:rPr lang="en-US" dirty="0" err="1" smtClean="0">
                <a:latin typeface="Avenir Black"/>
                <a:cs typeface="Avenir Black"/>
              </a:rPr>
              <a:t>Aredi</a:t>
            </a:r>
            <a:endParaRPr lang="en-US" dirty="0">
              <a:latin typeface="Avenir Black"/>
              <a:cs typeface="Avenir Black"/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Avenir Book"/>
                <a:cs typeface="Avenir Book"/>
              </a:rPr>
              <a:t>Constantly </a:t>
            </a:r>
            <a:r>
              <a:rPr lang="en-US" sz="1600" dirty="0" err="1" smtClean="0">
                <a:latin typeface="Avenir Book"/>
                <a:cs typeface="Avenir Book"/>
              </a:rPr>
              <a:t>convecting</a:t>
            </a:r>
            <a:endParaRPr lang="en-US" sz="1600" dirty="0" smtClean="0">
              <a:latin typeface="Avenir Book"/>
              <a:cs typeface="Avenir Book"/>
            </a:endParaRPr>
          </a:p>
          <a:p>
            <a:pPr>
              <a:spcAft>
                <a:spcPts val="1200"/>
              </a:spcAft>
            </a:pPr>
            <a:endParaRPr lang="en-US" sz="1600" dirty="0">
              <a:latin typeface="Avenir Book"/>
              <a:cs typeface="Avenir Book"/>
            </a:endParaRPr>
          </a:p>
          <a:p>
            <a:pPr>
              <a:spcAft>
                <a:spcPts val="1200"/>
              </a:spcAft>
            </a:pPr>
            <a:endParaRPr lang="en-US" sz="1600" dirty="0" smtClean="0">
              <a:latin typeface="Avenir Book"/>
              <a:cs typeface="Avenir Book"/>
            </a:endParaRPr>
          </a:p>
          <a:p>
            <a:pPr>
              <a:spcAft>
                <a:spcPts val="1200"/>
              </a:spcAft>
            </a:pPr>
            <a:r>
              <a:rPr lang="en-US" dirty="0" err="1" smtClean="0">
                <a:latin typeface="Avenir Book"/>
                <a:cs typeface="Avenir Book"/>
              </a:rPr>
              <a:t>GM</a:t>
            </a:r>
            <a:r>
              <a:rPr lang="en-US" baseline="-25000" dirty="0" err="1" smtClean="0">
                <a:latin typeface="Avenir Book"/>
                <a:cs typeface="Avenir Book"/>
              </a:rPr>
              <a:t>min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= 600 m</a:t>
            </a:r>
            <a:r>
              <a:rPr lang="en-US" baseline="30000" dirty="0" smtClean="0">
                <a:latin typeface="Avenir Book"/>
                <a:cs typeface="Avenir Book"/>
              </a:rPr>
              <a:t>2</a:t>
            </a:r>
            <a:r>
              <a:rPr lang="en-US" dirty="0" smtClean="0">
                <a:latin typeface="Avenir Book"/>
                <a:cs typeface="Avenir Book"/>
              </a:rPr>
              <a:t>s</a:t>
            </a:r>
            <a:r>
              <a:rPr lang="en-US" baseline="30000" dirty="0" smtClean="0">
                <a:latin typeface="Avenir Book"/>
                <a:cs typeface="Avenir Book"/>
              </a:rPr>
              <a:t>-1</a:t>
            </a:r>
            <a:r>
              <a:rPr lang="en-US" dirty="0" smtClean="0">
                <a:latin typeface="Avenir Book"/>
                <a:cs typeface="Avenir Book"/>
              </a:rPr>
              <a:t>: </a:t>
            </a:r>
            <a:r>
              <a:rPr lang="en-US" dirty="0" smtClean="0">
                <a:latin typeface="Avenir Black"/>
                <a:cs typeface="Avenir Black"/>
              </a:rPr>
              <a:t>High GM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latin typeface="Avenir Book"/>
                <a:cs typeface="Avenir Book"/>
              </a:rPr>
              <a:t>No Convection</a:t>
            </a:r>
          </a:p>
          <a:p>
            <a:pPr>
              <a:spcAft>
                <a:spcPts val="1200"/>
              </a:spcAft>
            </a:pP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24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edi_occ_timeseries_quadratic_detr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6" y="819274"/>
            <a:ext cx="4114800" cy="5857448"/>
          </a:xfrm>
          <a:prstGeom prst="rect">
            <a:avLst/>
          </a:prstGeom>
        </p:spPr>
      </p:pic>
      <p:pic>
        <p:nvPicPr>
          <p:cNvPr id="5" name="Picture 4" descr="aredi_ohc_timeseries_quadratic_detr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16" y="852368"/>
            <a:ext cx="4114800" cy="5792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250" y="314055"/>
            <a:ext cx="80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Ocean Carbon Content: 						Ocean Heat Content: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1617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What causes warming in Southern Hemisphere Mid-latitudes and Tropics? 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348"/>
            <a:ext cx="8229600" cy="46568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Strong warming at the surface suggests atmospheric feedback. </a:t>
            </a:r>
          </a:p>
          <a:p>
            <a:endParaRPr lang="en-US" sz="24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Possible Hypothesis: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venir Book"/>
                <a:cs typeface="Avenir Book"/>
              </a:rPr>
              <a:t>Heat release in Weddell Sea during convection increases sea surface temperature.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venir Book"/>
                <a:cs typeface="Avenir Book"/>
              </a:rPr>
              <a:t>Increase in sea surface temperature then increases atmospheric water vapor content, thus causing an increase in greenhouse effect.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Avenir Book"/>
                <a:cs typeface="Avenir Book"/>
              </a:rPr>
              <a:t>Warms the upper layer of ocean surface. </a:t>
            </a:r>
            <a:endParaRPr lang="en-US" sz="2000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2363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Ocean Carbon and Heat</a:t>
            </a:r>
            <a:endParaRPr lang="en-US" sz="3200" dirty="0">
              <a:latin typeface="Avenir Book"/>
              <a:cs typeface="Avenir Book"/>
            </a:endParaRPr>
          </a:p>
        </p:txBody>
      </p:sp>
      <p:pic>
        <p:nvPicPr>
          <p:cNvPr id="5" name="Picture 4" descr="Screen Shot 2016-01-15 at 4.3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3" y="1276001"/>
            <a:ext cx="8470955" cy="3332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2337" y="4415404"/>
            <a:ext cx="179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Frölicher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74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Is there an increase in the Greenhouse effect during convection? 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47901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venir Book"/>
                <a:cs typeface="Avenir Book"/>
              </a:rPr>
              <a:t>G = strength of the Greenhouse Effect</a:t>
            </a:r>
          </a:p>
          <a:p>
            <a:r>
              <a:rPr lang="en-US" sz="2000" dirty="0" smtClean="0">
                <a:latin typeface="Avenir Book"/>
                <a:cs typeface="Avenir Book"/>
              </a:rPr>
              <a:t>E = </a:t>
            </a:r>
            <a:r>
              <a:rPr lang="en-US" sz="2000" dirty="0" err="1" smtClean="0">
                <a:latin typeface="Avenir Book"/>
                <a:cs typeface="Avenir Book"/>
              </a:rPr>
              <a:t>Longwave</a:t>
            </a:r>
            <a:r>
              <a:rPr lang="en-US" sz="2000" dirty="0" smtClean="0">
                <a:latin typeface="Avenir Book"/>
                <a:cs typeface="Avenir Book"/>
              </a:rPr>
              <a:t> flux emitted by the Earth’s surface</a:t>
            </a:r>
          </a:p>
          <a:p>
            <a:r>
              <a:rPr lang="en-US" sz="2000" dirty="0" smtClean="0">
                <a:latin typeface="Avenir Book"/>
                <a:cs typeface="Avenir Book"/>
              </a:rPr>
              <a:t>F = </a:t>
            </a:r>
            <a:r>
              <a:rPr lang="en-US" sz="2000" dirty="0" err="1" smtClean="0">
                <a:latin typeface="Avenir Book"/>
                <a:cs typeface="Avenir Book"/>
              </a:rPr>
              <a:t>Longwave</a:t>
            </a:r>
            <a:r>
              <a:rPr lang="en-US" sz="2000" dirty="0" smtClean="0">
                <a:latin typeface="Avenir Book"/>
                <a:cs typeface="Avenir Book"/>
              </a:rPr>
              <a:t> flux leaving the Earth at the top of the atmosphere. </a:t>
            </a:r>
          </a:p>
          <a:p>
            <a:endParaRPr lang="en-US" sz="2000" dirty="0">
              <a:latin typeface="Avenir Book"/>
              <a:cs typeface="Avenir Book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58426"/>
              </p:ext>
            </p:extLst>
          </p:nvPr>
        </p:nvGraphicFramePr>
        <p:xfrm>
          <a:off x="3700096" y="1435100"/>
          <a:ext cx="174380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647700" imgH="165100" progId="Equation.3">
                  <p:embed/>
                </p:oleObj>
              </mc:Choice>
              <mc:Fallback>
                <p:oleObj name="Equation" r:id="rId3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0096" y="1435100"/>
                        <a:ext cx="174380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194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Is there an increase in the Greenhouse effect during convection? </a:t>
            </a:r>
            <a:endParaRPr lang="en-US" sz="3200" dirty="0">
              <a:latin typeface="Avenir Book"/>
              <a:cs typeface="Avenir Book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61188"/>
              </p:ext>
            </p:extLst>
          </p:nvPr>
        </p:nvGraphicFramePr>
        <p:xfrm>
          <a:off x="3700096" y="1435100"/>
          <a:ext cx="174380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647700" imgH="165100" progId="Equation.3">
                  <p:embed/>
                </p:oleObj>
              </mc:Choice>
              <mc:Fallback>
                <p:oleObj name="Equation" r:id="rId3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0096" y="1435100"/>
                        <a:ext cx="174380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greenhouse_contour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736057"/>
            <a:ext cx="4081800" cy="3182528"/>
          </a:xfrm>
          <a:prstGeom prst="rect">
            <a:avLst/>
          </a:prstGeom>
        </p:spPr>
      </p:pic>
      <p:pic>
        <p:nvPicPr>
          <p:cNvPr id="8" name="Picture 7" descr="heat_top1000_contour_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697957"/>
            <a:ext cx="4419600" cy="3342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5800" y="6040280"/>
            <a:ext cx="321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Book"/>
                <a:cs typeface="Avenir Book"/>
              </a:rPr>
              <a:t>Same spatial pattern holds for all 3 convective events.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6252" y="2618723"/>
            <a:ext cx="1778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 Greenhouse Strength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24545" y="2618723"/>
            <a:ext cx="1778000" cy="2587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 OHC top 1000m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371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Is there an increase in the Greenhouse effect during convection? 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36830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en-US" sz="2000" dirty="0" smtClean="0">
                <a:latin typeface="Avenir Book"/>
                <a:cs typeface="Avenir Book"/>
              </a:rPr>
              <a:t>Evidence for increase in Greenhouse effect strength during convection – especially </a:t>
            </a:r>
            <a:r>
              <a:rPr lang="en-US" sz="2000" dirty="0">
                <a:latin typeface="Avenir Book"/>
                <a:cs typeface="Avenir Book"/>
              </a:rPr>
              <a:t>over </a:t>
            </a:r>
            <a:r>
              <a:rPr lang="en-US" sz="2000" dirty="0" smtClean="0">
                <a:latin typeface="Avenir Book"/>
                <a:cs typeface="Avenir Book"/>
              </a:rPr>
              <a:t>Indonesia. </a:t>
            </a:r>
          </a:p>
          <a:p>
            <a:pPr>
              <a:lnSpc>
                <a:spcPct val="140000"/>
              </a:lnSpc>
              <a:spcAft>
                <a:spcPts val="1800"/>
              </a:spcAft>
            </a:pPr>
            <a:r>
              <a:rPr lang="en-US" sz="2000" dirty="0" smtClean="0">
                <a:latin typeface="Avenir Book"/>
                <a:cs typeface="Avenir Book"/>
              </a:rPr>
              <a:t>Doesn’t explain surface water temperature increase in Southern Ocean. 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latin typeface="Avenir Book"/>
                <a:cs typeface="Avenir Book"/>
              </a:rPr>
              <a:t>Still need to investigate this hypothesis further. </a:t>
            </a:r>
          </a:p>
          <a:p>
            <a:pPr lvl="1">
              <a:lnSpc>
                <a:spcPct val="140000"/>
              </a:lnSpc>
            </a:pPr>
            <a:r>
              <a:rPr lang="en-US" sz="1600" dirty="0" smtClean="0">
                <a:latin typeface="Avenir Book"/>
                <a:cs typeface="Avenir Book"/>
              </a:rPr>
              <a:t>Water vapor content. </a:t>
            </a:r>
          </a:p>
          <a:p>
            <a:pPr lvl="1">
              <a:lnSpc>
                <a:spcPct val="140000"/>
              </a:lnSpc>
            </a:pPr>
            <a:r>
              <a:rPr lang="en-US" sz="1600" dirty="0" smtClean="0">
                <a:latin typeface="Avenir Book"/>
                <a:cs typeface="Avenir Book"/>
              </a:rPr>
              <a:t>Surface air temperature. </a:t>
            </a:r>
          </a:p>
          <a:p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322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Summary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29600" cy="49692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In ESM2Mc, Weddell Sea deep convection dominates the natural variability in heat and carbon content. 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These deep convective events result in a decrease in global carbon content, but an increase in global heat content. 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venir Book"/>
                <a:cs typeface="Avenir Book"/>
              </a:rPr>
              <a:t>Increase in heat content due to increase in tropical surface heat. 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venir Book"/>
                <a:cs typeface="Avenir Book"/>
              </a:rPr>
              <a:t>This pattern is consistent across model runs with different convective variability. 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venir Book"/>
                <a:cs typeface="Avenir Book"/>
              </a:rPr>
              <a:t>Still uncertain about cause of tropical variability. 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400" dirty="0">
              <a:solidFill>
                <a:srgbClr val="660066"/>
              </a:solidFill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17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733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edi_occ_timeseries_quadratic_detre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6" y="819274"/>
            <a:ext cx="4114800" cy="5857448"/>
          </a:xfrm>
          <a:prstGeom prst="rect">
            <a:avLst/>
          </a:prstGeom>
        </p:spPr>
      </p:pic>
      <p:pic>
        <p:nvPicPr>
          <p:cNvPr id="5" name="Picture 4" descr="aredi_ohc_timeseries_quadratic_detr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16" y="852368"/>
            <a:ext cx="4114800" cy="5792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250" y="314055"/>
            <a:ext cx="80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Ocean Carbon Content: 						Ocean Heat Content: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9000" y="1004556"/>
            <a:ext cx="1778001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15.38 x 10</a:t>
            </a:r>
            <a:r>
              <a:rPr lang="en-US" sz="1400" baseline="30000" dirty="0" smtClean="0"/>
              <a:t>26</a:t>
            </a:r>
            <a:r>
              <a:rPr lang="en-US" sz="1400" dirty="0" smtClean="0"/>
              <a:t> J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2395206"/>
            <a:ext cx="1778001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15.36 x 10</a:t>
            </a:r>
            <a:r>
              <a:rPr lang="en-US" sz="1400" baseline="30000" dirty="0" smtClean="0"/>
              <a:t>26</a:t>
            </a:r>
            <a:r>
              <a:rPr lang="en-US" sz="1400" dirty="0" smtClean="0"/>
              <a:t> J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3781622"/>
            <a:ext cx="1778001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15.33 x 10</a:t>
            </a:r>
            <a:r>
              <a:rPr lang="en-US" sz="1400" baseline="30000" dirty="0" smtClean="0"/>
              <a:t>26</a:t>
            </a:r>
            <a:r>
              <a:rPr lang="en-US" sz="1400" dirty="0" smtClean="0"/>
              <a:t> J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5161689"/>
            <a:ext cx="1781517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15.36 x 10</a:t>
            </a:r>
            <a:r>
              <a:rPr lang="en-US" sz="1400" baseline="30000" dirty="0" smtClean="0"/>
              <a:t>26</a:t>
            </a:r>
            <a:r>
              <a:rPr lang="en-US" sz="1400" dirty="0" smtClean="0"/>
              <a:t> J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94001" y="1004556"/>
            <a:ext cx="1951568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3.70 x 10</a:t>
            </a:r>
            <a:r>
              <a:rPr lang="en-US" sz="1400" baseline="30000" dirty="0" smtClean="0"/>
              <a:t>19</a:t>
            </a:r>
            <a:r>
              <a:rPr lang="en-US" sz="1400" dirty="0" smtClean="0"/>
              <a:t> g C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94001" y="2395206"/>
            <a:ext cx="1951568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3.69 x 10</a:t>
            </a:r>
            <a:r>
              <a:rPr lang="en-US" sz="1400" baseline="30000" dirty="0" smtClean="0"/>
              <a:t>19</a:t>
            </a:r>
            <a:r>
              <a:rPr lang="en-US" sz="1400" dirty="0" smtClean="0"/>
              <a:t> g C 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94001" y="3789228"/>
            <a:ext cx="1951568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3.67 x 10</a:t>
            </a:r>
            <a:r>
              <a:rPr lang="en-US" sz="1400" baseline="30000" dirty="0" smtClean="0"/>
              <a:t>19</a:t>
            </a:r>
            <a:r>
              <a:rPr lang="en-US" sz="1400" dirty="0" smtClean="0"/>
              <a:t> g C 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4001" y="5140523"/>
            <a:ext cx="1951568" cy="307777"/>
          </a:xfrm>
          <a:prstGeom prst="rect">
            <a:avLst/>
          </a:prstGeom>
          <a:solidFill>
            <a:srgbClr val="FFFFFF"/>
          </a:solidFill>
          <a:ln>
            <a:solidFill>
              <a:srgbClr val="8064A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= 3.69 x 10</a:t>
            </a:r>
            <a:r>
              <a:rPr lang="en-US" sz="1400" baseline="30000" dirty="0" smtClean="0"/>
              <a:t>19</a:t>
            </a:r>
            <a:r>
              <a:rPr lang="en-US" sz="1400" dirty="0" smtClean="0"/>
              <a:t> g C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28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Ocean Carbon and Heat</a:t>
            </a:r>
            <a:endParaRPr lang="en-US" sz="3200" dirty="0">
              <a:latin typeface="Avenir Book"/>
              <a:cs typeface="Avenir Book"/>
            </a:endParaRPr>
          </a:p>
        </p:txBody>
      </p:sp>
      <p:pic>
        <p:nvPicPr>
          <p:cNvPr id="5" name="Picture 4" descr="Screen Shot 2016-01-15 at 4.3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3" y="1276001"/>
            <a:ext cx="8470955" cy="3332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424" y="4981074"/>
            <a:ext cx="3558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High anthropogenic carbon uptake in Southern Ocean. 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9259" y="4981074"/>
            <a:ext cx="384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High anthropogenic heat uptake in Southern Hemisphere. 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2337" y="4415404"/>
            <a:ext cx="179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Frölicher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1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Ocean Carbon and Heat</a:t>
            </a:r>
            <a:endParaRPr lang="en-US" sz="3200" dirty="0">
              <a:latin typeface="Avenir Book"/>
              <a:cs typeface="Avenir Book"/>
            </a:endParaRPr>
          </a:p>
        </p:txBody>
      </p:sp>
      <p:pic>
        <p:nvPicPr>
          <p:cNvPr id="5" name="Picture 4" descr="Screen Shot 2016-01-15 at 4.3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3" y="1276001"/>
            <a:ext cx="8470955" cy="3332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424" y="4981074"/>
            <a:ext cx="3558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High anthropogenic carbon uptake in Southern Ocean. 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Decent agreement among models. 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9259" y="4981074"/>
            <a:ext cx="3842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High anthropogenic heat uptake in Southern Hemisphere. 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>
              <a:latin typeface="Avenir Book"/>
              <a:cs typeface="Avenir Book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venir Book"/>
                <a:cs typeface="Avenir Book"/>
              </a:rPr>
              <a:t>Not good agreement among models. 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2337" y="4415404"/>
            <a:ext cx="179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Frölicher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1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Ocean Carbon and Heat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29600" cy="4969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What is ocean carbon and heat doing in our model?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How does Weddell Sea deep convection change ocean carbon and heat?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16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GFDL ESM2Mc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29600" cy="4969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A coarse-resolution version of GFDL ESM2M (</a:t>
            </a:r>
            <a:r>
              <a:rPr lang="nb-NO" sz="2000" i="1" dirty="0">
                <a:latin typeface="Avenir Book"/>
                <a:cs typeface="Avenir Book"/>
              </a:rPr>
              <a:t>Dunne et al., </a:t>
            </a:r>
            <a:r>
              <a:rPr lang="nb-NO" sz="2000" i="1" dirty="0" smtClean="0">
                <a:latin typeface="Avenir Book"/>
                <a:cs typeface="Avenir Book"/>
              </a:rPr>
              <a:t>2012</a:t>
            </a:r>
            <a:r>
              <a:rPr lang="en-US" sz="2000" dirty="0" smtClean="0">
                <a:latin typeface="Avenir Book"/>
                <a:cs typeface="Avenir Book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venir Book"/>
                <a:cs typeface="Avenir Book"/>
              </a:rPr>
              <a:t>Atmospheric resolution </a:t>
            </a:r>
            <a:r>
              <a:rPr lang="en-US" sz="1600" dirty="0">
                <a:latin typeface="Avenir Book"/>
                <a:cs typeface="Avenir Book"/>
              </a:rPr>
              <a:t>of </a:t>
            </a:r>
            <a:r>
              <a:rPr lang="en-US" sz="1600" dirty="0" smtClean="0">
                <a:latin typeface="Avenir Book"/>
                <a:cs typeface="Avenir Book"/>
              </a:rPr>
              <a:t>3.875</a:t>
            </a:r>
            <a:r>
              <a:rPr lang="en-US" sz="1600" baseline="30000" dirty="0" smtClean="0">
                <a:latin typeface="Avenir Book"/>
                <a:cs typeface="Avenir Book"/>
              </a:rPr>
              <a:t>o</a:t>
            </a:r>
            <a:r>
              <a:rPr lang="en-US" sz="1600" dirty="0" smtClean="0">
                <a:latin typeface="Avenir Book"/>
                <a:cs typeface="Avenir Book"/>
              </a:rPr>
              <a:t> x 3</a:t>
            </a:r>
            <a:r>
              <a:rPr lang="en-US" sz="1600" baseline="30000" dirty="0" smtClean="0">
                <a:latin typeface="Avenir Book"/>
                <a:cs typeface="Avenir Book"/>
              </a:rPr>
              <a:t>o</a:t>
            </a:r>
            <a:r>
              <a:rPr lang="en-US" sz="1600" dirty="0" smtClean="0">
                <a:latin typeface="Avenir Book"/>
                <a:cs typeface="Avenir Book"/>
              </a:rPr>
              <a:t> </a:t>
            </a:r>
            <a:r>
              <a:rPr lang="en-US" sz="1600" dirty="0">
                <a:latin typeface="Avenir Book"/>
                <a:cs typeface="Avenir Book"/>
              </a:rPr>
              <a:t>with 24 vertical </a:t>
            </a:r>
            <a:r>
              <a:rPr lang="en-US" sz="1600" dirty="0" smtClean="0">
                <a:latin typeface="Avenir Book"/>
                <a:cs typeface="Avenir Book"/>
              </a:rPr>
              <a:t>levels.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venir Book"/>
                <a:cs typeface="Avenir Book"/>
              </a:rPr>
              <a:t>Ocean resolution of 3</a:t>
            </a:r>
            <a:r>
              <a:rPr lang="en-US" sz="1600" baseline="30000" dirty="0" smtClean="0">
                <a:latin typeface="Avenir Book"/>
                <a:cs typeface="Avenir Book"/>
              </a:rPr>
              <a:t>o </a:t>
            </a:r>
            <a:r>
              <a:rPr lang="en-US" sz="1600" dirty="0" smtClean="0">
                <a:latin typeface="Avenir Book"/>
                <a:cs typeface="Avenir Book"/>
              </a:rPr>
              <a:t>x 1.5</a:t>
            </a:r>
            <a:r>
              <a:rPr lang="en-US" sz="1600" baseline="30000" dirty="0" smtClean="0">
                <a:latin typeface="Avenir Book"/>
                <a:cs typeface="Avenir Book"/>
              </a:rPr>
              <a:t>o </a:t>
            </a:r>
            <a:r>
              <a:rPr lang="en-US" sz="1600" dirty="0" smtClean="0">
                <a:latin typeface="Avenir Book"/>
                <a:cs typeface="Avenir Book"/>
              </a:rPr>
              <a:t>with 28 vertical levels.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Complex biogeochemistry model (BLING) and tracers.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Full list of specifications in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Galbraith et al. (2011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18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GFDL ESM2Mc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29600" cy="4969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A coarse-resolution version of GFDL ESM2M (</a:t>
            </a:r>
            <a:r>
              <a:rPr lang="nb-NO" sz="2000" i="1" dirty="0">
                <a:latin typeface="Avenir Book"/>
                <a:cs typeface="Avenir Book"/>
              </a:rPr>
              <a:t>Dunne et al., </a:t>
            </a:r>
            <a:r>
              <a:rPr lang="nb-NO" sz="2000" i="1" dirty="0" smtClean="0">
                <a:latin typeface="Avenir Book"/>
                <a:cs typeface="Avenir Book"/>
              </a:rPr>
              <a:t>2012</a:t>
            </a:r>
            <a:r>
              <a:rPr lang="en-US" sz="2000" dirty="0" smtClean="0">
                <a:latin typeface="Avenir Book"/>
                <a:cs typeface="Avenir Book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venir Book"/>
                <a:cs typeface="Avenir Book"/>
              </a:rPr>
              <a:t>Atmospheric resolution </a:t>
            </a:r>
            <a:r>
              <a:rPr lang="en-US" sz="1600" dirty="0">
                <a:latin typeface="Avenir Book"/>
                <a:cs typeface="Avenir Book"/>
              </a:rPr>
              <a:t>of </a:t>
            </a:r>
            <a:r>
              <a:rPr lang="en-US" sz="1600" dirty="0" smtClean="0">
                <a:latin typeface="Avenir Book"/>
                <a:cs typeface="Avenir Book"/>
              </a:rPr>
              <a:t>3.875</a:t>
            </a:r>
            <a:r>
              <a:rPr lang="en-US" sz="1600" baseline="30000" dirty="0" smtClean="0">
                <a:latin typeface="Avenir Book"/>
                <a:cs typeface="Avenir Book"/>
              </a:rPr>
              <a:t>o</a:t>
            </a:r>
            <a:r>
              <a:rPr lang="en-US" sz="1600" dirty="0" smtClean="0">
                <a:latin typeface="Avenir Book"/>
                <a:cs typeface="Avenir Book"/>
              </a:rPr>
              <a:t> x 3</a:t>
            </a:r>
            <a:r>
              <a:rPr lang="en-US" sz="1600" baseline="30000" dirty="0" smtClean="0">
                <a:latin typeface="Avenir Book"/>
                <a:cs typeface="Avenir Book"/>
              </a:rPr>
              <a:t>o</a:t>
            </a:r>
            <a:r>
              <a:rPr lang="en-US" sz="1600" dirty="0" smtClean="0">
                <a:latin typeface="Avenir Book"/>
                <a:cs typeface="Avenir Book"/>
              </a:rPr>
              <a:t> </a:t>
            </a:r>
            <a:r>
              <a:rPr lang="en-US" sz="1600" dirty="0">
                <a:latin typeface="Avenir Book"/>
                <a:cs typeface="Avenir Book"/>
              </a:rPr>
              <a:t>with 24 vertical </a:t>
            </a:r>
            <a:r>
              <a:rPr lang="en-US" sz="1600" dirty="0" smtClean="0">
                <a:latin typeface="Avenir Book"/>
                <a:cs typeface="Avenir Book"/>
              </a:rPr>
              <a:t>levels.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Avenir Book"/>
                <a:cs typeface="Avenir Book"/>
              </a:rPr>
              <a:t>Ocean resolution of 3</a:t>
            </a:r>
            <a:r>
              <a:rPr lang="en-US" sz="1600" baseline="30000" dirty="0" smtClean="0">
                <a:latin typeface="Avenir Book"/>
                <a:cs typeface="Avenir Book"/>
              </a:rPr>
              <a:t>o </a:t>
            </a:r>
            <a:r>
              <a:rPr lang="en-US" sz="1600" dirty="0" smtClean="0">
                <a:latin typeface="Avenir Book"/>
                <a:cs typeface="Avenir Book"/>
              </a:rPr>
              <a:t>x 1.5</a:t>
            </a:r>
            <a:r>
              <a:rPr lang="en-US" sz="1600" baseline="30000" dirty="0" smtClean="0">
                <a:latin typeface="Avenir Book"/>
                <a:cs typeface="Avenir Book"/>
              </a:rPr>
              <a:t>o </a:t>
            </a:r>
            <a:r>
              <a:rPr lang="en-US" sz="1600" dirty="0" smtClean="0">
                <a:latin typeface="Avenir Book"/>
                <a:cs typeface="Avenir Book"/>
              </a:rPr>
              <a:t>with 28 vertical levels.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Complex biogeochemistry model (BLING) and tracers.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Full list of specifications in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Galbraith et al. (2011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)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venir Book"/>
                <a:cs typeface="Avenir Book"/>
              </a:rPr>
              <a:t>Pre-industrial control model </a:t>
            </a:r>
            <a:r>
              <a:rPr lang="en-US" sz="2000" dirty="0" smtClean="0">
                <a:latin typeface="Avenir Book"/>
                <a:cs typeface="Avenir Book"/>
              </a:rPr>
              <a:t>simulation </a:t>
            </a:r>
            <a:r>
              <a:rPr lang="en-US" sz="2000" dirty="0">
                <a:latin typeface="Avenir Book"/>
                <a:cs typeface="Avenir Book"/>
              </a:rPr>
              <a:t>to asses natural variability. 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08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247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venir Book"/>
                <a:cs typeface="Avenir Book"/>
              </a:rPr>
              <a:t>GFDL ESM2Mc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886"/>
            <a:ext cx="8229600" cy="4969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venir Book"/>
                <a:cs typeface="Avenir Book"/>
              </a:rPr>
              <a:t>Intense convective variability in the Weddell Sea.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660066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660066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660066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660066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660066"/>
              </a:solidFill>
              <a:latin typeface="Avenir Book"/>
              <a:cs typeface="Avenir Book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660066"/>
              </a:solidFill>
              <a:latin typeface="Avenir Book"/>
              <a:cs typeface="Avenir Book"/>
            </a:endParaRPr>
          </a:p>
        </p:txBody>
      </p:sp>
      <p:pic>
        <p:nvPicPr>
          <p:cNvPr id="6" name="Picture 5" descr="temp_mld_dep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18" y="1972339"/>
            <a:ext cx="5797296" cy="2715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1643" y="4581571"/>
            <a:ext cx="19834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Consistent with: </a:t>
            </a:r>
          </a:p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Bernadello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al., 2015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Martin et al., 2012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0194" y="64005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"/>
                <a:cs typeface="Avenir Book"/>
              </a:rPr>
              <a:t>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1337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1214</Words>
  <Application>Microsoft Macintosh PowerPoint</Application>
  <PresentationFormat>On-screen Show (4:3)</PresentationFormat>
  <Paragraphs>264</Paragraphs>
  <Slides>34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Ocean Carbon and Heat Variability in an Earth System Model</vt:lpstr>
      <vt:lpstr>Ocean Carbon and Heat</vt:lpstr>
      <vt:lpstr>Ocean Carbon and Heat</vt:lpstr>
      <vt:lpstr>Ocean Carbon and Heat</vt:lpstr>
      <vt:lpstr>Ocean Carbon and Heat</vt:lpstr>
      <vt:lpstr>Ocean Carbon and Heat</vt:lpstr>
      <vt:lpstr>GFDL ESM2Mc</vt:lpstr>
      <vt:lpstr>GFDL ESM2Mc</vt:lpstr>
      <vt:lpstr>GFDL ESM2Mc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causes warming in Southern Hemisphere Mid-latitudes and Tropics? </vt:lpstr>
      <vt:lpstr>Is there an increase in the Greenhouse effect during convection? </vt:lpstr>
      <vt:lpstr>Is there an increase in the Greenhouse effect during convection? </vt:lpstr>
      <vt:lpstr>Is there an increase in the Greenhouse effect during convection?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interesting title here</dc:title>
  <dc:creator>Jordan Thomas</dc:creator>
  <cp:lastModifiedBy>Jordan Thomas</cp:lastModifiedBy>
  <cp:revision>43</cp:revision>
  <dcterms:created xsi:type="dcterms:W3CDTF">2016-05-30T13:53:55Z</dcterms:created>
  <dcterms:modified xsi:type="dcterms:W3CDTF">2016-06-07T18:57:07Z</dcterms:modified>
</cp:coreProperties>
</file>