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2f427818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2f427818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square? Square is a company that was founded in 2009 with the goal of providing an easy-to-use means of payment processing for all business sizes. They specialize in the </a:t>
            </a:r>
            <a:r>
              <a:rPr lang="en"/>
              <a:t>production</a:t>
            </a:r>
            <a:r>
              <a:rPr lang="en"/>
              <a:t> of point of sale (POS) hardware systems,like the one shown here, but they have expanded their services since 2009 into software. Their software helps with business management by managing product inventory, scheduling appointments, and providing an online, API based payment processing system which we are going to be telling you about today.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2f427818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2f427818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square API is a set of tools and functionalities that allow developers to integrate Square’s payment processing and business management services into their own applications. Now the square API has multiple features with the most prominent being payment processing, but it also supports E-commerce integration, Point-of-sale integration, the aforementioned inventory management features, as well as analytics. !!!POS integration?!!!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2f427818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2f427818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really </a:t>
            </a:r>
            <a:r>
              <a:rPr lang="en"/>
              <a:t>convenient</a:t>
            </a:r>
            <a:r>
              <a:rPr lang="en"/>
              <a:t> is most functionality is built in, most of the manual work involves supplying information like your business id and location into already built props.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313a71c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313a71c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34475be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34475be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f427818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f427818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squareup.com/blog/online-payments-with-square-and-react/" TargetMode="External"/><Relationship Id="rId4" Type="http://schemas.openxmlformats.org/officeDocument/2006/relationships/hyperlink" Target="https://react-square-payments.weareseeed.com/docs" TargetMode="External"/><Relationship Id="rId5" Type="http://schemas.openxmlformats.org/officeDocument/2006/relationships/hyperlink" Target="https://squareup.com/us/en" TargetMode="External"/><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quill.com/square-sku-0047-mobile-35-jack-card-reader/cbs/50573734.html?effort_code=369&amp;sfcp=1&amp;g_acctid=375-313-8373&amp;g_adgroupid=157239979132&amp;g_adid=668222945647&amp;g_adtype=pla&amp;g_campaign=PLA_Prospecting_Retail-Store-Supplies&amp;g_campaignid=20418095514&amp;g_ifcreative=&amp;g_ifproduct=product&amp;g_keyword=&amp;g_keywordid=pla-301560695909&amp;g_merchantid=10009478&amp;g_network=g&amp;g_partition=301560695909&amp;g_productchannel=online&amp;g_productid=50573734&amp;cm_mmc=plaXXgoogleXXPLA_Prospecting_Retail-Store-SuppliesXXpoint-of-sale-(pos)-equipment&amp;gad_source=1&amp;mcode=plaXXgoogleXX&amp;gclid=Cj0KCQiAsburBhCIARIsAExmsu4JX3K74FvIkKcAQ7ws4LNAfjANCfZncovBUhKMaRFCs8D_R50193saAujGEALw_wcB" TargetMode="External"/><Relationship Id="rId4" Type="http://schemas.openxmlformats.org/officeDocument/2006/relationships/hyperlink" Target="https://squareup.com/us/en/why-square" TargetMode="External"/><Relationship Id="rId5" Type="http://schemas.openxmlformats.org/officeDocument/2006/relationships/hyperlink" Target="https://developer.squareup.com/us/en" TargetMode="External"/><Relationship Id="rId6" Type="http://schemas.openxmlformats.org/officeDocument/2006/relationships/hyperlink" Target="https://developer.squareup.com/blog/online-payments-with-square-and-rea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357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Square API: Payment Processing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Joe Thorkildson and Troy Backes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1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Square?</a:t>
            </a:r>
            <a:endParaRPr/>
          </a:p>
        </p:txBody>
      </p:sp>
      <p:pic>
        <p:nvPicPr>
          <p:cNvPr id="141" name="Google Shape;141;p14"/>
          <p:cNvPicPr preferRelativeResize="0"/>
          <p:nvPr/>
        </p:nvPicPr>
        <p:blipFill>
          <a:blip r:embed="rId3">
            <a:alphaModFix/>
          </a:blip>
          <a:stretch>
            <a:fillRect/>
          </a:stretch>
        </p:blipFill>
        <p:spPr>
          <a:xfrm>
            <a:off x="5314175" y="1220900"/>
            <a:ext cx="3232800" cy="3232800"/>
          </a:xfrm>
          <a:prstGeom prst="roundRect">
            <a:avLst>
              <a:gd fmla="val 16667" name="adj"/>
            </a:avLst>
          </a:prstGeom>
          <a:noFill/>
          <a:ln>
            <a:noFill/>
          </a:ln>
        </p:spPr>
      </p:pic>
      <p:sp>
        <p:nvSpPr>
          <p:cNvPr id="142" name="Google Shape;142;p14"/>
          <p:cNvSpPr txBox="1"/>
          <p:nvPr/>
        </p:nvSpPr>
        <p:spPr>
          <a:xfrm>
            <a:off x="953900" y="1442200"/>
            <a:ext cx="3831000" cy="33120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Creates easy-to-use means of payment processing</a:t>
            </a:r>
            <a:endParaRPr sz="2100">
              <a:solidFill>
                <a:schemeClr val="lt1"/>
              </a:solidFill>
              <a:latin typeface="Lato"/>
              <a:ea typeface="Lato"/>
              <a:cs typeface="Lato"/>
              <a:sym typeface="Lato"/>
            </a:endParaRPr>
          </a:p>
          <a:p>
            <a:pPr indent="-361950" lvl="0" marL="4572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Point-of-sale(POS) systems (shown to right)</a:t>
            </a:r>
            <a:endParaRPr sz="2100">
              <a:solidFill>
                <a:schemeClr val="lt1"/>
              </a:solidFill>
              <a:latin typeface="Lato"/>
              <a:ea typeface="Lato"/>
              <a:cs typeface="Lato"/>
              <a:sym typeface="Lato"/>
            </a:endParaRPr>
          </a:p>
          <a:p>
            <a:pPr indent="-361950" lvl="0" marL="4572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Helps businesses manage inventory, schedule appointments, and accept online payments</a:t>
            </a:r>
            <a:endParaRPr sz="21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Square API Features</a:t>
            </a:r>
            <a:endParaRPr/>
          </a:p>
        </p:txBody>
      </p:sp>
      <p:sp>
        <p:nvSpPr>
          <p:cNvPr id="148" name="Google Shape;148;p15"/>
          <p:cNvSpPr txBox="1"/>
          <p:nvPr>
            <p:ph idx="1" type="body"/>
          </p:nvPr>
        </p:nvSpPr>
        <p:spPr>
          <a:xfrm>
            <a:off x="724975" y="1567475"/>
            <a:ext cx="3594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Square API supports:</a:t>
            </a:r>
            <a:endParaRPr sz="1900"/>
          </a:p>
          <a:p>
            <a:pPr indent="-349250" lvl="0" marL="457200" rtl="0" algn="l">
              <a:spcBef>
                <a:spcPts val="1200"/>
              </a:spcBef>
              <a:spcAft>
                <a:spcPts val="0"/>
              </a:spcAft>
              <a:buSzPts val="1900"/>
              <a:buChar char="●"/>
            </a:pPr>
            <a:r>
              <a:rPr lang="en" sz="1900"/>
              <a:t>Payment processing</a:t>
            </a:r>
            <a:endParaRPr sz="1900"/>
          </a:p>
          <a:p>
            <a:pPr indent="-349250" lvl="0" marL="457200" rtl="0" algn="l">
              <a:spcBef>
                <a:spcPts val="0"/>
              </a:spcBef>
              <a:spcAft>
                <a:spcPts val="0"/>
              </a:spcAft>
              <a:buSzPts val="1900"/>
              <a:buChar char="●"/>
            </a:pPr>
            <a:r>
              <a:rPr lang="en" sz="1900"/>
              <a:t>E-commerce integration</a:t>
            </a:r>
            <a:endParaRPr sz="1900"/>
          </a:p>
          <a:p>
            <a:pPr indent="-349250" lvl="0" marL="457200" rtl="0" algn="l">
              <a:spcBef>
                <a:spcPts val="0"/>
              </a:spcBef>
              <a:spcAft>
                <a:spcPts val="0"/>
              </a:spcAft>
              <a:buSzPts val="1900"/>
              <a:buChar char="●"/>
            </a:pPr>
            <a:r>
              <a:rPr lang="en" sz="1900"/>
              <a:t>Inventory management</a:t>
            </a:r>
            <a:endParaRPr sz="1900"/>
          </a:p>
          <a:p>
            <a:pPr indent="-349250" lvl="0" marL="457200" rtl="0" algn="l">
              <a:spcBef>
                <a:spcPts val="0"/>
              </a:spcBef>
              <a:spcAft>
                <a:spcPts val="0"/>
              </a:spcAft>
              <a:buSzPts val="1900"/>
              <a:buChar char="●"/>
            </a:pPr>
            <a:r>
              <a:rPr lang="en" sz="1900"/>
              <a:t>Analytics</a:t>
            </a:r>
            <a:endParaRPr sz="1900"/>
          </a:p>
        </p:txBody>
      </p:sp>
      <p:pic>
        <p:nvPicPr>
          <p:cNvPr id="149" name="Google Shape;149;p15"/>
          <p:cNvPicPr preferRelativeResize="0"/>
          <p:nvPr/>
        </p:nvPicPr>
        <p:blipFill>
          <a:blip r:embed="rId3">
            <a:alphaModFix/>
          </a:blip>
          <a:stretch>
            <a:fillRect/>
          </a:stretch>
        </p:blipFill>
        <p:spPr>
          <a:xfrm>
            <a:off x="4654900" y="1257725"/>
            <a:ext cx="3425400" cy="35307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Getting Started</a:t>
            </a:r>
            <a:endParaRPr/>
          </a:p>
        </p:txBody>
      </p:sp>
      <p:sp>
        <p:nvSpPr>
          <p:cNvPr id="155" name="Google Shape;155;p16"/>
          <p:cNvSpPr txBox="1"/>
          <p:nvPr>
            <p:ph idx="1" type="body"/>
          </p:nvPr>
        </p:nvSpPr>
        <p:spPr>
          <a:xfrm>
            <a:off x="1297500" y="1567550"/>
            <a:ext cx="7038900" cy="1057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Set up an account with Square</a:t>
            </a:r>
            <a:endParaRPr sz="1600"/>
          </a:p>
          <a:p>
            <a:pPr indent="-330200" lvl="0" marL="457200" rtl="0" algn="l">
              <a:spcBef>
                <a:spcPts val="0"/>
              </a:spcBef>
              <a:spcAft>
                <a:spcPts val="0"/>
              </a:spcAft>
              <a:buSzPts val="1600"/>
              <a:buChar char="●"/>
            </a:pPr>
            <a:r>
              <a:rPr lang="en" sz="1600"/>
              <a:t>Install the react-square-web-payments-sdk and square sdk packages</a:t>
            </a:r>
            <a:endParaRPr sz="1600"/>
          </a:p>
          <a:p>
            <a:pPr indent="-330200" lvl="0" marL="457200" rtl="0" algn="l">
              <a:spcBef>
                <a:spcPts val="0"/>
              </a:spcBef>
              <a:spcAft>
                <a:spcPts val="0"/>
              </a:spcAft>
              <a:buSzPts val="1600"/>
              <a:buChar char="●"/>
            </a:pPr>
            <a:r>
              <a:rPr lang="en" sz="1600"/>
              <a:t>Has many built-in elements</a:t>
            </a:r>
            <a:endParaRPr sz="1600"/>
          </a:p>
        </p:txBody>
      </p:sp>
      <p:pic>
        <p:nvPicPr>
          <p:cNvPr id="156" name="Google Shape;156;p16"/>
          <p:cNvPicPr preferRelativeResize="0"/>
          <p:nvPr/>
        </p:nvPicPr>
        <p:blipFill>
          <a:blip r:embed="rId3">
            <a:alphaModFix/>
          </a:blip>
          <a:stretch>
            <a:fillRect/>
          </a:stretch>
        </p:blipFill>
        <p:spPr>
          <a:xfrm>
            <a:off x="1297500" y="2983525"/>
            <a:ext cx="6115200" cy="495300"/>
          </a:xfrm>
          <a:prstGeom prst="roundRect">
            <a:avLst>
              <a:gd fmla="val 16667" name="adj"/>
            </a:avLst>
          </a:prstGeom>
          <a:noFill/>
          <a:ln>
            <a:noFill/>
          </a:ln>
        </p:spPr>
      </p:pic>
      <p:pic>
        <p:nvPicPr>
          <p:cNvPr id="157" name="Google Shape;157;p16"/>
          <p:cNvPicPr preferRelativeResize="0"/>
          <p:nvPr/>
        </p:nvPicPr>
        <p:blipFill>
          <a:blip r:embed="rId4">
            <a:alphaModFix/>
          </a:blip>
          <a:stretch>
            <a:fillRect/>
          </a:stretch>
        </p:blipFill>
        <p:spPr>
          <a:xfrm>
            <a:off x="1264200" y="3982250"/>
            <a:ext cx="6181800" cy="4764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Benefits</a:t>
            </a:r>
            <a:r>
              <a:rPr lang="en"/>
              <a:t> of Square</a:t>
            </a:r>
            <a:endParaRPr/>
          </a:p>
        </p:txBody>
      </p:sp>
      <p:sp>
        <p:nvSpPr>
          <p:cNvPr id="163" name="Google Shape;163;p17"/>
          <p:cNvSpPr txBox="1"/>
          <p:nvPr>
            <p:ph idx="1" type="body"/>
          </p:nvPr>
        </p:nvSpPr>
        <p:spPr>
          <a:xfrm>
            <a:off x="1060925" y="1567550"/>
            <a:ext cx="3655200" cy="281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Easy to integrate square API into </a:t>
            </a:r>
            <a:r>
              <a:rPr lang="en" sz="1600"/>
              <a:t>existing</a:t>
            </a:r>
            <a:r>
              <a:rPr lang="en" sz="1600"/>
              <a:t> applications</a:t>
            </a:r>
            <a:endParaRPr sz="1600"/>
          </a:p>
          <a:p>
            <a:pPr indent="-330200" lvl="0" marL="457200" rtl="0" algn="l">
              <a:spcBef>
                <a:spcPts val="0"/>
              </a:spcBef>
              <a:spcAft>
                <a:spcPts val="0"/>
              </a:spcAft>
              <a:buSzPts val="1600"/>
              <a:buChar char="●"/>
            </a:pPr>
            <a:r>
              <a:rPr lang="en" sz="1600"/>
              <a:t>Fast transactions</a:t>
            </a:r>
            <a:endParaRPr sz="1600"/>
          </a:p>
          <a:p>
            <a:pPr indent="-330200" lvl="0" marL="457200" rtl="0" algn="l">
              <a:spcBef>
                <a:spcPts val="0"/>
              </a:spcBef>
              <a:spcAft>
                <a:spcPts val="0"/>
              </a:spcAft>
              <a:buSzPts val="1600"/>
              <a:buChar char="●"/>
            </a:pPr>
            <a:r>
              <a:rPr lang="en" sz="1600"/>
              <a:t>Scales well with business growth</a:t>
            </a:r>
            <a:endParaRPr sz="1600"/>
          </a:p>
          <a:p>
            <a:pPr indent="-330200" lvl="0" marL="457200" rtl="0" algn="l">
              <a:spcBef>
                <a:spcPts val="0"/>
              </a:spcBef>
              <a:spcAft>
                <a:spcPts val="0"/>
              </a:spcAft>
              <a:buSzPts val="1600"/>
              <a:buChar char="●"/>
            </a:pPr>
            <a:r>
              <a:rPr lang="en" sz="1600"/>
              <a:t>Has built-in security measures</a:t>
            </a:r>
            <a:endParaRPr sz="1600"/>
          </a:p>
          <a:p>
            <a:pPr indent="-330200" lvl="0" marL="457200" rtl="0" algn="l">
              <a:spcBef>
                <a:spcPts val="0"/>
              </a:spcBef>
              <a:spcAft>
                <a:spcPts val="0"/>
              </a:spcAft>
              <a:buSzPts val="1600"/>
              <a:buChar char="●"/>
            </a:pPr>
            <a:r>
              <a:rPr lang="en" sz="1600"/>
              <a:t>Adding new payment options isn’t very complex </a:t>
            </a:r>
            <a:r>
              <a:rPr lang="en" sz="1600" u="sng"/>
              <a:t>usually</a:t>
            </a:r>
            <a:endParaRPr sz="1600" u="sng"/>
          </a:p>
        </p:txBody>
      </p:sp>
      <p:pic>
        <p:nvPicPr>
          <p:cNvPr id="164" name="Google Shape;164;p17"/>
          <p:cNvPicPr preferRelativeResize="0"/>
          <p:nvPr/>
        </p:nvPicPr>
        <p:blipFill>
          <a:blip r:embed="rId3">
            <a:alphaModFix/>
          </a:blip>
          <a:stretch>
            <a:fillRect/>
          </a:stretch>
        </p:blipFill>
        <p:spPr>
          <a:xfrm>
            <a:off x="5280625" y="2016050"/>
            <a:ext cx="3179400" cy="191580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82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Where to learn about Square API</a:t>
            </a:r>
            <a:endParaRPr/>
          </a:p>
        </p:txBody>
      </p:sp>
      <p:sp>
        <p:nvSpPr>
          <p:cNvPr id="170" name="Google Shape;170;p18"/>
          <p:cNvSpPr txBox="1"/>
          <p:nvPr>
            <p:ph idx="1" type="body"/>
          </p:nvPr>
        </p:nvSpPr>
        <p:spPr>
          <a:xfrm>
            <a:off x="893025" y="2138200"/>
            <a:ext cx="3937500" cy="1530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u="sng">
                <a:solidFill>
                  <a:schemeClr val="hlink"/>
                </a:solidFill>
                <a:hlinkClick r:id="rId3"/>
              </a:rPr>
              <a:t>Square Developer Blog</a:t>
            </a:r>
            <a:endParaRPr sz="2000"/>
          </a:p>
          <a:p>
            <a:pPr indent="-355600" lvl="0" marL="457200" rtl="0" algn="l">
              <a:spcBef>
                <a:spcPts val="0"/>
              </a:spcBef>
              <a:spcAft>
                <a:spcPts val="0"/>
              </a:spcAft>
              <a:buSzPts val="2000"/>
              <a:buChar char="●"/>
            </a:pPr>
            <a:r>
              <a:rPr lang="en" sz="2000" u="sng">
                <a:solidFill>
                  <a:schemeClr val="hlink"/>
                </a:solidFill>
                <a:hlinkClick r:id="rId4"/>
              </a:rPr>
              <a:t>Square API Documentation</a:t>
            </a:r>
            <a:endParaRPr sz="2000"/>
          </a:p>
          <a:p>
            <a:pPr indent="-355600" lvl="0" marL="457200" rtl="0" algn="l">
              <a:spcBef>
                <a:spcPts val="0"/>
              </a:spcBef>
              <a:spcAft>
                <a:spcPts val="0"/>
              </a:spcAft>
              <a:buSzPts val="2000"/>
              <a:buChar char="●"/>
            </a:pPr>
            <a:r>
              <a:rPr lang="en" sz="2000" u="sng">
                <a:solidFill>
                  <a:schemeClr val="hlink"/>
                </a:solidFill>
                <a:hlinkClick r:id="rId5"/>
              </a:rPr>
              <a:t>Square’s Homepage</a:t>
            </a:r>
            <a:endParaRPr sz="2000"/>
          </a:p>
        </p:txBody>
      </p:sp>
      <p:pic>
        <p:nvPicPr>
          <p:cNvPr id="171" name="Google Shape;171;p18"/>
          <p:cNvPicPr preferRelativeResize="0"/>
          <p:nvPr/>
        </p:nvPicPr>
        <p:blipFill>
          <a:blip r:embed="rId6">
            <a:alphaModFix/>
          </a:blip>
          <a:stretch>
            <a:fillRect/>
          </a:stretch>
        </p:blipFill>
        <p:spPr>
          <a:xfrm>
            <a:off x="5013450" y="1657600"/>
            <a:ext cx="3604200" cy="24921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u="sng">
                <a:solidFill>
                  <a:srgbClr val="1155CC"/>
                </a:solidFill>
                <a:hlinkClick r:id="rId3">
                  <a:extLst>
                    <a:ext uri="{A12FA001-AC4F-418D-AE19-62706E023703}">
                      <ahyp:hlinkClr val="tx"/>
                    </a:ext>
                  </a:extLst>
                </a:hlinkClick>
              </a:rPr>
              <a:t>https://www.quill.com/square-sku-0047-mobile-35-jack-card-reader/cbs/50573734.html?effort_code=369&amp;sfcp=1&amp;g_acctid=375-313-8373&amp;g_adgroupid=157239979132&amp;g_adid=668222945647&amp;g_adtype=pla&amp;g_campaign=PLA_Prospecting_Retail-Store-Supplies&amp;g_campaignid=20418095514&amp;g_ifcreative=&amp;g_ifproduct=product&amp;g_keyword=&amp;g_keywordid=pla-301560695909&amp;g_merchantid=10009478&amp;g_network=g&amp;g_partition=301560695909&amp;g_productchannel=online&amp;g_productid=50573734&amp;cm_mmc=plaXXgoogleXXPLA_Prospecting_Retail-Store-SuppliesXXpoint-of-sale-(pos)-equipment&amp;gad_source=1&amp;mcode=plaXXgoogleXX&amp;gclid=Cj0KCQiAsburBhCIARIsAExmsu4JX3K74FvIkKcAQ7ws4LNAfjANCfZncovBUhKMaRFCs8D_R50193saAujGEALw_wcB</a:t>
            </a:r>
            <a:endParaRPr sz="900">
              <a:solidFill>
                <a:srgbClr val="1155CC"/>
              </a:solidFill>
            </a:endParaRPr>
          </a:p>
          <a:p>
            <a:pPr indent="0" lvl="0" marL="0" rtl="0" algn="l">
              <a:spcBef>
                <a:spcPts val="1200"/>
              </a:spcBef>
              <a:spcAft>
                <a:spcPts val="0"/>
              </a:spcAft>
              <a:buNone/>
            </a:pPr>
            <a:r>
              <a:rPr lang="en" sz="1100" u="sng">
                <a:solidFill>
                  <a:srgbClr val="1155CC"/>
                </a:solidFill>
                <a:latin typeface="Arial"/>
                <a:ea typeface="Arial"/>
                <a:cs typeface="Arial"/>
                <a:sym typeface="Arial"/>
                <a:hlinkClick r:id="rId4">
                  <a:extLst>
                    <a:ext uri="{A12FA001-AC4F-418D-AE19-62706E023703}">
                      <ahyp:hlinkClr val="tx"/>
                    </a:ext>
                  </a:extLst>
                </a:hlinkClick>
              </a:rPr>
              <a:t>https://squareup.com/us/en/why-square</a:t>
            </a:r>
            <a:endParaRPr sz="900"/>
          </a:p>
          <a:p>
            <a:pPr indent="0" lvl="0" marL="0" rtl="0" algn="l">
              <a:spcBef>
                <a:spcPts val="0"/>
              </a:spcBef>
              <a:spcAft>
                <a:spcPts val="0"/>
              </a:spcAft>
              <a:buNone/>
            </a:pPr>
            <a:r>
              <a:rPr lang="en" sz="1100" u="sng">
                <a:solidFill>
                  <a:srgbClr val="1155CC"/>
                </a:solidFill>
                <a:latin typeface="Arial"/>
                <a:ea typeface="Arial"/>
                <a:cs typeface="Arial"/>
                <a:sym typeface="Arial"/>
                <a:hlinkClick r:id="rId5">
                  <a:extLst>
                    <a:ext uri="{A12FA001-AC4F-418D-AE19-62706E023703}">
                      <ahyp:hlinkClr val="tx"/>
                    </a:ext>
                  </a:extLst>
                </a:hlinkClick>
              </a:rPr>
              <a:t>https://developer.squareup.com/us/en</a:t>
            </a:r>
            <a:endParaRPr sz="900"/>
          </a:p>
          <a:p>
            <a:pPr indent="0" lvl="0" marL="0" rtl="0" algn="l">
              <a:spcBef>
                <a:spcPts val="0"/>
              </a:spcBef>
              <a:spcAft>
                <a:spcPts val="0"/>
              </a:spcAft>
              <a:buNone/>
            </a:pPr>
            <a:r>
              <a:rPr lang="en" sz="1100" u="sng">
                <a:solidFill>
                  <a:srgbClr val="1155CC"/>
                </a:solidFill>
                <a:latin typeface="Arial"/>
                <a:ea typeface="Arial"/>
                <a:cs typeface="Arial"/>
                <a:sym typeface="Arial"/>
                <a:hlinkClick r:id="rId6">
                  <a:extLst>
                    <a:ext uri="{A12FA001-AC4F-418D-AE19-62706E023703}">
                      <ahyp:hlinkClr val="tx"/>
                    </a:ext>
                  </a:extLst>
                </a:hlinkClick>
              </a:rPr>
              <a:t>https://developer.squareup.com/blog/online-payments-with-square-and-react/</a:t>
            </a:r>
            <a:endParaRPr sz="900"/>
          </a:p>
          <a:p>
            <a:pPr indent="0" lvl="0" marL="0" rtl="0" algn="l">
              <a:spcBef>
                <a:spcPts val="0"/>
              </a:spcBef>
              <a:spcAft>
                <a:spcPts val="0"/>
              </a:spcAft>
              <a:buNone/>
            </a:pPr>
            <a:r>
              <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