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81651"/>
  </p:normalViewPr>
  <p:slideViewPr>
    <p:cSldViewPr snapToGrid="0">
      <p:cViewPr varScale="1">
        <p:scale>
          <a:sx n="91" d="100"/>
          <a:sy n="91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0067A-3AE8-4309-934F-04D416C361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179231-F571-4190-AB3F-90AC66919C2F}">
      <dgm:prSet/>
      <dgm:spPr/>
      <dgm:t>
        <a:bodyPr/>
        <a:lstStyle/>
        <a:p>
          <a:r>
            <a:rPr lang="en-US" b="1" dirty="0"/>
            <a:t>Birth date</a:t>
          </a:r>
        </a:p>
      </dgm:t>
    </dgm:pt>
    <dgm:pt modelId="{94EF8200-CDC2-47B0-9240-0EC0EAAAA1AC}" type="parTrans" cxnId="{6A74F151-7B11-4D31-ACCD-4FED6BB58449}">
      <dgm:prSet/>
      <dgm:spPr/>
      <dgm:t>
        <a:bodyPr/>
        <a:lstStyle/>
        <a:p>
          <a:endParaRPr lang="en-US"/>
        </a:p>
      </dgm:t>
    </dgm:pt>
    <dgm:pt modelId="{01408377-2360-4FBF-A263-28D603978F5B}" type="sibTrans" cxnId="{6A74F151-7B11-4D31-ACCD-4FED6BB58449}">
      <dgm:prSet/>
      <dgm:spPr/>
      <dgm:t>
        <a:bodyPr/>
        <a:lstStyle/>
        <a:p>
          <a:endParaRPr lang="en-US"/>
        </a:p>
      </dgm:t>
    </dgm:pt>
    <dgm:pt modelId="{0020A0EF-2346-41B6-8E10-F3F75C308945}">
      <dgm:prSet/>
      <dgm:spPr/>
      <dgm:t>
        <a:bodyPr/>
        <a:lstStyle/>
        <a:p>
          <a:r>
            <a:rPr lang="en-US" b="1" dirty="0"/>
            <a:t>Gender</a:t>
          </a:r>
        </a:p>
      </dgm:t>
    </dgm:pt>
    <dgm:pt modelId="{220F6E48-6878-40EC-BCF1-3C5CFA1DC4DF}" type="parTrans" cxnId="{37DFC2D7-4064-48B0-BE6A-20E0CB7E143C}">
      <dgm:prSet/>
      <dgm:spPr/>
      <dgm:t>
        <a:bodyPr/>
        <a:lstStyle/>
        <a:p>
          <a:endParaRPr lang="en-US"/>
        </a:p>
      </dgm:t>
    </dgm:pt>
    <dgm:pt modelId="{D0317AB4-02D8-4FBC-9CBC-31D1A633972A}" type="sibTrans" cxnId="{37DFC2D7-4064-48B0-BE6A-20E0CB7E143C}">
      <dgm:prSet/>
      <dgm:spPr/>
      <dgm:t>
        <a:bodyPr/>
        <a:lstStyle/>
        <a:p>
          <a:endParaRPr lang="en-US"/>
        </a:p>
      </dgm:t>
    </dgm:pt>
    <dgm:pt modelId="{4583B43A-8A7F-40FF-875D-1B0F0A4F13AB}">
      <dgm:prSet/>
      <dgm:spPr/>
      <dgm:t>
        <a:bodyPr/>
        <a:lstStyle/>
        <a:p>
          <a:r>
            <a:rPr lang="en-US" b="1" dirty="0"/>
            <a:t>Current premium</a:t>
          </a:r>
        </a:p>
        <a:p>
          <a:r>
            <a:rPr lang="en-US" dirty="0"/>
            <a:t> the policy holder’s regular premium ($)</a:t>
          </a:r>
        </a:p>
      </dgm:t>
    </dgm:pt>
    <dgm:pt modelId="{0D6EA725-4236-40D0-B2CB-4E40434C1268}" type="parTrans" cxnId="{2489869C-1D03-46C5-9639-419584264063}">
      <dgm:prSet/>
      <dgm:spPr/>
      <dgm:t>
        <a:bodyPr/>
        <a:lstStyle/>
        <a:p>
          <a:endParaRPr lang="en-US"/>
        </a:p>
      </dgm:t>
    </dgm:pt>
    <dgm:pt modelId="{A69AE9C7-BE1A-47F7-B0B8-8B36EBCC5B9D}" type="sibTrans" cxnId="{2489869C-1D03-46C5-9639-419584264063}">
      <dgm:prSet/>
      <dgm:spPr/>
      <dgm:t>
        <a:bodyPr/>
        <a:lstStyle/>
        <a:p>
          <a:endParaRPr lang="en-US"/>
        </a:p>
      </dgm:t>
    </dgm:pt>
    <dgm:pt modelId="{626D9EE6-4A51-4C12-B759-89C2A068690D}">
      <dgm:prSet/>
      <dgm:spPr/>
      <dgm:t>
        <a:bodyPr/>
        <a:lstStyle/>
        <a:p>
          <a:r>
            <a:rPr lang="en-US" b="1" dirty="0"/>
            <a:t>Indicated premium</a:t>
          </a:r>
        </a:p>
        <a:p>
          <a:r>
            <a:rPr lang="en-US" dirty="0"/>
            <a:t> the policy holder’s new premium based on AllState's algorithmic loss model ($)</a:t>
          </a:r>
        </a:p>
      </dgm:t>
    </dgm:pt>
    <dgm:pt modelId="{72913FE2-887B-4620-9E0D-C595A990DE37}" type="parTrans" cxnId="{FA2DCE07-F9DE-48E2-9438-B0CFB1EEB3E0}">
      <dgm:prSet/>
      <dgm:spPr/>
      <dgm:t>
        <a:bodyPr/>
        <a:lstStyle/>
        <a:p>
          <a:endParaRPr lang="en-US"/>
        </a:p>
      </dgm:t>
    </dgm:pt>
    <dgm:pt modelId="{C70DBFD0-53B5-4054-B78E-263E22CDEF3D}" type="sibTrans" cxnId="{FA2DCE07-F9DE-48E2-9438-B0CFB1EEB3E0}">
      <dgm:prSet/>
      <dgm:spPr/>
      <dgm:t>
        <a:bodyPr/>
        <a:lstStyle/>
        <a:p>
          <a:endParaRPr lang="en-US"/>
        </a:p>
      </dgm:t>
    </dgm:pt>
    <dgm:pt modelId="{F333761A-E868-A447-AD30-0107CB81B7B3}" type="pres">
      <dgm:prSet presAssocID="{2BD0067A-3AE8-4309-934F-04D416C36183}" presName="linear" presStyleCnt="0">
        <dgm:presLayoutVars>
          <dgm:animLvl val="lvl"/>
          <dgm:resizeHandles val="exact"/>
        </dgm:presLayoutVars>
      </dgm:prSet>
      <dgm:spPr/>
    </dgm:pt>
    <dgm:pt modelId="{CC939B9A-B024-0045-8B08-4250E90C3B6A}" type="pres">
      <dgm:prSet presAssocID="{A8179231-F571-4190-AB3F-90AC66919C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9EFCE2-B69A-824E-9467-429A1C28EED1}" type="pres">
      <dgm:prSet presAssocID="{01408377-2360-4FBF-A263-28D603978F5B}" presName="spacer" presStyleCnt="0"/>
      <dgm:spPr/>
    </dgm:pt>
    <dgm:pt modelId="{FA8F9775-05EF-994E-ACD5-14D37DE22E90}" type="pres">
      <dgm:prSet presAssocID="{0020A0EF-2346-41B6-8E10-F3F75C3089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99A1ED-9742-BD4E-BDBF-92E453CFA41C}" type="pres">
      <dgm:prSet presAssocID="{D0317AB4-02D8-4FBC-9CBC-31D1A633972A}" presName="spacer" presStyleCnt="0"/>
      <dgm:spPr/>
    </dgm:pt>
    <dgm:pt modelId="{58B91750-82C3-3847-88CB-8DD523CF102A}" type="pres">
      <dgm:prSet presAssocID="{4583B43A-8A7F-40FF-875D-1B0F0A4F13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68FCE3-9A67-6844-AD8F-C631BE32450F}" type="pres">
      <dgm:prSet presAssocID="{A69AE9C7-BE1A-47F7-B0B8-8B36EBCC5B9D}" presName="spacer" presStyleCnt="0"/>
      <dgm:spPr/>
    </dgm:pt>
    <dgm:pt modelId="{280AEB5A-D020-A54B-9605-1EA413D281C2}" type="pres">
      <dgm:prSet presAssocID="{626D9EE6-4A51-4C12-B759-89C2A06869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7EDE02-F517-C041-B23A-5DCCD6A38783}" type="presOf" srcId="{2BD0067A-3AE8-4309-934F-04D416C36183}" destId="{F333761A-E868-A447-AD30-0107CB81B7B3}" srcOrd="0" destOrd="0" presId="urn:microsoft.com/office/officeart/2005/8/layout/vList2"/>
    <dgm:cxn modelId="{5B3F7505-EAEF-1540-B9B2-70C259B85912}" type="presOf" srcId="{626D9EE6-4A51-4C12-B759-89C2A068690D}" destId="{280AEB5A-D020-A54B-9605-1EA413D281C2}" srcOrd="0" destOrd="0" presId="urn:microsoft.com/office/officeart/2005/8/layout/vList2"/>
    <dgm:cxn modelId="{FA2DCE07-F9DE-48E2-9438-B0CFB1EEB3E0}" srcId="{2BD0067A-3AE8-4309-934F-04D416C36183}" destId="{626D9EE6-4A51-4C12-B759-89C2A068690D}" srcOrd="3" destOrd="0" parTransId="{72913FE2-887B-4620-9E0D-C595A990DE37}" sibTransId="{C70DBFD0-53B5-4054-B78E-263E22CDEF3D}"/>
    <dgm:cxn modelId="{C812391C-8C1C-6945-8E24-5D3A2C630536}" type="presOf" srcId="{A8179231-F571-4190-AB3F-90AC66919C2F}" destId="{CC939B9A-B024-0045-8B08-4250E90C3B6A}" srcOrd="0" destOrd="0" presId="urn:microsoft.com/office/officeart/2005/8/layout/vList2"/>
    <dgm:cxn modelId="{6A74F151-7B11-4D31-ACCD-4FED6BB58449}" srcId="{2BD0067A-3AE8-4309-934F-04D416C36183}" destId="{A8179231-F571-4190-AB3F-90AC66919C2F}" srcOrd="0" destOrd="0" parTransId="{94EF8200-CDC2-47B0-9240-0EC0EAAAA1AC}" sibTransId="{01408377-2360-4FBF-A263-28D603978F5B}"/>
    <dgm:cxn modelId="{2489869C-1D03-46C5-9639-419584264063}" srcId="{2BD0067A-3AE8-4309-934F-04D416C36183}" destId="{4583B43A-8A7F-40FF-875D-1B0F0A4F13AB}" srcOrd="2" destOrd="0" parTransId="{0D6EA725-4236-40D0-B2CB-4E40434C1268}" sibTransId="{A69AE9C7-BE1A-47F7-B0B8-8B36EBCC5B9D}"/>
    <dgm:cxn modelId="{F212BCD6-8D9C-9944-98E2-8771F669502B}" type="presOf" srcId="{0020A0EF-2346-41B6-8E10-F3F75C308945}" destId="{FA8F9775-05EF-994E-ACD5-14D37DE22E90}" srcOrd="0" destOrd="0" presId="urn:microsoft.com/office/officeart/2005/8/layout/vList2"/>
    <dgm:cxn modelId="{37DFC2D7-4064-48B0-BE6A-20E0CB7E143C}" srcId="{2BD0067A-3AE8-4309-934F-04D416C36183}" destId="{0020A0EF-2346-41B6-8E10-F3F75C308945}" srcOrd="1" destOrd="0" parTransId="{220F6E48-6878-40EC-BCF1-3C5CFA1DC4DF}" sibTransId="{D0317AB4-02D8-4FBC-9CBC-31D1A633972A}"/>
    <dgm:cxn modelId="{3F521FFF-D052-6147-BE75-6FC3344FA701}" type="presOf" srcId="{4583B43A-8A7F-40FF-875D-1B0F0A4F13AB}" destId="{58B91750-82C3-3847-88CB-8DD523CF102A}" srcOrd="0" destOrd="0" presId="urn:microsoft.com/office/officeart/2005/8/layout/vList2"/>
    <dgm:cxn modelId="{0B0B1A08-1FAB-C74D-A8E3-0EB3260582FB}" type="presParOf" srcId="{F333761A-E868-A447-AD30-0107CB81B7B3}" destId="{CC939B9A-B024-0045-8B08-4250E90C3B6A}" srcOrd="0" destOrd="0" presId="urn:microsoft.com/office/officeart/2005/8/layout/vList2"/>
    <dgm:cxn modelId="{D51AF0A2-6C10-BB40-A013-7896C6CB9258}" type="presParOf" srcId="{F333761A-E868-A447-AD30-0107CB81B7B3}" destId="{569EFCE2-B69A-824E-9467-429A1C28EED1}" srcOrd="1" destOrd="0" presId="urn:microsoft.com/office/officeart/2005/8/layout/vList2"/>
    <dgm:cxn modelId="{6A23412C-0268-9940-B10E-FEA6B2C17862}" type="presParOf" srcId="{F333761A-E868-A447-AD30-0107CB81B7B3}" destId="{FA8F9775-05EF-994E-ACD5-14D37DE22E90}" srcOrd="2" destOrd="0" presId="urn:microsoft.com/office/officeart/2005/8/layout/vList2"/>
    <dgm:cxn modelId="{7D83FCD1-ED46-0E47-B1B9-EE91FBB9BB35}" type="presParOf" srcId="{F333761A-E868-A447-AD30-0107CB81B7B3}" destId="{9299A1ED-9742-BD4E-BDBF-92E453CFA41C}" srcOrd="3" destOrd="0" presId="urn:microsoft.com/office/officeart/2005/8/layout/vList2"/>
    <dgm:cxn modelId="{32C029C7-05FE-4F45-8D2B-BDC1D906F906}" type="presParOf" srcId="{F333761A-E868-A447-AD30-0107CB81B7B3}" destId="{58B91750-82C3-3847-88CB-8DD523CF102A}" srcOrd="4" destOrd="0" presId="urn:microsoft.com/office/officeart/2005/8/layout/vList2"/>
    <dgm:cxn modelId="{3BB03170-4798-CC4F-B96E-0F089891C102}" type="presParOf" srcId="{F333761A-E868-A447-AD30-0107CB81B7B3}" destId="{6368FCE3-9A67-6844-AD8F-C631BE32450F}" srcOrd="5" destOrd="0" presId="urn:microsoft.com/office/officeart/2005/8/layout/vList2"/>
    <dgm:cxn modelId="{4B9E931E-4FF5-4C4A-A856-EB66F71F79C8}" type="presParOf" srcId="{F333761A-E868-A447-AD30-0107CB81B7B3}" destId="{280AEB5A-D020-A54B-9605-1EA413D281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9B9A-B024-0045-8B08-4250E90C3B6A}">
      <dsp:nvSpPr>
        <dsp:cNvPr id="0" name=""/>
        <dsp:cNvSpPr/>
      </dsp:nvSpPr>
      <dsp:spPr>
        <a:xfrm>
          <a:off x="0" y="26637"/>
          <a:ext cx="6797675" cy="1351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Birth date</a:t>
          </a:r>
        </a:p>
      </dsp:txBody>
      <dsp:txXfrm>
        <a:off x="65982" y="92619"/>
        <a:ext cx="6665711" cy="1219675"/>
      </dsp:txXfrm>
    </dsp:sp>
    <dsp:sp modelId="{FA8F9775-05EF-994E-ACD5-14D37DE22E90}">
      <dsp:nvSpPr>
        <dsp:cNvPr id="0" name=""/>
        <dsp:cNvSpPr/>
      </dsp:nvSpPr>
      <dsp:spPr>
        <a:xfrm>
          <a:off x="0" y="1441636"/>
          <a:ext cx="6797675" cy="1351639"/>
        </a:xfrm>
        <a:prstGeom prst="roundRect">
          <a:avLst/>
        </a:prstGeom>
        <a:solidFill>
          <a:schemeClr val="accent2">
            <a:hueOff val="1002063"/>
            <a:satOff val="8781"/>
            <a:lumOff val="30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Gender</a:t>
          </a:r>
        </a:p>
      </dsp:txBody>
      <dsp:txXfrm>
        <a:off x="65982" y="1507618"/>
        <a:ext cx="6665711" cy="1219675"/>
      </dsp:txXfrm>
    </dsp:sp>
    <dsp:sp modelId="{58B91750-82C3-3847-88CB-8DD523CF102A}">
      <dsp:nvSpPr>
        <dsp:cNvPr id="0" name=""/>
        <dsp:cNvSpPr/>
      </dsp:nvSpPr>
      <dsp:spPr>
        <a:xfrm>
          <a:off x="0" y="2856636"/>
          <a:ext cx="6797675" cy="1351639"/>
        </a:xfrm>
        <a:prstGeom prst="roundRect">
          <a:avLst/>
        </a:prstGeom>
        <a:solidFill>
          <a:schemeClr val="accent2">
            <a:hueOff val="2004126"/>
            <a:satOff val="17563"/>
            <a:lumOff val="60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Current premium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the policy holder’s regular premium ($)</a:t>
          </a:r>
        </a:p>
      </dsp:txBody>
      <dsp:txXfrm>
        <a:off x="65982" y="2922618"/>
        <a:ext cx="6665711" cy="1219675"/>
      </dsp:txXfrm>
    </dsp:sp>
    <dsp:sp modelId="{280AEB5A-D020-A54B-9605-1EA413D281C2}">
      <dsp:nvSpPr>
        <dsp:cNvPr id="0" name=""/>
        <dsp:cNvSpPr/>
      </dsp:nvSpPr>
      <dsp:spPr>
        <a:xfrm>
          <a:off x="0" y="4271635"/>
          <a:ext cx="6797675" cy="1351639"/>
        </a:xfrm>
        <a:prstGeom prst="roundRect">
          <a:avLst/>
        </a:prstGeom>
        <a:solidFill>
          <a:schemeClr val="accent2">
            <a:hueOff val="3006188"/>
            <a:satOff val="26344"/>
            <a:lumOff val="9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Indicated premium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the policy holder’s new premium based on AllState's algorithmic loss model ($)</a:t>
          </a:r>
        </a:p>
      </dsp:txBody>
      <dsp:txXfrm>
        <a:off x="65982" y="4337617"/>
        <a:ext cx="6665711" cy="121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7D92-E692-7C4D-A718-65AFF6E4F9F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3EF34-D1BE-C24B-81C6-E0FF9BC0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</a:rPr>
              <a:t>We arranged the AllState data by age, then put the policy holders into bins of age range inside our code, which allowed us to compare average rates at a more broad level.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3EF34-D1BE-C24B-81C6-E0FF9BC04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9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markup.org/allstates-algorithm/2020/02/25/show-your-work-car-insurance-suckers-list" TargetMode="External"/><Relationship Id="rId2" Type="http://schemas.openxmlformats.org/officeDocument/2006/relationships/hyperlink" Target="https://github.com/the-markup/investigation-allstates-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E6ADC-8495-E48E-FF71-C74E66D3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Auto Insurance Premiums: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812B1-1DFD-396E-B670-3872D3B31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Jared Hubert, Francisco Lara </a:t>
            </a:r>
            <a:r>
              <a:rPr lang="en-US" sz="1400" dirty="0" err="1">
                <a:solidFill>
                  <a:srgbClr val="FFFFFF"/>
                </a:solidFill>
              </a:rPr>
              <a:t>Loza</a:t>
            </a:r>
            <a:r>
              <a:rPr lang="en-US" sz="1400" dirty="0">
                <a:solidFill>
                  <a:srgbClr val="FFFFFF"/>
                </a:solidFill>
              </a:rPr>
              <a:t>, William </a:t>
            </a:r>
            <a:r>
              <a:rPr lang="en-US" sz="1400" dirty="0" err="1">
                <a:solidFill>
                  <a:srgbClr val="FFFFFF"/>
                </a:solidFill>
              </a:rPr>
              <a:t>Thomer</a:t>
            </a:r>
            <a:r>
              <a:rPr lang="en-US" sz="1400" dirty="0">
                <a:solidFill>
                  <a:srgbClr val="FFFFFF"/>
                </a:solidFill>
              </a:rPr>
              <a:t>, Levi McLeod, Valerie </a:t>
            </a:r>
            <a:r>
              <a:rPr lang="en-US" sz="1400" dirty="0" err="1">
                <a:solidFill>
                  <a:srgbClr val="FFFFFF"/>
                </a:solidFill>
              </a:rPr>
              <a:t>Grannemann</a:t>
            </a:r>
            <a:r>
              <a:rPr lang="en-US" sz="1400" dirty="0">
                <a:solidFill>
                  <a:srgbClr val="FFFFFF"/>
                </a:solidFill>
              </a:rPr>
              <a:t>-Barber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54" name="Straight Connector 5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>
            <a:extLst>
              <a:ext uri="{FF2B5EF4-FFF2-40B4-BE49-F238E27FC236}">
                <a16:creationId xmlns:a16="http://schemas.microsoft.com/office/drawing/2014/main" id="{813F4A45-ADA1-B10B-6111-E08592E47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39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92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F33FB-0071-63FD-6AAB-DCA3CAB4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Question 3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546588D-6FE9-9BE8-63BA-510A1AB3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409" y="640081"/>
            <a:ext cx="5314406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9EAC-0F0E-FEA4-1B04-50E49495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What are the trends in algorithmic loss models of large insurance companies such as AllState?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469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00FAFE-E6D3-05E1-F054-DE4BACFD05CB}"/>
              </a:ext>
            </a:extLst>
          </p:cNvPr>
          <p:cNvSpPr txBox="1"/>
          <p:nvPr/>
        </p:nvSpPr>
        <p:spPr>
          <a:xfrm>
            <a:off x="1801318" y="4683378"/>
            <a:ext cx="8589364" cy="125190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ctr">
              <a:spcAft>
                <a:spcPts val="600"/>
              </a:spcAft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graph displays the new premium calculated with the loss model (orange) alongside the original premium (blue). </a:t>
            </a:r>
          </a:p>
          <a:p>
            <a:pPr algn="ctr">
              <a:spcAft>
                <a:spcPts val="600"/>
              </a:spcAft>
              <a:buFont typeface="Calibri" panose="020F0502020204030204" pitchFamily="34" charset="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Aft>
                <a:spcPts val="600"/>
              </a:spcAft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indicated premium tends to lower as the age group increases.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99F846-F348-86AD-DA2C-3F688CF7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56" y="564417"/>
            <a:ext cx="10937688" cy="3828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05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6383C6E-4D84-280B-5F5A-06C0EF33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0" y="796222"/>
            <a:ext cx="7645857" cy="458751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32A2D6-AA38-491F-8A69-89BB25BF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When compared together on a scatter plot, the median current and indicated premiums show a positive correlation.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5A0C9-57E4-EA20-5F0E-8D6D8024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38" y="5537191"/>
            <a:ext cx="3302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EC35D8C-BA99-B0D6-596B-7D79CAE3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Incorporating gender, the indicated premium is similarly higher in the male data and lower in the female data.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45A69C4-D82A-738D-809E-02426EBB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20" y="1201697"/>
            <a:ext cx="7424343" cy="4454606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94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E35C7-CD90-B741-D86E-64196D76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300" dirty="0"/>
              <a:t>Methodology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0BDE63FF-EC52-31C8-62D2-647C5B0C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8409" y="640081"/>
            <a:ext cx="5314406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04D4-63E1-00E4-AEEA-D5FA33B3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Libraries: Pandas, Matplotlib, NumPy, Datetime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 aggregation with the median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 binning and grouping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Line graph, bar chart, pie graph, scatter </a:t>
            </a:r>
            <a:r>
              <a:rPr lang="en-US"/>
              <a:t>plot, correlation </a:t>
            </a:r>
            <a:r>
              <a:rPr lang="en-US" dirty="0"/>
              <a:t>factor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51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6A89-576A-6916-DDA4-F07D8DE2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pic>
        <p:nvPicPr>
          <p:cNvPr id="7" name="Graphic 6" descr="Communications">
            <a:extLst>
              <a:ext uri="{FF2B5EF4-FFF2-40B4-BE49-F238E27FC236}">
                <a16:creationId xmlns:a16="http://schemas.microsoft.com/office/drawing/2014/main" id="{869E70B6-CEF8-E632-92AC-D3EFEC9DE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5951-1F9B-F194-5A81-A4D9DB4D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Auto insurance premiums can both vary and trend by age.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Auto insurance premiums can both vary and trend by gender.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Using the new loss model, the indicated premium tended to be lower for older age groups and higher for younger age groups.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85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263-00F1-8766-01EF-5BFED56C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DA6E-C195-5032-1E8A-C7E6BA89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https://github.com/the-markup/investigation-allstates-algorithm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https://themarkup.org/allstates-algorithm/2020/02/25/show-your-work-car-insurance-suckers-list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F088-0F8A-7D3A-3151-0325D5E4E668}"/>
              </a:ext>
            </a:extLst>
          </p:cNvPr>
          <p:cNvSpPr txBox="1"/>
          <p:nvPr/>
        </p:nvSpPr>
        <p:spPr>
          <a:xfrm>
            <a:off x="640104" y="21222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210FA-10F1-36F8-3BD3-995DBF4B6262}"/>
              </a:ext>
            </a:extLst>
          </p:cNvPr>
          <p:cNvSpPr txBox="1"/>
          <p:nvPr/>
        </p:nvSpPr>
        <p:spPr>
          <a:xfrm>
            <a:off x="640104" y="324433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4953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578CD-BB3B-C383-C9D2-87D0F317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Data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33E68F7D-D696-E214-6B29-A7D5C1FB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20798"/>
            <a:ext cx="6583227" cy="2552972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46" name="Straight Connector 4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AC7A8F-1D90-6B0A-C9E4-78E25DE04EE3}"/>
              </a:ext>
            </a:extLst>
          </p:cNvPr>
          <p:cNvSpPr txBox="1"/>
          <p:nvPr/>
        </p:nvSpPr>
        <p:spPr>
          <a:xfrm>
            <a:off x="7859485" y="2407436"/>
            <a:ext cx="3690257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data was collected from an analytics team at TheMarkup.org.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set was produced by AllState in 2013. It includes the information of approximately one-hundred thousand auto insurance policy holders over a six-month period.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70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36BC3-3E39-6CD3-1325-191C397B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Factors Considered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67927-4D79-803C-5321-CA79972C6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0085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19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AD7D6-927D-8682-8C93-5243604F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48" y="758952"/>
            <a:ext cx="575943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9800-CE1C-140A-7998-25F7EC44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47" y="4645152"/>
            <a:ext cx="5762203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Do premiums change based on policy holder’s age?</a:t>
            </a:r>
          </a:p>
        </p:txBody>
      </p:sp>
      <p:pic>
        <p:nvPicPr>
          <p:cNvPr id="7" name="Graphic 6" descr="Person with Cane">
            <a:extLst>
              <a:ext uri="{FF2B5EF4-FFF2-40B4-BE49-F238E27FC236}">
                <a16:creationId xmlns:a16="http://schemas.microsoft.com/office/drawing/2014/main" id="{84B01714-5423-3DBC-8E14-4DB1A159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91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6084-EB97-B2AB-C6BC-940F1FEA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Premium Comparison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BA1D16-517C-CB9D-F58B-7D6C4727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arranged by age group, using the median aggregate function to compare each age group’s premium.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Clearly, the </a:t>
            </a:r>
            <a:r>
              <a:rPr lang="en-US" sz="1700" b="1" dirty="0">
                <a:latin typeface="Calibri" panose="020F0502020204030204" pitchFamily="34" charset="0"/>
                <a:cs typeface="Times New Roman" panose="02020603050405020304" pitchFamily="18" charset="0"/>
              </a:rPr>
              <a:t>45-50 </a:t>
            </a: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Calibri" panose="020F0502020204030204" pitchFamily="34" charset="0"/>
                <a:cs typeface="Times New Roman" panose="02020603050405020304" pitchFamily="18" charset="0"/>
              </a:rPr>
              <a:t>50-55</a:t>
            </a: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 age groups have the highest median current premium.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The data trends upward after </a:t>
            </a:r>
            <a:r>
              <a:rPr lang="en-US" sz="1700" b="1" dirty="0">
                <a:latin typeface="Calibri" panose="020F0502020204030204" pitchFamily="34" charset="0"/>
                <a:cs typeface="Times New Roman" panose="02020603050405020304" pitchFamily="18" charset="0"/>
              </a:rPr>
              <a:t>25-30</a:t>
            </a: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 and downward after </a:t>
            </a:r>
            <a:r>
              <a:rPr lang="en-US" sz="1700" b="1" dirty="0">
                <a:latin typeface="Calibri" panose="020F0502020204030204" pitchFamily="34" charset="0"/>
                <a:cs typeface="Times New Roman" panose="02020603050405020304" pitchFamily="18" charset="0"/>
              </a:rPr>
              <a:t>45-50</a:t>
            </a:r>
            <a:r>
              <a:rPr lang="en-US" sz="17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E93E1EE-52B5-77FB-ED42-7BEAEF6DB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" r="8144"/>
          <a:stretch/>
        </p:blipFill>
        <p:spPr>
          <a:xfrm>
            <a:off x="4702551" y="643466"/>
            <a:ext cx="6794352" cy="522562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3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F7216-892D-05F9-BD4C-3A93CD5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Age Groups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163FD5-4319-3A85-EEC9-7CF56A68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Here we can see the distribution of age data in a bar chart. </a:t>
            </a:r>
          </a:p>
          <a:p>
            <a:r>
              <a:rPr lang="en-US" dirty="0"/>
              <a:t>The age groups with the highest amount of policy holders are </a:t>
            </a:r>
            <a:r>
              <a:rPr lang="en-US" b="1" dirty="0"/>
              <a:t>50-55</a:t>
            </a:r>
            <a:r>
              <a:rPr lang="en-US" dirty="0"/>
              <a:t> and </a:t>
            </a:r>
            <a:r>
              <a:rPr lang="en-US" b="1" dirty="0"/>
              <a:t>45-50</a:t>
            </a:r>
            <a:r>
              <a:rPr lang="en-US" dirty="0"/>
              <a:t>.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0A42DE4-E6B2-335F-5CE1-AFD221A4C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5" r="7541"/>
          <a:stretch/>
        </p:blipFill>
        <p:spPr>
          <a:xfrm>
            <a:off x="4653447" y="993856"/>
            <a:ext cx="6892560" cy="452484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27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A60AB-8D83-C1C6-D4DD-666B6B64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2354-8D4D-F1F9-A861-CE442E7A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cap="all" spc="200" dirty="0"/>
              <a:t>Do premiums change based on gender?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2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E0F1B97-F05A-B2CD-BA3C-8703ED030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5" r="2204" b="2"/>
          <a:stretch/>
        </p:blipFill>
        <p:spPr>
          <a:xfrm>
            <a:off x="1349559" y="634947"/>
            <a:ext cx="2854919" cy="2798096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D8320C9-97BE-1E1D-3652-620F719D7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5" r="2077" b="2"/>
          <a:stretch/>
        </p:blipFill>
        <p:spPr>
          <a:xfrm>
            <a:off x="642258" y="3475717"/>
            <a:ext cx="3960203" cy="2747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7D55A-C3FF-28C0-FFFB-CA15CB2CBE84}"/>
              </a:ext>
            </a:extLst>
          </p:cNvPr>
          <p:cNvSpPr txBox="1"/>
          <p:nvPr/>
        </p:nvSpPr>
        <p:spPr>
          <a:xfrm>
            <a:off x="5117308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Our analysis indicated the data includes a slightly higher percentage of males than females.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50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F178884-D5C7-01B2-D0E1-AB9D3AC7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1295047"/>
            <a:ext cx="7113175" cy="4267905"/>
          </a:xfrm>
          <a:prstGeom prst="rect">
            <a:avLst/>
          </a:prstGeom>
        </p:spPr>
      </p:pic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8CB9D79-F715-0598-5D1B-CAEBB849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see a representation of the male and female current premium data. </a:t>
            </a:r>
          </a:p>
          <a:p>
            <a:pPr marL="0" indent="0">
              <a:buNone/>
            </a:pPr>
            <a:r>
              <a:rPr lang="en-US" dirty="0"/>
              <a:t>The male data tends to show a higher median current premium per age group.</a:t>
            </a: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064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1F3836"/>
      </a:dk2>
      <a:lt2>
        <a:srgbClr val="E8E2E2"/>
      </a:lt2>
      <a:accent1>
        <a:srgbClr val="48AFA8"/>
      </a:accent1>
      <a:accent2>
        <a:srgbClr val="4DB181"/>
      </a:accent2>
      <a:accent3>
        <a:srgbClr val="51AADB"/>
      </a:accent3>
      <a:accent4>
        <a:srgbClr val="DD5BD2"/>
      </a:accent4>
      <a:accent5>
        <a:srgbClr val="E379AE"/>
      </a:accent5>
      <a:accent6>
        <a:srgbClr val="DD5B66"/>
      </a:accent6>
      <a:hlink>
        <a:srgbClr val="AE696E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475</Words>
  <Application>Microsoft Macintosh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Avenir Next LT Pro</vt:lpstr>
      <vt:lpstr>Avenir Next LT Pro Light</vt:lpstr>
      <vt:lpstr>Calibri</vt:lpstr>
      <vt:lpstr>Courier New</vt:lpstr>
      <vt:lpstr>RetrospectVTI</vt:lpstr>
      <vt:lpstr>Auto Insurance Premiums: Contributing Factors</vt:lpstr>
      <vt:lpstr>The Data</vt:lpstr>
      <vt:lpstr>Factors Considered</vt:lpstr>
      <vt:lpstr>Question 1</vt:lpstr>
      <vt:lpstr>Premium Comparison</vt:lpstr>
      <vt:lpstr>Age Groups</vt:lpstr>
      <vt:lpstr>Question 2</vt:lpstr>
      <vt:lpstr>PowerPoint Presentation</vt:lpstr>
      <vt:lpstr>PowerPoint Presentation</vt:lpstr>
      <vt:lpstr>Question 3</vt:lpstr>
      <vt:lpstr>PowerPoint Presentation</vt:lpstr>
      <vt:lpstr>PowerPoint Presentation</vt:lpstr>
      <vt:lpstr>PowerPoint Presentation</vt:lpstr>
      <vt:lpstr>Methodology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Premiums: Contributing Factors</dc:title>
  <dc:creator>Levi McLeod</dc:creator>
  <cp:lastModifiedBy>Levi McLeod</cp:lastModifiedBy>
  <cp:revision>4</cp:revision>
  <dcterms:created xsi:type="dcterms:W3CDTF">2022-12-12T06:52:16Z</dcterms:created>
  <dcterms:modified xsi:type="dcterms:W3CDTF">2022-12-12T16:44:43Z</dcterms:modified>
</cp:coreProperties>
</file>