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4" r:id="rId1"/>
  </p:sldMasterIdLst>
  <p:notesMasterIdLst>
    <p:notesMasterId r:id="rId3"/>
  </p:notesMasterIdLst>
  <p:sldIdLst>
    <p:sldId id="256" r:id="rId2"/>
  </p:sldIdLst>
  <p:sldSz cx="32918400" cy="21945600"/>
  <p:notesSz cx="7010400" cy="9296400"/>
  <p:defaultTextStyle>
    <a:defPPr>
      <a:defRPr lang="en-US"/>
    </a:defPPr>
    <a:lvl1pPr marL="0" algn="l" defTabSz="3134834" rtl="0" eaLnBrk="1" latinLnBrk="0" hangingPunct="1">
      <a:defRPr sz="6200" kern="1200">
        <a:solidFill>
          <a:schemeClr val="tx1"/>
        </a:solidFill>
        <a:latin typeface="+mn-lt"/>
        <a:ea typeface="+mn-ea"/>
        <a:cs typeface="+mn-cs"/>
      </a:defRPr>
    </a:lvl1pPr>
    <a:lvl2pPr marL="1567417" algn="l" defTabSz="3134834" rtl="0" eaLnBrk="1" latinLnBrk="0" hangingPunct="1">
      <a:defRPr sz="6200" kern="1200">
        <a:solidFill>
          <a:schemeClr val="tx1"/>
        </a:solidFill>
        <a:latin typeface="+mn-lt"/>
        <a:ea typeface="+mn-ea"/>
        <a:cs typeface="+mn-cs"/>
      </a:defRPr>
    </a:lvl2pPr>
    <a:lvl3pPr marL="3134834" algn="l" defTabSz="3134834" rtl="0" eaLnBrk="1" latinLnBrk="0" hangingPunct="1">
      <a:defRPr sz="6200" kern="1200">
        <a:solidFill>
          <a:schemeClr val="tx1"/>
        </a:solidFill>
        <a:latin typeface="+mn-lt"/>
        <a:ea typeface="+mn-ea"/>
        <a:cs typeface="+mn-cs"/>
      </a:defRPr>
    </a:lvl3pPr>
    <a:lvl4pPr marL="4702252" algn="l" defTabSz="3134834" rtl="0" eaLnBrk="1" latinLnBrk="0" hangingPunct="1">
      <a:defRPr sz="6200" kern="1200">
        <a:solidFill>
          <a:schemeClr val="tx1"/>
        </a:solidFill>
        <a:latin typeface="+mn-lt"/>
        <a:ea typeface="+mn-ea"/>
        <a:cs typeface="+mn-cs"/>
      </a:defRPr>
    </a:lvl4pPr>
    <a:lvl5pPr marL="6269670" algn="l" defTabSz="3134834" rtl="0" eaLnBrk="1" latinLnBrk="0" hangingPunct="1">
      <a:defRPr sz="6200" kern="1200">
        <a:solidFill>
          <a:schemeClr val="tx1"/>
        </a:solidFill>
        <a:latin typeface="+mn-lt"/>
        <a:ea typeface="+mn-ea"/>
        <a:cs typeface="+mn-cs"/>
      </a:defRPr>
    </a:lvl5pPr>
    <a:lvl6pPr marL="7837087" algn="l" defTabSz="3134834" rtl="0" eaLnBrk="1" latinLnBrk="0" hangingPunct="1">
      <a:defRPr sz="6200" kern="1200">
        <a:solidFill>
          <a:schemeClr val="tx1"/>
        </a:solidFill>
        <a:latin typeface="+mn-lt"/>
        <a:ea typeface="+mn-ea"/>
        <a:cs typeface="+mn-cs"/>
      </a:defRPr>
    </a:lvl6pPr>
    <a:lvl7pPr marL="9404504" algn="l" defTabSz="3134834" rtl="0" eaLnBrk="1" latinLnBrk="0" hangingPunct="1">
      <a:defRPr sz="6200" kern="1200">
        <a:solidFill>
          <a:schemeClr val="tx1"/>
        </a:solidFill>
        <a:latin typeface="+mn-lt"/>
        <a:ea typeface="+mn-ea"/>
        <a:cs typeface="+mn-cs"/>
      </a:defRPr>
    </a:lvl7pPr>
    <a:lvl8pPr marL="10971921" algn="l" defTabSz="3134834" rtl="0" eaLnBrk="1" latinLnBrk="0" hangingPunct="1">
      <a:defRPr sz="6200" kern="1200">
        <a:solidFill>
          <a:schemeClr val="tx1"/>
        </a:solidFill>
        <a:latin typeface="+mn-lt"/>
        <a:ea typeface="+mn-ea"/>
        <a:cs typeface="+mn-cs"/>
      </a:defRPr>
    </a:lvl8pPr>
    <a:lvl9pPr marL="12539339" algn="l" defTabSz="3134834"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0000"/>
    <a:srgbClr val="1538CF"/>
    <a:srgbClr val="B4C7E7"/>
    <a:srgbClr val="A00000"/>
    <a:srgbClr val="5B9BD5"/>
    <a:srgbClr val="C00000"/>
    <a:srgbClr val="A0FFFF"/>
    <a:srgbClr val="8C0000"/>
    <a:srgbClr val="910000"/>
    <a:srgbClr val="9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10"/>
    <p:restoredTop sz="94777" autoAdjust="0"/>
  </p:normalViewPr>
  <p:slideViewPr>
    <p:cSldViewPr snapToGrid="0" snapToObjects="1">
      <p:cViewPr varScale="1">
        <p:scale>
          <a:sx n="36" d="100"/>
          <a:sy n="36" d="100"/>
        </p:scale>
        <p:origin x="1722" y="84"/>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E973B30-ABAD-42DC-87D4-C97650515EB0}" type="datetimeFigureOut">
              <a:rPr lang="en-US" smtClean="0"/>
              <a:t>7/25/2023</a:t>
            </a:fld>
            <a:endParaRPr lang="en-US" dirty="0"/>
          </a:p>
        </p:txBody>
      </p:sp>
      <p:sp>
        <p:nvSpPr>
          <p:cNvPr id="4" name="Slide Image Placeholder 3"/>
          <p:cNvSpPr>
            <a:spLocks noGrp="1" noRot="1" noChangeAspect="1"/>
          </p:cNvSpPr>
          <p:nvPr>
            <p:ph type="sldImg" idx="2"/>
          </p:nvPr>
        </p:nvSpPr>
        <p:spPr>
          <a:xfrm>
            <a:off x="890588" y="696913"/>
            <a:ext cx="5229225"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D393059-BF10-4332-B473-BC950DA3717F}" type="slidenum">
              <a:rPr lang="en-US" smtClean="0"/>
              <a:t>‹#›</a:t>
            </a:fld>
            <a:endParaRPr lang="en-US" dirty="0"/>
          </a:p>
        </p:txBody>
      </p:sp>
    </p:spTree>
    <p:extLst>
      <p:ext uri="{BB962C8B-B14F-4D97-AF65-F5344CB8AC3E}">
        <p14:creationId xmlns:p14="http://schemas.microsoft.com/office/powerpoint/2010/main" val="4118726166"/>
      </p:ext>
    </p:extLst>
  </p:cSld>
  <p:clrMap bg1="lt1" tx1="dk1" bg2="lt2" tx2="dk2" accent1="accent1" accent2="accent2" accent3="accent3" accent4="accent4" accent5="accent5" accent6="accent6" hlink="hlink" folHlink="folHlink"/>
  <p:notesStyle>
    <a:lvl1pPr marL="0" algn="l" defTabSz="527517" rtl="0" eaLnBrk="1" latinLnBrk="0" hangingPunct="1">
      <a:defRPr sz="700" kern="1200">
        <a:solidFill>
          <a:schemeClr val="tx1"/>
        </a:solidFill>
        <a:latin typeface="+mn-lt"/>
        <a:ea typeface="+mn-ea"/>
        <a:cs typeface="+mn-cs"/>
      </a:defRPr>
    </a:lvl1pPr>
    <a:lvl2pPr marL="263759" algn="l" defTabSz="527517" rtl="0" eaLnBrk="1" latinLnBrk="0" hangingPunct="1">
      <a:defRPr sz="700" kern="1200">
        <a:solidFill>
          <a:schemeClr val="tx1"/>
        </a:solidFill>
        <a:latin typeface="+mn-lt"/>
        <a:ea typeface="+mn-ea"/>
        <a:cs typeface="+mn-cs"/>
      </a:defRPr>
    </a:lvl2pPr>
    <a:lvl3pPr marL="527517" algn="l" defTabSz="527517" rtl="0" eaLnBrk="1" latinLnBrk="0" hangingPunct="1">
      <a:defRPr sz="700" kern="1200">
        <a:solidFill>
          <a:schemeClr val="tx1"/>
        </a:solidFill>
        <a:latin typeface="+mn-lt"/>
        <a:ea typeface="+mn-ea"/>
        <a:cs typeface="+mn-cs"/>
      </a:defRPr>
    </a:lvl3pPr>
    <a:lvl4pPr marL="791276" algn="l" defTabSz="527517" rtl="0" eaLnBrk="1" latinLnBrk="0" hangingPunct="1">
      <a:defRPr sz="700" kern="1200">
        <a:solidFill>
          <a:schemeClr val="tx1"/>
        </a:solidFill>
        <a:latin typeface="+mn-lt"/>
        <a:ea typeface="+mn-ea"/>
        <a:cs typeface="+mn-cs"/>
      </a:defRPr>
    </a:lvl4pPr>
    <a:lvl5pPr marL="1055035" algn="l" defTabSz="527517" rtl="0" eaLnBrk="1" latinLnBrk="0" hangingPunct="1">
      <a:defRPr sz="700" kern="1200">
        <a:solidFill>
          <a:schemeClr val="tx1"/>
        </a:solidFill>
        <a:latin typeface="+mn-lt"/>
        <a:ea typeface="+mn-ea"/>
        <a:cs typeface="+mn-cs"/>
      </a:defRPr>
    </a:lvl5pPr>
    <a:lvl6pPr marL="1318793" algn="l" defTabSz="527517" rtl="0" eaLnBrk="1" latinLnBrk="0" hangingPunct="1">
      <a:defRPr sz="700" kern="1200">
        <a:solidFill>
          <a:schemeClr val="tx1"/>
        </a:solidFill>
        <a:latin typeface="+mn-lt"/>
        <a:ea typeface="+mn-ea"/>
        <a:cs typeface="+mn-cs"/>
      </a:defRPr>
    </a:lvl6pPr>
    <a:lvl7pPr marL="1582552" algn="l" defTabSz="527517" rtl="0" eaLnBrk="1" latinLnBrk="0" hangingPunct="1">
      <a:defRPr sz="700" kern="1200">
        <a:solidFill>
          <a:schemeClr val="tx1"/>
        </a:solidFill>
        <a:latin typeface="+mn-lt"/>
        <a:ea typeface="+mn-ea"/>
        <a:cs typeface="+mn-cs"/>
      </a:defRPr>
    </a:lvl7pPr>
    <a:lvl8pPr marL="1846311" algn="l" defTabSz="527517" rtl="0" eaLnBrk="1" latinLnBrk="0" hangingPunct="1">
      <a:defRPr sz="700" kern="1200">
        <a:solidFill>
          <a:schemeClr val="tx1"/>
        </a:solidFill>
        <a:latin typeface="+mn-lt"/>
        <a:ea typeface="+mn-ea"/>
        <a:cs typeface="+mn-cs"/>
      </a:defRPr>
    </a:lvl8pPr>
    <a:lvl9pPr marL="2110069" algn="l" defTabSz="527517" rtl="0" eaLnBrk="1" latinLnBrk="0" hangingPunct="1">
      <a:defRPr sz="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 </a:t>
            </a:r>
          </a:p>
          <a:p>
            <a:pPr marL="228600" indent="-228600">
              <a:buFont typeface="+mj-lt"/>
              <a:buAutoNum type="arabicPeriod"/>
            </a:pPr>
            <a:r>
              <a:rPr lang="en-US" dirty="0"/>
              <a:t>Traumatic Brain Injury Center of Excellence (</a:t>
            </a:r>
            <a:r>
              <a:rPr lang="en-US" dirty="0" err="1"/>
              <a:t>TBICoE</a:t>
            </a:r>
            <a:r>
              <a:rPr lang="en-US" dirty="0"/>
              <a:t>). (2022). DoD Worldwide Numbers for TBI. Retrieved February 10, 2023, from https://www.health.mil/Military-Health-Topics/Centers-of-Excellence/Traumatic-Brain-Injury-Center-of-Excellence/DOD-TBI-Worldwide-Numbers</a:t>
            </a:r>
          </a:p>
          <a:p>
            <a:pPr marL="228600" marR="0" lvl="0" indent="-228600" algn="l" defTabSz="527517" rtl="0" eaLnBrk="1" fontAlgn="auto" latinLnBrk="0" hangingPunct="1">
              <a:lnSpc>
                <a:spcPct val="100000"/>
              </a:lnSpc>
              <a:spcBef>
                <a:spcPts val="0"/>
              </a:spcBef>
              <a:spcAft>
                <a:spcPts val="0"/>
              </a:spcAft>
              <a:buClrTx/>
              <a:buSzTx/>
              <a:buFont typeface="+mj-lt"/>
              <a:buAutoNum type="arabicPeriod"/>
              <a:tabLst/>
              <a:defRPr/>
            </a:pPr>
            <a:r>
              <a:rPr lang="en-US" sz="700" kern="1200" dirty="0">
                <a:solidFill>
                  <a:schemeClr val="tx1"/>
                </a:solidFill>
                <a:effectLst/>
                <a:latin typeface="+mn-lt"/>
                <a:ea typeface="+mn-ea"/>
                <a:cs typeface="+mn-cs"/>
              </a:rPr>
              <a:t>Sullivan, K. W., Solomon, N. P., </a:t>
            </a:r>
            <a:r>
              <a:rPr lang="en-US" sz="700" kern="1200" dirty="0" err="1">
                <a:solidFill>
                  <a:schemeClr val="tx1"/>
                </a:solidFill>
                <a:effectLst/>
                <a:latin typeface="+mn-lt"/>
                <a:ea typeface="+mn-ea"/>
                <a:cs typeface="+mn-cs"/>
              </a:rPr>
              <a:t>Pramuka</a:t>
            </a:r>
            <a:r>
              <a:rPr lang="en-US" sz="700" kern="1200" dirty="0">
                <a:solidFill>
                  <a:schemeClr val="tx1"/>
                </a:solidFill>
                <a:effectLst/>
                <a:latin typeface="+mn-lt"/>
                <a:ea typeface="+mn-ea"/>
                <a:cs typeface="+mn-cs"/>
              </a:rPr>
              <a:t>, M., Quinn, J. E., Teixeira, K. A., &amp; French, L. M. (2015). Computer-based cognitive rehabilitation research in a military treatment facility: Recruitment, compliance, and lessons learned. Work (Reading, Mass.), 50(1), 131–142. https://doi.org/10.3233/WOR-141986</a:t>
            </a:r>
          </a:p>
          <a:p>
            <a:pPr marL="228600" marR="0" lvl="0" indent="-228600" algn="l" defTabSz="527517" rtl="0" eaLnBrk="1" fontAlgn="auto" latinLnBrk="0" hangingPunct="1">
              <a:lnSpc>
                <a:spcPct val="100000"/>
              </a:lnSpc>
              <a:spcBef>
                <a:spcPts val="0"/>
              </a:spcBef>
              <a:spcAft>
                <a:spcPts val="0"/>
              </a:spcAft>
              <a:buClrTx/>
              <a:buSzTx/>
              <a:buFont typeface="+mj-lt"/>
              <a:buAutoNum type="arabicPeriod"/>
              <a:tabLst/>
              <a:defRPr/>
            </a:pPr>
            <a:r>
              <a:rPr lang="en-US" sz="700" kern="1200" dirty="0">
                <a:solidFill>
                  <a:schemeClr val="tx1"/>
                </a:solidFill>
                <a:effectLst/>
                <a:latin typeface="+mn-lt"/>
                <a:ea typeface="+mn-ea"/>
                <a:cs typeface="+mn-cs"/>
              </a:rPr>
              <a:t>Kim, </a:t>
            </a:r>
            <a:r>
              <a:rPr lang="en-US" sz="700" kern="1200" dirty="0" err="1">
                <a:solidFill>
                  <a:schemeClr val="tx1"/>
                </a:solidFill>
                <a:effectLst/>
                <a:latin typeface="+mn-lt"/>
                <a:ea typeface="+mn-ea"/>
                <a:cs typeface="+mn-cs"/>
              </a:rPr>
              <a:t>Seung</a:t>
            </a:r>
            <a:r>
              <a:rPr lang="en-US" sz="700" kern="1200" dirty="0">
                <a:solidFill>
                  <a:schemeClr val="tx1"/>
                </a:solidFill>
                <a:effectLst/>
                <a:latin typeface="+mn-lt"/>
                <a:ea typeface="+mn-ea"/>
                <a:cs typeface="+mn-cs"/>
              </a:rPr>
              <a:t> Jae MD, MSc; Kwon, Oh </a:t>
            </a:r>
            <a:r>
              <a:rPr lang="en-US" sz="700" kern="1200" dirty="0" err="1">
                <a:solidFill>
                  <a:schemeClr val="tx1"/>
                </a:solidFill>
                <a:effectLst/>
                <a:latin typeface="+mn-lt"/>
                <a:ea typeface="+mn-ea"/>
                <a:cs typeface="+mn-cs"/>
              </a:rPr>
              <a:t>Deog</a:t>
            </a:r>
            <a:r>
              <a:rPr lang="en-US" sz="700" kern="1200" dirty="0">
                <a:solidFill>
                  <a:schemeClr val="tx1"/>
                </a:solidFill>
                <a:effectLst/>
                <a:latin typeface="+mn-lt"/>
                <a:ea typeface="+mn-ea"/>
                <a:cs typeface="+mn-cs"/>
              </a:rPr>
              <a:t> MD; Han, Eunice </a:t>
            </a:r>
            <a:r>
              <a:rPr lang="en-US" sz="700" kern="1200" dirty="0" err="1">
                <a:solidFill>
                  <a:schemeClr val="tx1"/>
                </a:solidFill>
                <a:effectLst/>
                <a:latin typeface="+mn-lt"/>
                <a:ea typeface="+mn-ea"/>
                <a:cs typeface="+mn-cs"/>
              </a:rPr>
              <a:t>Bormee</a:t>
            </a:r>
            <a:r>
              <a:rPr lang="en-US" sz="700" kern="1200" dirty="0">
                <a:solidFill>
                  <a:schemeClr val="tx1"/>
                </a:solidFill>
                <a:effectLst/>
                <a:latin typeface="+mn-lt"/>
                <a:ea typeface="+mn-ea"/>
                <a:cs typeface="+mn-cs"/>
              </a:rPr>
              <a:t> MD; Lee, </a:t>
            </a:r>
            <a:r>
              <a:rPr lang="en-US" sz="700" kern="1200" dirty="0" err="1">
                <a:solidFill>
                  <a:schemeClr val="tx1"/>
                </a:solidFill>
                <a:effectLst/>
                <a:latin typeface="+mn-lt"/>
                <a:ea typeface="+mn-ea"/>
                <a:cs typeface="+mn-cs"/>
              </a:rPr>
              <a:t>Cheol</a:t>
            </a:r>
            <a:r>
              <a:rPr lang="en-US" sz="700" kern="1200" dirty="0">
                <a:solidFill>
                  <a:schemeClr val="tx1"/>
                </a:solidFill>
                <a:effectLst/>
                <a:latin typeface="+mn-lt"/>
                <a:ea typeface="+mn-ea"/>
                <a:cs typeface="+mn-cs"/>
              </a:rPr>
              <a:t> Min MD, PhD; Oh, </a:t>
            </a:r>
            <a:r>
              <a:rPr lang="en-US" sz="700" kern="1200" dirty="0" err="1">
                <a:solidFill>
                  <a:schemeClr val="tx1"/>
                </a:solidFill>
                <a:effectLst/>
                <a:latin typeface="+mn-lt"/>
                <a:ea typeface="+mn-ea"/>
                <a:cs typeface="+mn-cs"/>
              </a:rPr>
              <a:t>Seung</a:t>
            </a:r>
            <a:r>
              <a:rPr lang="en-US" sz="700" kern="1200" dirty="0">
                <a:solidFill>
                  <a:schemeClr val="tx1"/>
                </a:solidFill>
                <a:effectLst/>
                <a:latin typeface="+mn-lt"/>
                <a:ea typeface="+mn-ea"/>
                <a:cs typeface="+mn-cs"/>
              </a:rPr>
              <a:t>-Won MD, PhD; Joh, </a:t>
            </a:r>
            <a:r>
              <a:rPr lang="en-US" sz="700" kern="1200" dirty="0" err="1">
                <a:solidFill>
                  <a:schemeClr val="tx1"/>
                </a:solidFill>
                <a:effectLst/>
                <a:latin typeface="+mn-lt"/>
                <a:ea typeface="+mn-ea"/>
                <a:cs typeface="+mn-cs"/>
              </a:rPr>
              <a:t>Hee</a:t>
            </a:r>
            <a:r>
              <a:rPr lang="en-US" sz="700" kern="1200" dirty="0">
                <a:solidFill>
                  <a:schemeClr val="tx1"/>
                </a:solidFill>
                <a:effectLst/>
                <a:latin typeface="+mn-lt"/>
                <a:ea typeface="+mn-ea"/>
                <a:cs typeface="+mn-cs"/>
              </a:rPr>
              <a:t>-Kyung MD, PhD; Oh, </a:t>
            </a:r>
            <a:r>
              <a:rPr lang="en-US" sz="700" kern="1200" dirty="0" err="1">
                <a:solidFill>
                  <a:schemeClr val="tx1"/>
                </a:solidFill>
                <a:effectLst/>
                <a:latin typeface="+mn-lt"/>
                <a:ea typeface="+mn-ea"/>
                <a:cs typeface="+mn-cs"/>
              </a:rPr>
              <a:t>Bumjo</a:t>
            </a:r>
            <a:r>
              <a:rPr lang="en-US" sz="700" kern="1200" dirty="0">
                <a:solidFill>
                  <a:schemeClr val="tx1"/>
                </a:solidFill>
                <a:effectLst/>
                <a:latin typeface="+mn-lt"/>
                <a:ea typeface="+mn-ea"/>
                <a:cs typeface="+mn-cs"/>
              </a:rPr>
              <a:t> MD, MPH; Kwon, </a:t>
            </a:r>
            <a:r>
              <a:rPr lang="en-US" sz="700" kern="1200" dirty="0" err="1">
                <a:solidFill>
                  <a:schemeClr val="tx1"/>
                </a:solidFill>
                <a:effectLst/>
                <a:latin typeface="+mn-lt"/>
                <a:ea typeface="+mn-ea"/>
                <a:cs typeface="+mn-cs"/>
              </a:rPr>
              <a:t>Hyuktae</a:t>
            </a:r>
            <a:r>
              <a:rPr lang="en-US" sz="700" kern="1200" dirty="0">
                <a:solidFill>
                  <a:schemeClr val="tx1"/>
                </a:solidFill>
                <a:effectLst/>
                <a:latin typeface="+mn-lt"/>
                <a:ea typeface="+mn-ea"/>
                <a:cs typeface="+mn-cs"/>
              </a:rPr>
              <a:t> MD, PhD; Cho, </a:t>
            </a:r>
            <a:r>
              <a:rPr lang="en-US" sz="700" kern="1200" dirty="0" err="1">
                <a:solidFill>
                  <a:schemeClr val="tx1"/>
                </a:solidFill>
                <a:effectLst/>
                <a:latin typeface="+mn-lt"/>
                <a:ea typeface="+mn-ea"/>
                <a:cs typeface="+mn-cs"/>
              </a:rPr>
              <a:t>BeLong</a:t>
            </a:r>
            <a:r>
              <a:rPr lang="en-US" sz="700" kern="1200" dirty="0">
                <a:solidFill>
                  <a:schemeClr val="tx1"/>
                </a:solidFill>
                <a:effectLst/>
                <a:latin typeface="+mn-lt"/>
                <a:ea typeface="+mn-ea"/>
                <a:cs typeface="+mn-cs"/>
              </a:rPr>
              <a:t> MD, PhD; Choi, Ho Chun MD, MPH,∗. Impact of number of medications and age on adherence to antihypertensive medications: A nationwide population-based study. Medicine 98(49): p e17825, December 2019. | DOI: 10.1097/MD.0000000000017825</a:t>
            </a:r>
          </a:p>
          <a:p>
            <a:pPr marL="228600" marR="0" lvl="0" indent="-228600" algn="l" defTabSz="527517" rtl="0" eaLnBrk="1" fontAlgn="auto" latinLnBrk="0" hangingPunct="1">
              <a:lnSpc>
                <a:spcPct val="100000"/>
              </a:lnSpc>
              <a:spcBef>
                <a:spcPts val="0"/>
              </a:spcBef>
              <a:spcAft>
                <a:spcPts val="0"/>
              </a:spcAft>
              <a:buClrTx/>
              <a:buSzTx/>
              <a:buFont typeface="+mj-lt"/>
              <a:buAutoNum type="arabicPeriod"/>
              <a:tabLst/>
              <a:defRPr/>
            </a:pPr>
            <a:endParaRPr lang="en-US" sz="700" kern="1200" dirty="0">
              <a:solidFill>
                <a:schemeClr val="tx1"/>
              </a:solidFill>
              <a:effectLst/>
              <a:latin typeface="+mn-lt"/>
              <a:ea typeface="+mn-ea"/>
              <a:cs typeface="+mn-cs"/>
            </a:endParaRPr>
          </a:p>
          <a:p>
            <a:pPr marL="228600" indent="-228600">
              <a:buFont typeface="+mj-lt"/>
              <a:buAutoNum type="arabicPeriod"/>
            </a:pPr>
            <a:endParaRPr lang="en-US" dirty="0"/>
          </a:p>
        </p:txBody>
      </p:sp>
      <p:sp>
        <p:nvSpPr>
          <p:cNvPr id="4" name="Slide Number Placeholder 3"/>
          <p:cNvSpPr>
            <a:spLocks noGrp="1"/>
          </p:cNvSpPr>
          <p:nvPr>
            <p:ph type="sldNum" sz="quarter" idx="10"/>
          </p:nvPr>
        </p:nvSpPr>
        <p:spPr/>
        <p:txBody>
          <a:bodyPr/>
          <a:lstStyle/>
          <a:p>
            <a:fld id="{6D393059-BF10-4332-B473-BC950DA3717F}" type="slidenum">
              <a:rPr lang="en-US" smtClean="0"/>
              <a:t>1</a:t>
            </a:fld>
            <a:endParaRPr lang="en-US" dirty="0"/>
          </a:p>
        </p:txBody>
      </p:sp>
    </p:spTree>
    <p:extLst>
      <p:ext uri="{BB962C8B-B14F-4D97-AF65-F5344CB8AC3E}">
        <p14:creationId xmlns:p14="http://schemas.microsoft.com/office/powerpoint/2010/main" val="1333901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3591562"/>
            <a:ext cx="24688800" cy="7640320"/>
          </a:xfrm>
        </p:spPr>
        <p:txBody>
          <a:bodyPr anchor="b"/>
          <a:lstStyle>
            <a:lvl1pPr algn="ctr">
              <a:defRPr sz="16200"/>
            </a:lvl1pPr>
          </a:lstStyle>
          <a:p>
            <a:r>
              <a:rPr lang="en-US"/>
              <a:t>Click to edit Master title style</a:t>
            </a:r>
          </a:p>
        </p:txBody>
      </p:sp>
      <p:sp>
        <p:nvSpPr>
          <p:cNvPr id="3" name="Subtitle 2"/>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p:cNvSpPr>
            <a:spLocks noGrp="1"/>
          </p:cNvSpPr>
          <p:nvPr>
            <p:ph type="dt" sz="half" idx="10"/>
          </p:nvPr>
        </p:nvSpPr>
        <p:spPr/>
        <p:txBody>
          <a:bodyPr/>
          <a:lstStyle/>
          <a:p>
            <a:fld id="{AB84380E-DAFF-49F2-B410-031D1FF05D5F}"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54778-2394-4264-BFE9-CFEDA1E69AF7}" type="slidenum">
              <a:rPr lang="en-US" smtClean="0"/>
              <a:t>‹#›</a:t>
            </a:fld>
            <a:endParaRPr lang="en-US"/>
          </a:p>
        </p:txBody>
      </p:sp>
    </p:spTree>
    <p:extLst>
      <p:ext uri="{BB962C8B-B14F-4D97-AF65-F5344CB8AC3E}">
        <p14:creationId xmlns:p14="http://schemas.microsoft.com/office/powerpoint/2010/main" val="2111660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4380E-DAFF-49F2-B410-031D1FF05D5F}"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54778-2394-4264-BFE9-CFEDA1E69AF7}" type="slidenum">
              <a:rPr lang="en-US" smtClean="0"/>
              <a:t>‹#›</a:t>
            </a:fld>
            <a:endParaRPr lang="en-US"/>
          </a:p>
        </p:txBody>
      </p:sp>
    </p:spTree>
    <p:extLst>
      <p:ext uri="{BB962C8B-B14F-4D97-AF65-F5344CB8AC3E}">
        <p14:creationId xmlns:p14="http://schemas.microsoft.com/office/powerpoint/2010/main" val="169778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1168400"/>
            <a:ext cx="7098030" cy="185978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0"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4380E-DAFF-49F2-B410-031D1FF05D5F}"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54778-2394-4264-BFE9-CFEDA1E69AF7}" type="slidenum">
              <a:rPr lang="en-US" smtClean="0"/>
              <a:t>‹#›</a:t>
            </a:fld>
            <a:endParaRPr lang="en-US"/>
          </a:p>
        </p:txBody>
      </p:sp>
    </p:spTree>
    <p:extLst>
      <p:ext uri="{BB962C8B-B14F-4D97-AF65-F5344CB8AC3E}">
        <p14:creationId xmlns:p14="http://schemas.microsoft.com/office/powerpoint/2010/main" val="1820265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9876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84380E-DAFF-49F2-B410-031D1FF05D5F}"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54778-2394-4264-BFE9-CFEDA1E69AF7}" type="slidenum">
              <a:rPr lang="en-US" smtClean="0"/>
              <a:t>‹#›</a:t>
            </a:fld>
            <a:endParaRPr lang="en-US"/>
          </a:p>
        </p:txBody>
      </p:sp>
    </p:spTree>
    <p:extLst>
      <p:ext uri="{BB962C8B-B14F-4D97-AF65-F5344CB8AC3E}">
        <p14:creationId xmlns:p14="http://schemas.microsoft.com/office/powerpoint/2010/main" val="3241656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5471163"/>
            <a:ext cx="28392120" cy="9128758"/>
          </a:xfrm>
        </p:spPr>
        <p:txBody>
          <a:bodyPr anchor="b"/>
          <a:lstStyle>
            <a:lvl1pPr>
              <a:defRPr sz="16200"/>
            </a:lvl1pPr>
          </a:lstStyle>
          <a:p>
            <a:r>
              <a:rPr lang="en-US"/>
              <a:t>Click to edit Master title style</a:t>
            </a:r>
          </a:p>
        </p:txBody>
      </p:sp>
      <p:sp>
        <p:nvSpPr>
          <p:cNvPr id="3" name="Text Placeholder 2"/>
          <p:cNvSpPr>
            <a:spLocks noGrp="1"/>
          </p:cNvSpPr>
          <p:nvPr>
            <p:ph type="body" idx="1"/>
          </p:nvPr>
        </p:nvSpPr>
        <p:spPr>
          <a:xfrm>
            <a:off x="2245995" y="14686283"/>
            <a:ext cx="28392120" cy="4800598"/>
          </a:xfrm>
        </p:spPr>
        <p:txBody>
          <a:bodyPr/>
          <a:lstStyle>
            <a:lvl1pPr marL="0" indent="0">
              <a:buNone/>
              <a:defRPr sz="6480">
                <a:solidFill>
                  <a:schemeClr val="tx1">
                    <a:tint val="75000"/>
                  </a:schemeClr>
                </a:solidFill>
              </a:defRPr>
            </a:lvl1pPr>
            <a:lvl2pPr marL="1234440" indent="0">
              <a:buNone/>
              <a:defRPr sz="5400">
                <a:solidFill>
                  <a:schemeClr val="tx1">
                    <a:tint val="75000"/>
                  </a:schemeClr>
                </a:solidFill>
              </a:defRPr>
            </a:lvl2pPr>
            <a:lvl3pPr marL="2468880" indent="0">
              <a:buNone/>
              <a:defRPr sz="4860">
                <a:solidFill>
                  <a:schemeClr val="tx1">
                    <a:tint val="75000"/>
                  </a:schemeClr>
                </a:solidFill>
              </a:defRPr>
            </a:lvl3pPr>
            <a:lvl4pPr marL="3703320" indent="0">
              <a:buNone/>
              <a:defRPr sz="4320">
                <a:solidFill>
                  <a:schemeClr val="tx1">
                    <a:tint val="75000"/>
                  </a:schemeClr>
                </a:solidFill>
              </a:defRPr>
            </a:lvl4pPr>
            <a:lvl5pPr marL="4937760" indent="0">
              <a:buNone/>
              <a:defRPr sz="4320">
                <a:solidFill>
                  <a:schemeClr val="tx1">
                    <a:tint val="75000"/>
                  </a:schemeClr>
                </a:solidFill>
              </a:defRPr>
            </a:lvl5pPr>
            <a:lvl6pPr marL="6172200" indent="0">
              <a:buNone/>
              <a:defRPr sz="4320">
                <a:solidFill>
                  <a:schemeClr val="tx1">
                    <a:tint val="75000"/>
                  </a:schemeClr>
                </a:solidFill>
              </a:defRPr>
            </a:lvl6pPr>
            <a:lvl7pPr marL="7406640" indent="0">
              <a:buNone/>
              <a:defRPr sz="4320">
                <a:solidFill>
                  <a:schemeClr val="tx1">
                    <a:tint val="75000"/>
                  </a:schemeClr>
                </a:solidFill>
              </a:defRPr>
            </a:lvl7pPr>
            <a:lvl8pPr marL="8641080" indent="0">
              <a:buNone/>
              <a:defRPr sz="4320">
                <a:solidFill>
                  <a:schemeClr val="tx1">
                    <a:tint val="75000"/>
                  </a:schemeClr>
                </a:solidFill>
              </a:defRPr>
            </a:lvl8pPr>
            <a:lvl9pPr marL="9875520" indent="0">
              <a:buNone/>
              <a:defRPr sz="43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84380E-DAFF-49F2-B410-031D1FF05D5F}" type="datetimeFigureOut">
              <a:rPr lang="en-US" smtClean="0"/>
              <a:t>7/25/2023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054778-2394-4264-BFE9-CFEDA1E69AF7}" type="slidenum">
              <a:rPr lang="en-US" smtClean="0"/>
              <a:t>‹#›</a:t>
            </a:fld>
            <a:endParaRPr lang="en-US"/>
          </a:p>
        </p:txBody>
      </p:sp>
    </p:spTree>
    <p:extLst>
      <p:ext uri="{BB962C8B-B14F-4D97-AF65-F5344CB8AC3E}">
        <p14:creationId xmlns:p14="http://schemas.microsoft.com/office/powerpoint/2010/main" val="369067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84380E-DAFF-49F2-B410-031D1FF05D5F}"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54778-2394-4264-BFE9-CFEDA1E69AF7}" type="slidenum">
              <a:rPr lang="en-US" smtClean="0"/>
              <a:t>‹#›</a:t>
            </a:fld>
            <a:endParaRPr lang="en-US"/>
          </a:p>
        </p:txBody>
      </p:sp>
    </p:spTree>
    <p:extLst>
      <p:ext uri="{BB962C8B-B14F-4D97-AF65-F5344CB8AC3E}">
        <p14:creationId xmlns:p14="http://schemas.microsoft.com/office/powerpoint/2010/main" val="155373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1"/>
            <a:ext cx="28392120" cy="4241802"/>
          </a:xfrm>
        </p:spPr>
        <p:txBody>
          <a:bodyPr/>
          <a:lstStyle/>
          <a:p>
            <a:r>
              <a:rPr lang="en-US"/>
              <a:t>Click to edit Master title style</a:t>
            </a:r>
          </a:p>
        </p:txBody>
      </p:sp>
      <p:sp>
        <p:nvSpPr>
          <p:cNvPr id="3" name="Text Placeholder 2"/>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4" name="Content Placeholder 3"/>
          <p:cNvSpPr>
            <a:spLocks noGrp="1"/>
          </p:cNvSpPr>
          <p:nvPr>
            <p:ph sz="half" idx="2"/>
          </p:nvPr>
        </p:nvSpPr>
        <p:spPr>
          <a:xfrm>
            <a:off x="2267429" y="8016240"/>
            <a:ext cx="13926025"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6" name="Content Placeholder 5"/>
          <p:cNvSpPr>
            <a:spLocks noGrp="1"/>
          </p:cNvSpPr>
          <p:nvPr>
            <p:ph sz="quarter" idx="4"/>
          </p:nvPr>
        </p:nvSpPr>
        <p:spPr>
          <a:xfrm>
            <a:off x="16664940"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84380E-DAFF-49F2-B410-031D1FF05D5F}" type="datetimeFigureOut">
              <a:rPr lang="en-US" smtClean="0"/>
              <a:t>7/25/2023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054778-2394-4264-BFE9-CFEDA1E69AF7}" type="slidenum">
              <a:rPr lang="en-US" smtClean="0"/>
              <a:t>‹#›</a:t>
            </a:fld>
            <a:endParaRPr lang="en-US"/>
          </a:p>
        </p:txBody>
      </p:sp>
    </p:spTree>
    <p:extLst>
      <p:ext uri="{BB962C8B-B14F-4D97-AF65-F5344CB8AC3E}">
        <p14:creationId xmlns:p14="http://schemas.microsoft.com/office/powerpoint/2010/main" val="363674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B84380E-DAFF-49F2-B410-031D1FF05D5F}" type="datetimeFigureOut">
              <a:rPr lang="en-US" smtClean="0"/>
              <a:t>7/25/2023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054778-2394-4264-BFE9-CFEDA1E69AF7}" type="slidenum">
              <a:rPr lang="en-US" smtClean="0"/>
              <a:t>‹#›</a:t>
            </a:fld>
            <a:endParaRPr lang="en-US"/>
          </a:p>
        </p:txBody>
      </p:sp>
    </p:spTree>
    <p:extLst>
      <p:ext uri="{BB962C8B-B14F-4D97-AF65-F5344CB8AC3E}">
        <p14:creationId xmlns:p14="http://schemas.microsoft.com/office/powerpoint/2010/main" val="343550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84380E-DAFF-49F2-B410-031D1FF05D5F}" type="datetimeFigureOut">
              <a:rPr lang="en-US" smtClean="0"/>
              <a:t>7/25/2023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054778-2394-4264-BFE9-CFEDA1E69AF7}" type="slidenum">
              <a:rPr lang="en-US" smtClean="0"/>
              <a:t>‹#›</a:t>
            </a:fld>
            <a:endParaRPr lang="en-US"/>
          </a:p>
        </p:txBody>
      </p:sp>
    </p:spTree>
    <p:extLst>
      <p:ext uri="{BB962C8B-B14F-4D97-AF65-F5344CB8AC3E}">
        <p14:creationId xmlns:p14="http://schemas.microsoft.com/office/powerpoint/2010/main" val="3253878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Content Placeholder 2"/>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AB84380E-DAFF-49F2-B410-031D1FF05D5F}"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54778-2394-4264-BFE9-CFEDA1E69AF7}" type="slidenum">
              <a:rPr lang="en-US" smtClean="0"/>
              <a:t>‹#›</a:t>
            </a:fld>
            <a:endParaRPr lang="en-US"/>
          </a:p>
        </p:txBody>
      </p:sp>
    </p:spTree>
    <p:extLst>
      <p:ext uri="{BB962C8B-B14F-4D97-AF65-F5344CB8AC3E}">
        <p14:creationId xmlns:p14="http://schemas.microsoft.com/office/powerpoint/2010/main" val="1779429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Picture Placeholder 2"/>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4"/>
          <p:cNvSpPr>
            <a:spLocks noGrp="1"/>
          </p:cNvSpPr>
          <p:nvPr>
            <p:ph type="dt" sz="half" idx="10"/>
          </p:nvPr>
        </p:nvSpPr>
        <p:spPr/>
        <p:txBody>
          <a:bodyPr/>
          <a:lstStyle/>
          <a:p>
            <a:fld id="{AB84380E-DAFF-49F2-B410-031D1FF05D5F}" type="datetimeFigureOut">
              <a:rPr lang="en-US" smtClean="0"/>
              <a:t>7/25/2023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054778-2394-4264-BFE9-CFEDA1E69AF7}" type="slidenum">
              <a:rPr lang="en-US" smtClean="0"/>
              <a:t>‹#›</a:t>
            </a:fld>
            <a:endParaRPr lang="en-US"/>
          </a:p>
        </p:txBody>
      </p:sp>
    </p:spTree>
    <p:extLst>
      <p:ext uri="{BB962C8B-B14F-4D97-AF65-F5344CB8AC3E}">
        <p14:creationId xmlns:p14="http://schemas.microsoft.com/office/powerpoint/2010/main" val="2833858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75000"/>
                  </a:schemeClr>
                </a:solidFill>
              </a:defRPr>
            </a:lvl1pPr>
          </a:lstStyle>
          <a:p>
            <a:fld id="{AB84380E-DAFF-49F2-B410-031D1FF05D5F}" type="datetimeFigureOut">
              <a:rPr lang="en-US" smtClean="0"/>
              <a:t>7/25/2023</a:t>
            </a:fld>
            <a:endParaRPr lang="en-US"/>
          </a:p>
        </p:txBody>
      </p:sp>
      <p:sp>
        <p:nvSpPr>
          <p:cNvPr id="5" name="Footer Placeholder 4"/>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75000"/>
                  </a:schemeClr>
                </a:solidFill>
              </a:defRPr>
            </a:lvl1pPr>
          </a:lstStyle>
          <a:p>
            <a:fld id="{D8054778-2394-4264-BFE9-CFEDA1E69AF7}" type="slidenum">
              <a:rPr lang="en-US" smtClean="0"/>
              <a:t>‹#›</a:t>
            </a:fld>
            <a:endParaRPr lang="en-US"/>
          </a:p>
        </p:txBody>
      </p:sp>
      <p:sp>
        <p:nvSpPr>
          <p:cNvPr id="7" name="Rectangle 6"/>
          <p:cNvSpPr/>
          <p:nvPr userDrawn="1"/>
        </p:nvSpPr>
        <p:spPr>
          <a:xfrm>
            <a:off x="0" y="21336456"/>
            <a:ext cx="32918400" cy="762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82049" tIns="41026" rIns="82049" bIns="41026" rtlCol="0" anchor="ctr"/>
          <a:lstStyle/>
          <a:p>
            <a:pPr algn="ctr"/>
            <a:endParaRPr lang="en-US" sz="5000" dirty="0">
              <a:ln>
                <a:solidFill>
                  <a:srgbClr val="001A3B"/>
                </a:solidFill>
              </a:ln>
              <a:solidFill>
                <a:srgbClr val="001A3B"/>
              </a:solidFill>
              <a:effectLst/>
            </a:endParaRPr>
          </a:p>
        </p:txBody>
      </p:sp>
      <p:sp>
        <p:nvSpPr>
          <p:cNvPr id="8" name="Rectangle 7"/>
          <p:cNvSpPr/>
          <p:nvPr userDrawn="1"/>
        </p:nvSpPr>
        <p:spPr>
          <a:xfrm>
            <a:off x="0" y="21537747"/>
            <a:ext cx="32918400" cy="7620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lIns="82049" tIns="41026" rIns="82049" bIns="41026" rtlCol="0" anchor="ctr"/>
          <a:lstStyle/>
          <a:p>
            <a:pPr algn="ctr"/>
            <a:endParaRPr lang="en-US" sz="5000" dirty="0">
              <a:ln>
                <a:solidFill>
                  <a:srgbClr val="001A3B"/>
                </a:solidFill>
              </a:ln>
              <a:solidFill>
                <a:srgbClr val="001A3B"/>
              </a:solidFill>
              <a:effectLst/>
            </a:endParaRPr>
          </a:p>
        </p:txBody>
      </p:sp>
      <p:pic>
        <p:nvPicPr>
          <p:cNvPr id="9" name="Picture 8"/>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222010" y="338582"/>
            <a:ext cx="4656279" cy="1346620"/>
          </a:xfrm>
          <a:prstGeom prst="rect">
            <a:avLst/>
          </a:prstGeom>
        </p:spPr>
      </p:pic>
      <p:sp>
        <p:nvSpPr>
          <p:cNvPr id="10" name="Rectangle 9"/>
          <p:cNvSpPr/>
          <p:nvPr userDrawn="1"/>
        </p:nvSpPr>
        <p:spPr>
          <a:xfrm>
            <a:off x="-2372" y="338579"/>
            <a:ext cx="739884" cy="1347560"/>
          </a:xfrm>
          <a:prstGeom prst="rect">
            <a:avLst/>
          </a:prstGeom>
          <a:solidFill>
            <a:srgbClr val="001A3B"/>
          </a:solidFill>
          <a:effectLst/>
        </p:spPr>
        <p:style>
          <a:lnRef idx="1">
            <a:schemeClr val="accent1"/>
          </a:lnRef>
          <a:fillRef idx="3">
            <a:schemeClr val="accent1"/>
          </a:fillRef>
          <a:effectRef idx="2">
            <a:schemeClr val="accent1"/>
          </a:effectRef>
          <a:fontRef idx="minor">
            <a:schemeClr val="lt1"/>
          </a:fontRef>
        </p:style>
        <p:txBody>
          <a:bodyPr lIns="52746" tIns="26374" rIns="52746" bIns="26374" rtlCol="0" anchor="ctr"/>
          <a:lstStyle/>
          <a:p>
            <a:pPr algn="ctr"/>
            <a:endParaRPr lang="en-US" sz="3200" dirty="0">
              <a:ln>
                <a:solidFill>
                  <a:srgbClr val="001A3B"/>
                </a:solidFill>
              </a:ln>
              <a:solidFill>
                <a:srgbClr val="001A3B"/>
              </a:solidFill>
              <a:effectLst/>
            </a:endParaRPr>
          </a:p>
        </p:txBody>
      </p:sp>
    </p:spTree>
    <p:extLst>
      <p:ext uri="{BB962C8B-B14F-4D97-AF65-F5344CB8AC3E}">
        <p14:creationId xmlns:p14="http://schemas.microsoft.com/office/powerpoint/2010/main" val="2095192551"/>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125664" y="249238"/>
            <a:ext cx="23615062" cy="1530595"/>
          </a:xfrm>
          <a:prstGeom prst="rect">
            <a:avLst/>
          </a:prstGeom>
          <a:noFill/>
        </p:spPr>
        <p:txBody>
          <a:bodyPr wrap="square" lIns="52752" tIns="26376" rIns="52752" bIns="26376" rtlCol="0">
            <a:spAutoFit/>
          </a:bodyPr>
          <a:lstStyle/>
          <a:p>
            <a:pPr algn="ctr"/>
            <a:r>
              <a:rPr lang="en-US" sz="4800" b="1" dirty="0"/>
              <a:t>Impact of Education Levels on Patient Compliance: Characteristics of Service Members with Traumatic Brain Injury at a Cognitive Rehabilitation Center</a:t>
            </a:r>
            <a:endParaRPr lang="en-US" sz="4800" dirty="0"/>
          </a:p>
        </p:txBody>
      </p:sp>
      <p:sp>
        <p:nvSpPr>
          <p:cNvPr id="15" name="TextBox 14"/>
          <p:cNvSpPr txBox="1"/>
          <p:nvPr/>
        </p:nvSpPr>
        <p:spPr>
          <a:xfrm>
            <a:off x="4728411" y="1778557"/>
            <a:ext cx="25382079" cy="1161263"/>
          </a:xfrm>
          <a:prstGeom prst="rect">
            <a:avLst/>
          </a:prstGeom>
          <a:noFill/>
        </p:spPr>
        <p:txBody>
          <a:bodyPr wrap="square" lIns="52752" tIns="26376" rIns="52752" bIns="26376" rtlCol="0">
            <a:spAutoFit/>
          </a:bodyPr>
          <a:lstStyle/>
          <a:p>
            <a:pPr algn="ctr"/>
            <a:r>
              <a:rPr lang="en-US" sz="3600" dirty="0"/>
              <a:t>Megan </a:t>
            </a:r>
            <a:r>
              <a:rPr lang="en-US" sz="3600" dirty="0" err="1"/>
              <a:t>Tsui</a:t>
            </a:r>
            <a:r>
              <a:rPr lang="en-US" sz="3600" dirty="0"/>
              <a:t>, MA</a:t>
            </a:r>
            <a:r>
              <a:rPr lang="en-US" sz="3600" baseline="30000" dirty="0"/>
              <a:t>1, 3, 4</a:t>
            </a:r>
            <a:r>
              <a:rPr lang="en-US" sz="3600" dirty="0"/>
              <a:t>, Joshua Thurber</a:t>
            </a:r>
            <a:r>
              <a:rPr lang="en-US" sz="3600" baseline="30000" dirty="0"/>
              <a:t>3</a:t>
            </a:r>
            <a:r>
              <a:rPr lang="en-US" sz="3600" dirty="0"/>
              <a:t>, Peter Hoover, MS </a:t>
            </a:r>
            <a:r>
              <a:rPr lang="en-US" sz="3600" baseline="30000" dirty="0"/>
              <a:t>1</a:t>
            </a:r>
            <a:r>
              <a:rPr lang="en-US" sz="3600" dirty="0"/>
              <a:t>, Jose Lara-Ruiz, PhD </a:t>
            </a:r>
            <a:r>
              <a:rPr lang="en-US" sz="3600" baseline="30000" dirty="0"/>
              <a:t>1</a:t>
            </a:r>
            <a:r>
              <a:rPr lang="en-US" sz="3600" dirty="0"/>
              <a:t>, Melinda Tung, MS</a:t>
            </a:r>
            <a:r>
              <a:rPr lang="en-US" sz="3600" baseline="30000" dirty="0"/>
              <a:t>1-4</a:t>
            </a:r>
            <a:r>
              <a:rPr lang="en-US" sz="3600" dirty="0"/>
              <a:t>, Isabelle </a:t>
            </a:r>
            <a:r>
              <a:rPr lang="en-US" sz="3600" dirty="0" err="1"/>
              <a:t>Wal</a:t>
            </a:r>
            <a:r>
              <a:rPr lang="en-US" sz="3600"/>
              <a:t>, MS </a:t>
            </a:r>
            <a:r>
              <a:rPr lang="en-US" sz="3600" baseline="30000" dirty="0"/>
              <a:t>1-4</a:t>
            </a:r>
            <a:r>
              <a:rPr lang="en-US" sz="3600" dirty="0"/>
              <a:t>, Katherine Sullivan, PhD</a:t>
            </a:r>
            <a:r>
              <a:rPr lang="en-US" sz="3600" baseline="30000" dirty="0"/>
              <a:t>1</a:t>
            </a:r>
            <a:r>
              <a:rPr lang="en-US" sz="3600" dirty="0"/>
              <a:t>, Wendy Law, PhD</a:t>
            </a:r>
            <a:r>
              <a:rPr lang="en-US" sz="3600" baseline="30000" dirty="0"/>
              <a:t>1,2</a:t>
            </a:r>
            <a:r>
              <a:rPr lang="en-US" sz="3600" dirty="0"/>
              <a:t>, Louis M. French, PsyD</a:t>
            </a:r>
            <a:r>
              <a:rPr lang="en-US" sz="3600" baseline="30000" dirty="0"/>
              <a:t>1,2</a:t>
            </a:r>
            <a:endParaRPr lang="en-US" sz="3600" dirty="0">
              <a:effectLst/>
            </a:endParaRPr>
          </a:p>
        </p:txBody>
      </p:sp>
      <p:sp>
        <p:nvSpPr>
          <p:cNvPr id="16" name="TextBox 15"/>
          <p:cNvSpPr txBox="1"/>
          <p:nvPr/>
        </p:nvSpPr>
        <p:spPr>
          <a:xfrm>
            <a:off x="8767763" y="2943521"/>
            <a:ext cx="18330863" cy="1038152"/>
          </a:xfrm>
          <a:prstGeom prst="rect">
            <a:avLst/>
          </a:prstGeom>
          <a:noFill/>
        </p:spPr>
        <p:txBody>
          <a:bodyPr wrap="square" lIns="52752" tIns="26376" rIns="52752" bIns="26376" rtlCol="0">
            <a:spAutoFit/>
          </a:bodyPr>
          <a:lstStyle/>
          <a:p>
            <a:pPr algn="ctr"/>
            <a:r>
              <a:rPr lang="en-US" sz="3200" baseline="30000" dirty="0"/>
              <a:t>1</a:t>
            </a:r>
            <a:r>
              <a:rPr lang="en-US" sz="3200" dirty="0"/>
              <a:t>National Intrepid Center of Excellence, Walter Reed National Military Medical Center, Bethesda, MD</a:t>
            </a:r>
          </a:p>
          <a:p>
            <a:pPr algn="ctr"/>
            <a:r>
              <a:rPr lang="en-US" sz="3200" baseline="30000" dirty="0"/>
              <a:t>2</a:t>
            </a:r>
            <a:r>
              <a:rPr lang="en-US" sz="3200" dirty="0"/>
              <a:t>Uniformed Services University of the Health Sciences, Bethesda, MD</a:t>
            </a:r>
          </a:p>
        </p:txBody>
      </p:sp>
      <p:sp>
        <p:nvSpPr>
          <p:cNvPr id="17" name="TextBox 16"/>
          <p:cNvSpPr txBox="1"/>
          <p:nvPr/>
        </p:nvSpPr>
        <p:spPr>
          <a:xfrm>
            <a:off x="266589" y="5451854"/>
            <a:ext cx="10126949" cy="6685852"/>
          </a:xfrm>
          <a:prstGeom prst="rect">
            <a:avLst/>
          </a:prstGeom>
          <a:solidFill>
            <a:schemeClr val="bg1">
              <a:lumMod val="95000"/>
            </a:schemeClr>
          </a:solidFill>
        </p:spPr>
        <p:txBody>
          <a:bodyPr wrap="square" lIns="52752" tIns="26376" rIns="52752" bIns="26376" rtlCol="0">
            <a:spAutoFit/>
          </a:bodyPr>
          <a:lstStyle/>
          <a:p>
            <a:pPr marL="342900" indent="-342900">
              <a:buFont typeface="Arial" panose="020B0604020202020204" pitchFamily="34" charset="0"/>
              <a:buChar char="•"/>
            </a:pPr>
            <a:r>
              <a:rPr lang="en-US" sz="2500" dirty="0"/>
              <a:t>Traumatic brain injury (TBI) is a prevalent condition that impacts military populations in deployment and non-deployment settings. Since 2000, over 460,000 service members (SMs) have been diagnosed with a TBI in the DoD</a:t>
            </a:r>
            <a:r>
              <a:rPr lang="en-US" sz="2500" baseline="30000" dirty="0"/>
              <a:t>1</a:t>
            </a:r>
            <a:r>
              <a:rPr lang="en-US" sz="2500" dirty="0"/>
              <a:t>. </a:t>
            </a:r>
          </a:p>
          <a:p>
            <a:pPr marL="342900" indent="-342900">
              <a:buFont typeface="Arial" panose="020B0604020202020204" pitchFamily="34" charset="0"/>
              <a:buChar char="•"/>
            </a:pPr>
            <a:r>
              <a:rPr lang="en-US" sz="2500" dirty="0"/>
              <a:t>Cognitive symptoms can include disruption in attention, executive function, or memory. One approach to supplementing cognitive rehabilitation is the Brain Fitness Center (BFC) at Walter Reed National Military Medical Center (WRNMMC). The BFC provides computer-based cognitive training, biofeedback, and brain-health classes to active duty, retired, and military dependents reporting cognitive complaints. </a:t>
            </a:r>
          </a:p>
          <a:p>
            <a:pPr marL="342900" indent="-342900">
              <a:buFont typeface="Arial" panose="020B0604020202020204" pitchFamily="34" charset="0"/>
              <a:buChar char="•"/>
            </a:pPr>
            <a:r>
              <a:rPr lang="en-US" sz="2500" dirty="0"/>
              <a:t>Support has been found for the efficacy of computer-based cognitive rehabilitation interventions</a:t>
            </a:r>
            <a:r>
              <a:rPr lang="en-US" sz="2500" baseline="30000" dirty="0"/>
              <a:t>2</a:t>
            </a:r>
            <a:r>
              <a:rPr lang="en-US" sz="2500" dirty="0"/>
              <a:t>. However, various factors have been identified as challenges in treatment compliance</a:t>
            </a:r>
            <a:r>
              <a:rPr lang="en-US" sz="2500" baseline="30000" dirty="0"/>
              <a:t>3</a:t>
            </a:r>
            <a:r>
              <a:rPr lang="en-US" sz="2500" dirty="0"/>
              <a:t>. </a:t>
            </a:r>
          </a:p>
          <a:p>
            <a:pPr marL="342900" indent="-342900">
              <a:buFont typeface="Arial" panose="020B0604020202020204" pitchFamily="34" charset="0"/>
              <a:buChar char="•"/>
            </a:pPr>
            <a:r>
              <a:rPr lang="en-US" sz="2500" dirty="0"/>
              <a:t>Prior studies have found that sex, education, marital status, mental health status, and age are all associated with adherence to medical care</a:t>
            </a:r>
            <a:r>
              <a:rPr lang="en-US" sz="2500" baseline="30000" dirty="0"/>
              <a:t>4</a:t>
            </a:r>
            <a:r>
              <a:rPr lang="en-US" sz="2500" dirty="0"/>
              <a:t>.</a:t>
            </a:r>
            <a:endParaRPr lang="en-US" sz="2500" baseline="30000" dirty="0"/>
          </a:p>
          <a:p>
            <a:pPr marL="342900" indent="-342900">
              <a:buFont typeface="Arial" panose="020B0604020202020204" pitchFamily="34" charset="0"/>
              <a:buChar char="•"/>
            </a:pPr>
            <a:r>
              <a:rPr lang="en-US" sz="2500" dirty="0"/>
              <a:t>This study aims to understand the characteristics of treatment-compliant patients at the BFC. </a:t>
            </a:r>
          </a:p>
        </p:txBody>
      </p:sp>
      <p:sp>
        <p:nvSpPr>
          <p:cNvPr id="18" name="TextBox 17"/>
          <p:cNvSpPr txBox="1"/>
          <p:nvPr/>
        </p:nvSpPr>
        <p:spPr>
          <a:xfrm>
            <a:off x="22246872" y="12600983"/>
            <a:ext cx="10432023" cy="6331909"/>
          </a:xfrm>
          <a:prstGeom prst="rect">
            <a:avLst/>
          </a:prstGeom>
          <a:solidFill>
            <a:schemeClr val="bg1">
              <a:lumMod val="95000"/>
            </a:schemeClr>
          </a:solidFill>
        </p:spPr>
        <p:txBody>
          <a:bodyPr wrap="square" lIns="52752" tIns="26376" rIns="52752" bIns="26376" rtlCol="0">
            <a:spAutoFit/>
          </a:bodyPr>
          <a:lstStyle/>
          <a:p>
            <a:pPr marL="342900" indent="-342900">
              <a:buFont typeface="Arial" panose="020B0604020202020204" pitchFamily="34" charset="0"/>
              <a:buChar char="•"/>
            </a:pPr>
            <a:r>
              <a:rPr lang="en-US" sz="2400" dirty="0"/>
              <a:t>Treatment compliance is an essential factor in improving PCS symptoms. </a:t>
            </a:r>
          </a:p>
          <a:p>
            <a:pPr marL="342900" indent="-342900">
              <a:buFont typeface="Arial" panose="020B0604020202020204" pitchFamily="34" charset="0"/>
              <a:buChar char="•"/>
            </a:pPr>
            <a:r>
              <a:rPr lang="en-US" sz="2400" dirty="0"/>
              <a:t>This study highlights that, overall, most demographic characteristics do not play a role in patients' treatment compliance. However, the regression model revealed that level of education did predict treatment compliance. </a:t>
            </a:r>
          </a:p>
          <a:p>
            <a:pPr marL="342900" indent="-342900">
              <a:buFont typeface="Arial" panose="020B0604020202020204" pitchFamily="34" charset="0"/>
              <a:buChar char="•"/>
            </a:pPr>
            <a:r>
              <a:rPr lang="en-US" sz="2400" dirty="0"/>
              <a:t>Interestingly, those with less education were more likely to return for follow-up visits. There are a few possible explanations. </a:t>
            </a:r>
          </a:p>
          <a:p>
            <a:pPr marL="342900" indent="-342900">
              <a:buFont typeface="Arial" panose="020B0604020202020204" pitchFamily="34" charset="0"/>
              <a:buChar char="•"/>
            </a:pPr>
            <a:r>
              <a:rPr lang="en-US" sz="2400" dirty="0"/>
              <a:t>One, higher levels of education are a favorable predictive factor in TBI recovery, and it is possible those with less education were reporting more severe symptoms and were more eager to engage in the rehabilitation offerings. </a:t>
            </a:r>
          </a:p>
          <a:p>
            <a:pPr marL="342900" indent="-342900">
              <a:buFont typeface="Arial" panose="020B0604020202020204" pitchFamily="34" charset="0"/>
              <a:buChar char="•"/>
            </a:pPr>
            <a:r>
              <a:rPr lang="en-US" sz="2400" dirty="0"/>
              <a:t>Alternately, those with higher levels of education may have more cognitive reserve and less need for extended intervention. </a:t>
            </a:r>
          </a:p>
          <a:p>
            <a:pPr marL="342900" indent="-342900">
              <a:buFont typeface="Arial" panose="020B0604020202020204" pitchFamily="34" charset="0"/>
              <a:buChar char="•"/>
            </a:pPr>
            <a:r>
              <a:rPr lang="en-US" sz="2400" dirty="0"/>
              <a:t>The other possibility is in a military setting, education is often associated with rank. It is possible that individuals with lower paygrades feel more obligated to comply with clinical recommendations. </a:t>
            </a:r>
          </a:p>
          <a:p>
            <a:pPr marL="342900" indent="-342900">
              <a:buFont typeface="Arial" panose="020B0604020202020204" pitchFamily="34" charset="0"/>
              <a:buChar char="•"/>
            </a:pPr>
            <a:r>
              <a:rPr lang="en-US" sz="2400" dirty="0"/>
              <a:t>These findings suggest different approaches to introducing and implementing treatment processes may be needed to enhance treatment compliance across different educational levels.</a:t>
            </a:r>
          </a:p>
        </p:txBody>
      </p:sp>
      <p:sp>
        <p:nvSpPr>
          <p:cNvPr id="12" name="TextBox 11"/>
          <p:cNvSpPr txBox="1"/>
          <p:nvPr/>
        </p:nvSpPr>
        <p:spPr>
          <a:xfrm>
            <a:off x="442292" y="20389048"/>
            <a:ext cx="8501683" cy="1038152"/>
          </a:xfrm>
          <a:prstGeom prst="rect">
            <a:avLst/>
          </a:prstGeom>
          <a:noFill/>
        </p:spPr>
        <p:txBody>
          <a:bodyPr wrap="square" lIns="52752" tIns="26376" rIns="52752" bIns="26376" rtlCol="0">
            <a:spAutoFit/>
          </a:bodyPr>
          <a:lstStyle/>
          <a:p>
            <a:r>
              <a:rPr lang="en-US" sz="1600" b="1" dirty="0">
                <a:solidFill>
                  <a:srgbClr val="A00000"/>
                </a:solidFill>
              </a:rPr>
              <a:t>Disclaimer</a:t>
            </a:r>
            <a:endParaRPr lang="en-US" sz="1600" dirty="0">
              <a:solidFill>
                <a:srgbClr val="A00000"/>
              </a:solidFill>
            </a:endParaRPr>
          </a:p>
          <a:p>
            <a:r>
              <a:rPr lang="en-US" sz="1600" dirty="0">
                <a:solidFill>
                  <a:srgbClr val="A00000"/>
                </a:solidFill>
              </a:rPr>
              <a:t>The views expressed in this poster are those of the authors and do not reflect the official policy of the Department of Army/Navy/Air Force, Department of Defense, Henry M. Jackson Foundation, or the U.S. Government.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72304" y="656564"/>
            <a:ext cx="1546991" cy="1374722"/>
          </a:xfrm>
          <a:prstGeom prst="rect">
            <a:avLst/>
          </a:prstGeom>
        </p:spPr>
      </p:pic>
      <p:sp>
        <p:nvSpPr>
          <p:cNvPr id="8" name="TextBox 7"/>
          <p:cNvSpPr txBox="1"/>
          <p:nvPr/>
        </p:nvSpPr>
        <p:spPr>
          <a:xfrm>
            <a:off x="249885" y="4937571"/>
            <a:ext cx="10109199" cy="530321"/>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wrap="square" lIns="52752" tIns="26376" rIns="52752" bIns="26376" rtlCol="0">
            <a:spAutoFit/>
          </a:bodyPr>
          <a:lstStyle/>
          <a:p>
            <a:pPr algn="ctr"/>
            <a:r>
              <a:rPr lang="en-US" sz="3100" b="1" dirty="0">
                <a:solidFill>
                  <a:schemeClr val="tx1"/>
                </a:solidFill>
              </a:rPr>
              <a:t>INTRODUCTION</a:t>
            </a:r>
            <a:endParaRPr lang="en-US" sz="3100" dirty="0">
              <a:solidFill>
                <a:schemeClr val="tx1"/>
              </a:solidFill>
            </a:endParaRPr>
          </a:p>
        </p:txBody>
      </p:sp>
      <p:sp>
        <p:nvSpPr>
          <p:cNvPr id="9" name="TextBox 8"/>
          <p:cNvSpPr txBox="1"/>
          <p:nvPr/>
        </p:nvSpPr>
        <p:spPr>
          <a:xfrm>
            <a:off x="294719" y="12976294"/>
            <a:ext cx="10109200" cy="7362961"/>
          </a:xfrm>
          <a:prstGeom prst="rect">
            <a:avLst/>
          </a:prstGeom>
          <a:solidFill>
            <a:schemeClr val="bg1">
              <a:lumMod val="95000"/>
            </a:schemeClr>
          </a:solidFill>
        </p:spPr>
        <p:txBody>
          <a:bodyPr wrap="square" lIns="52752" tIns="26376" rIns="52752" bIns="26376" rtlCol="0">
            <a:spAutoFit/>
          </a:bodyPr>
          <a:lstStyle/>
          <a:p>
            <a:pPr marL="342900" indent="-342900">
              <a:buFont typeface="Arial" panose="020B0604020202020204" pitchFamily="34" charset="0"/>
              <a:buChar char="•"/>
            </a:pPr>
            <a:r>
              <a:rPr lang="en-US" sz="2500" dirty="0"/>
              <a:t>This is a retrospective study of electronic health record (EHR) data of active-duty SMs who have been evaluated in the BFC at WRNMMC or Fort Belvoir Community Hospital between 2008 to 2022.</a:t>
            </a:r>
          </a:p>
          <a:p>
            <a:pPr marL="342900" indent="-342900">
              <a:buFont typeface="Arial" panose="020B0604020202020204" pitchFamily="34" charset="0"/>
              <a:buChar char="•"/>
            </a:pPr>
            <a:r>
              <a:rPr lang="en-US" sz="2500" dirty="0"/>
              <a:t>SMs were categorized into two groups: </a:t>
            </a:r>
          </a:p>
          <a:p>
            <a:pPr marL="1910317" lvl="1" indent="-342900">
              <a:buFont typeface="Arial" panose="020B0604020202020204" pitchFamily="34" charset="0"/>
              <a:buChar char="•"/>
            </a:pPr>
            <a:r>
              <a:rPr lang="en-US" sz="2500" b="1" u="sng" dirty="0"/>
              <a:t>GROUP 0:</a:t>
            </a:r>
            <a:r>
              <a:rPr lang="en-US" sz="2500" dirty="0"/>
              <a:t> those who completed only one evaluation (less compliant group)</a:t>
            </a:r>
          </a:p>
          <a:p>
            <a:pPr marL="1910317" lvl="1" indent="-342900">
              <a:buFont typeface="Arial" panose="020B0604020202020204" pitchFamily="34" charset="0"/>
              <a:buChar char="•"/>
            </a:pPr>
            <a:r>
              <a:rPr lang="en-US" sz="2500" b="1" u="sng" dirty="0"/>
              <a:t>GROUP 1: </a:t>
            </a:r>
            <a:r>
              <a:rPr lang="en-US" sz="2500" dirty="0"/>
              <a:t>those who completed the typical recommendation of two or more evaluations (more compliant group)</a:t>
            </a:r>
          </a:p>
          <a:p>
            <a:pPr marL="342900" indent="-342900">
              <a:buFont typeface="Arial" panose="020B0604020202020204" pitchFamily="34" charset="0"/>
              <a:buChar char="•"/>
            </a:pPr>
            <a:r>
              <a:rPr lang="en-US" sz="2500" dirty="0"/>
              <a:t>The following patient characteristics were compared between the two compliance groups: TBI severity, sex, marital status, education (shown in Figure 1), service (shown in Figure 1), psychiatric diagnosis (absent or present), and age. The reference groups for our model were: men in the Army, with some college as the highest level of education completed, diagnosed with a psychiatric disorder, and a history of mild TBI. </a:t>
            </a:r>
          </a:p>
          <a:p>
            <a:pPr marL="342900" indent="-342900">
              <a:buFont typeface="Arial" panose="020B0604020202020204" pitchFamily="34" charset="0"/>
              <a:buChar char="•"/>
            </a:pPr>
            <a:r>
              <a:rPr lang="en-US" sz="2500" dirty="0"/>
              <a:t>A multivariate logistic regression was conducted to understand the relationship between the demographic variables and the likelihood of treatment compliance, our results are shown in Figure 2.</a:t>
            </a:r>
          </a:p>
          <a:p>
            <a:pPr marL="342900" indent="-342900">
              <a:buFont typeface="Arial" panose="020B0604020202020204" pitchFamily="34" charset="0"/>
              <a:buChar char="•"/>
            </a:pPr>
            <a:r>
              <a:rPr lang="en-US" sz="2500" dirty="0"/>
              <a:t>Our treatment compliance variable was binary (one evaluation/two or more evaluations). </a:t>
            </a:r>
          </a:p>
        </p:txBody>
      </p:sp>
      <p:sp>
        <p:nvSpPr>
          <p:cNvPr id="23" name="TextBox 22"/>
          <p:cNvSpPr txBox="1"/>
          <p:nvPr/>
        </p:nvSpPr>
        <p:spPr>
          <a:xfrm>
            <a:off x="294720" y="12374973"/>
            <a:ext cx="10109199" cy="530321"/>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wrap="square" lIns="52752" tIns="26376" rIns="52752" bIns="26376" rtlCol="0">
            <a:spAutoFit/>
          </a:bodyPr>
          <a:lstStyle>
            <a:defPPr>
              <a:defRPr lang="en-US"/>
            </a:defPPr>
            <a:lvl1pPr algn="ctr">
              <a:defRPr sz="3100" b="1">
                <a:solidFill>
                  <a:schemeClr val="tx1"/>
                </a:solidFill>
              </a:defRPr>
            </a:lvl1pPr>
          </a:lstStyle>
          <a:p>
            <a:r>
              <a:rPr lang="en-US" dirty="0"/>
              <a:t>METHODS</a:t>
            </a:r>
          </a:p>
        </p:txBody>
      </p:sp>
      <p:sp>
        <p:nvSpPr>
          <p:cNvPr id="13" name="TextBox 12"/>
          <p:cNvSpPr txBox="1"/>
          <p:nvPr/>
        </p:nvSpPr>
        <p:spPr>
          <a:xfrm>
            <a:off x="22246872" y="18984196"/>
            <a:ext cx="9747095" cy="2069204"/>
          </a:xfrm>
          <a:prstGeom prst="rect">
            <a:avLst/>
          </a:prstGeom>
          <a:noFill/>
        </p:spPr>
        <p:txBody>
          <a:bodyPr wrap="square" lIns="52752" tIns="26376" rIns="52752" bIns="26376" rtlCol="0">
            <a:spAutoFit/>
          </a:bodyPr>
          <a:lstStyle/>
          <a:p>
            <a:r>
              <a:rPr lang="en-US" sz="1500" b="1" dirty="0"/>
              <a:t>References</a:t>
            </a:r>
          </a:p>
          <a:p>
            <a:endParaRPr lang="en-US" sz="1000" dirty="0"/>
          </a:p>
          <a:p>
            <a:pPr marL="228600" indent="-228600">
              <a:buFont typeface="+mj-lt"/>
              <a:buAutoNum type="arabicPeriod"/>
            </a:pPr>
            <a:r>
              <a:rPr lang="en-US" sz="1000" dirty="0"/>
              <a:t>Traumatic Brain Injury Center of Excellence (</a:t>
            </a:r>
            <a:r>
              <a:rPr lang="en-US" sz="1000" dirty="0" err="1"/>
              <a:t>TBICoE</a:t>
            </a:r>
            <a:r>
              <a:rPr lang="en-US" sz="1000" dirty="0"/>
              <a:t>). (2022). DoD Worldwide Numbers for TBI. Retrieved February 10, 2023, from https://www.health.mil/Military-Health-Topics/Centers-of-Excellence/Traumatic-Brain-Injury-Center-of-Excellence/DOD-TBI-Worldwide-Numbers</a:t>
            </a:r>
          </a:p>
          <a:p>
            <a:pPr marL="228600" lvl="0" indent="-228600" defTabSz="527517">
              <a:buFont typeface="+mj-lt"/>
              <a:buAutoNum type="arabicPeriod"/>
              <a:defRPr/>
            </a:pPr>
            <a:r>
              <a:rPr lang="en-US" sz="1000" dirty="0" err="1"/>
              <a:t>Eapen</a:t>
            </a:r>
            <a:r>
              <a:rPr lang="en-US" sz="1000" dirty="0"/>
              <a:t>, B. C., Bowles, A. O., </a:t>
            </a:r>
            <a:r>
              <a:rPr lang="en-US" sz="1000" dirty="0" err="1"/>
              <a:t>Sall</a:t>
            </a:r>
            <a:r>
              <a:rPr lang="en-US" sz="1000" dirty="0"/>
              <a:t>, J., Lang, A. E., </a:t>
            </a:r>
            <a:r>
              <a:rPr lang="en-US" sz="1000" dirty="0" err="1"/>
              <a:t>Hoppes</a:t>
            </a:r>
            <a:r>
              <a:rPr lang="en-US" sz="1000" dirty="0"/>
              <a:t>, C. W., Stout, K. C., ... &amp; </a:t>
            </a:r>
            <a:r>
              <a:rPr lang="en-US" sz="1000" dirty="0" err="1"/>
              <a:t>Cifu</a:t>
            </a:r>
            <a:r>
              <a:rPr lang="en-US" sz="1000" dirty="0"/>
              <a:t>, D. X. (2022). The management and rehabilitation of post-acute mild traumatic brain injury. Brain injury, 36(5), 693-702.</a:t>
            </a:r>
          </a:p>
          <a:p>
            <a:pPr marL="228600" lvl="0" indent="-228600" defTabSz="527517">
              <a:buFont typeface="+mj-lt"/>
              <a:buAutoNum type="arabicPeriod"/>
              <a:defRPr/>
            </a:pPr>
            <a:r>
              <a:rPr lang="en-US" sz="1000" dirty="0"/>
              <a:t>Sullivan, K. W., Solomon, N. P., </a:t>
            </a:r>
            <a:r>
              <a:rPr lang="en-US" sz="1000" dirty="0" err="1"/>
              <a:t>Pramuka</a:t>
            </a:r>
            <a:r>
              <a:rPr lang="en-US" sz="1000" dirty="0"/>
              <a:t>, M., Quinn, J. E., Teixeira, K. A., &amp; French, L. M. (2015). Computer-based cognitive rehabilitation research in a military treatment facility: Recruitment, compliance, and lessons learned. Work (Reading, Mass.), 50(1), 131–142. https://doi.org/10.3233/WOR-141986</a:t>
            </a:r>
          </a:p>
          <a:p>
            <a:pPr marL="228600" lvl="0" indent="-228600" defTabSz="527517">
              <a:buFont typeface="+mj-lt"/>
              <a:buAutoNum type="arabicPeriod"/>
              <a:defRPr/>
            </a:pPr>
            <a:r>
              <a:rPr lang="en-US" sz="1000" dirty="0"/>
              <a:t>Kim, </a:t>
            </a:r>
            <a:r>
              <a:rPr lang="en-US" sz="1000" dirty="0" err="1"/>
              <a:t>Seung</a:t>
            </a:r>
            <a:r>
              <a:rPr lang="en-US" sz="1000" dirty="0"/>
              <a:t> Jae MD, MSc; Kwon, Oh </a:t>
            </a:r>
            <a:r>
              <a:rPr lang="en-US" sz="1000" dirty="0" err="1"/>
              <a:t>Deog</a:t>
            </a:r>
            <a:r>
              <a:rPr lang="en-US" sz="1000" dirty="0"/>
              <a:t> MD; Han, Eunice </a:t>
            </a:r>
            <a:r>
              <a:rPr lang="en-US" sz="1000" dirty="0" err="1"/>
              <a:t>Bormee</a:t>
            </a:r>
            <a:r>
              <a:rPr lang="en-US" sz="1000" dirty="0"/>
              <a:t> MD; Lee, </a:t>
            </a:r>
            <a:r>
              <a:rPr lang="en-US" sz="1000" dirty="0" err="1"/>
              <a:t>Cheol</a:t>
            </a:r>
            <a:r>
              <a:rPr lang="en-US" sz="1000" dirty="0"/>
              <a:t> Min MD, PhD; Oh, </a:t>
            </a:r>
            <a:r>
              <a:rPr lang="en-US" sz="1000" dirty="0" err="1"/>
              <a:t>Seung</a:t>
            </a:r>
            <a:r>
              <a:rPr lang="en-US" sz="1000" dirty="0"/>
              <a:t>-Won MD, PhD; Joh, </a:t>
            </a:r>
            <a:r>
              <a:rPr lang="en-US" sz="1000" dirty="0" err="1"/>
              <a:t>Hee</a:t>
            </a:r>
            <a:r>
              <a:rPr lang="en-US" sz="1000" dirty="0"/>
              <a:t>-Kyung MD, PhD; Oh, </a:t>
            </a:r>
            <a:r>
              <a:rPr lang="en-US" sz="1000" dirty="0" err="1"/>
              <a:t>Bumjo</a:t>
            </a:r>
            <a:r>
              <a:rPr lang="en-US" sz="1000" dirty="0"/>
              <a:t> MD, MPH; Kwon, </a:t>
            </a:r>
            <a:r>
              <a:rPr lang="en-US" sz="1000" dirty="0" err="1"/>
              <a:t>Hyuktae</a:t>
            </a:r>
            <a:r>
              <a:rPr lang="en-US" sz="1000" dirty="0"/>
              <a:t> MD, PhD; Cho, </a:t>
            </a:r>
            <a:r>
              <a:rPr lang="en-US" sz="1000" dirty="0" err="1"/>
              <a:t>BeLong</a:t>
            </a:r>
            <a:r>
              <a:rPr lang="en-US" sz="1000" dirty="0"/>
              <a:t> MD, PhD; Choi, Ho Chun MD, MPH,∗. Impact of number of medications and age on adherence to antihypertensive medications: A nationwide population-based study. Medicine 98(49): p e17825, December 2019. | DOI: 10.1097/MD.0000000000017825</a:t>
            </a:r>
          </a:p>
          <a:p>
            <a:endParaRPr lang="en-US" sz="1200" dirty="0"/>
          </a:p>
          <a:p>
            <a:r>
              <a:rPr lang="en-US" sz="400" dirty="0"/>
              <a:t> </a:t>
            </a:r>
          </a:p>
        </p:txBody>
      </p:sp>
      <p:sp>
        <p:nvSpPr>
          <p:cNvPr id="27" name="TextBox 26"/>
          <p:cNvSpPr txBox="1"/>
          <p:nvPr/>
        </p:nvSpPr>
        <p:spPr>
          <a:xfrm>
            <a:off x="22219789" y="12064381"/>
            <a:ext cx="10432022" cy="530321"/>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wrap="square" lIns="52752" tIns="26376" rIns="52752" bIns="26376" rtlCol="0">
            <a:spAutoFit/>
          </a:bodyPr>
          <a:lstStyle>
            <a:defPPr>
              <a:defRPr lang="en-US"/>
            </a:defPPr>
            <a:lvl1pPr algn="ctr">
              <a:defRPr sz="3100" b="1">
                <a:solidFill>
                  <a:schemeClr val="tx1"/>
                </a:solidFill>
              </a:defRPr>
            </a:lvl1pPr>
          </a:lstStyle>
          <a:p>
            <a:r>
              <a:rPr lang="en-US" dirty="0"/>
              <a:t>Conclusion and Future Directions</a:t>
            </a:r>
          </a:p>
        </p:txBody>
      </p:sp>
      <p:sp>
        <p:nvSpPr>
          <p:cNvPr id="32" name="TextBox 31"/>
          <p:cNvSpPr txBox="1"/>
          <p:nvPr/>
        </p:nvSpPr>
        <p:spPr>
          <a:xfrm flipH="1">
            <a:off x="22232204" y="5612181"/>
            <a:ext cx="10461358" cy="6331909"/>
          </a:xfrm>
          <a:prstGeom prst="rect">
            <a:avLst/>
          </a:prstGeom>
          <a:solidFill>
            <a:schemeClr val="bg1">
              <a:lumMod val="95000"/>
            </a:schemeClr>
          </a:solidFill>
        </p:spPr>
        <p:txBody>
          <a:bodyPr wrap="square" lIns="52752" tIns="26376" rIns="52752" bIns="26376" rtlCol="0">
            <a:spAutoFit/>
          </a:bodyPr>
          <a:lstStyle/>
          <a:p>
            <a:pPr marL="342900" indent="-342900">
              <a:buFont typeface="Arial" panose="020B0604020202020204" pitchFamily="34" charset="0"/>
              <a:buChar char="•"/>
            </a:pPr>
            <a:r>
              <a:rPr lang="en-US" sz="2400" dirty="0"/>
              <a:t>Of the 549 SMs who met inclusion criteria, the average age was 33.3 years, were mostly men (91%), married (54.3%), served in the Army (59.7%), and held “some college” as the highest level of education completed (37.3%). Most were diagnoses with a mild TBI, and over half of the participants were diagnosed with one or more psychiatric disorders (55.2%).</a:t>
            </a:r>
          </a:p>
          <a:p>
            <a:pPr marL="342900" indent="-342900">
              <a:buFont typeface="Arial" panose="020B0604020202020204" pitchFamily="34" charset="0"/>
              <a:buChar char="•"/>
            </a:pPr>
            <a:r>
              <a:rPr lang="en-US" sz="2400" dirty="0"/>
              <a:t>There were no statistical differences in demographic variables between the two comparison groups. </a:t>
            </a:r>
          </a:p>
          <a:p>
            <a:pPr marL="342900" indent="-342900">
              <a:buFont typeface="Arial" panose="020B0604020202020204" pitchFamily="34" charset="0"/>
              <a:buChar char="•"/>
            </a:pPr>
            <a:r>
              <a:rPr lang="en-US" sz="2400" dirty="0"/>
              <a:t>Overall, the multivariate logistic regression was significant (p=0.03), which indicates that our model fit our data.</a:t>
            </a:r>
          </a:p>
          <a:p>
            <a:pPr marL="342900" indent="-342900">
              <a:buFont typeface="Arial" panose="020B0604020202020204" pitchFamily="34" charset="0"/>
              <a:buChar char="•"/>
            </a:pPr>
            <a:r>
              <a:rPr lang="en-US" sz="2400" dirty="0"/>
              <a:t>Results of the logistic regression model showed that of the seven predictor variables (TBI severity, sex, marital status, education, service, psychiatric diagnosis (absent or present), and age), only education showed significance. </a:t>
            </a:r>
          </a:p>
          <a:p>
            <a:pPr marL="342900" indent="-342900">
              <a:buFont typeface="Arial" panose="020B0604020202020204" pitchFamily="34" charset="0"/>
              <a:buChar char="•"/>
            </a:pPr>
            <a:r>
              <a:rPr lang="en-US" sz="2400" dirty="0"/>
              <a:t>The odds of complying with care (more than one evaluation) are 0.57 times higher (p=0.039)(As shown in Figure 2) among SMs with high school as their highest level of education compared to SMs with some college completed. In other words, those with fewer years of education were more likely to complete a follow-up evaluation.  </a:t>
            </a:r>
          </a:p>
        </p:txBody>
      </p:sp>
      <p:sp>
        <p:nvSpPr>
          <p:cNvPr id="25" name="TextBox 24"/>
          <p:cNvSpPr txBox="1"/>
          <p:nvPr/>
        </p:nvSpPr>
        <p:spPr>
          <a:xfrm>
            <a:off x="29866967" y="21338437"/>
            <a:ext cx="184731" cy="276999"/>
          </a:xfrm>
          <a:prstGeom prst="rect">
            <a:avLst/>
          </a:prstGeom>
          <a:noFill/>
        </p:spPr>
        <p:txBody>
          <a:bodyPr wrap="none" rtlCol="0">
            <a:spAutoFit/>
          </a:bodyPr>
          <a:lstStyle/>
          <a:p>
            <a:endParaRPr lang="en-US" sz="12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97575" y="315382"/>
            <a:ext cx="2587869" cy="1999717"/>
          </a:xfrm>
          <a:prstGeom prst="rect">
            <a:avLst/>
          </a:prstGeom>
        </p:spPr>
      </p:pic>
      <p:sp>
        <p:nvSpPr>
          <p:cNvPr id="41" name="TextBox 40"/>
          <p:cNvSpPr txBox="1"/>
          <p:nvPr/>
        </p:nvSpPr>
        <p:spPr>
          <a:xfrm>
            <a:off x="22205121" y="5063631"/>
            <a:ext cx="10461358" cy="530321"/>
          </a:xfrm>
          <a:prstGeom prst="rect">
            <a:avLst/>
          </a:prstGeom>
          <a:solidFill>
            <a:srgbClr val="B4C7E7"/>
          </a:solidFill>
        </p:spPr>
        <p:style>
          <a:lnRef idx="2">
            <a:schemeClr val="accent1">
              <a:shade val="50000"/>
            </a:schemeClr>
          </a:lnRef>
          <a:fillRef idx="1">
            <a:schemeClr val="accent1"/>
          </a:fillRef>
          <a:effectRef idx="0">
            <a:schemeClr val="accent1"/>
          </a:effectRef>
          <a:fontRef idx="minor">
            <a:schemeClr val="lt1"/>
          </a:fontRef>
        </p:style>
        <p:txBody>
          <a:bodyPr wrap="square" lIns="52752" tIns="26376" rIns="52752" bIns="26376" rtlCol="0">
            <a:spAutoFit/>
          </a:bodyPr>
          <a:lstStyle>
            <a:defPPr>
              <a:defRPr lang="en-US"/>
            </a:defPPr>
            <a:lvl1pPr algn="ctr">
              <a:defRPr sz="3100" b="1">
                <a:solidFill>
                  <a:schemeClr val="tx1"/>
                </a:solidFill>
              </a:defRPr>
            </a:lvl1pPr>
          </a:lstStyle>
          <a:p>
            <a:r>
              <a:rPr lang="en-US" dirty="0"/>
              <a:t>RESULTS</a:t>
            </a:r>
          </a:p>
        </p:txBody>
      </p:sp>
      <p:sp>
        <p:nvSpPr>
          <p:cNvPr id="5" name="TextBox 4"/>
          <p:cNvSpPr txBox="1"/>
          <p:nvPr/>
        </p:nvSpPr>
        <p:spPr>
          <a:xfrm>
            <a:off x="11277600" y="9429750"/>
            <a:ext cx="184731" cy="1046440"/>
          </a:xfrm>
          <a:prstGeom prst="rect">
            <a:avLst/>
          </a:prstGeom>
          <a:noFill/>
        </p:spPr>
        <p:txBody>
          <a:bodyPr wrap="none" rtlCol="0">
            <a:spAutoFit/>
          </a:bodyPr>
          <a:lstStyle/>
          <a:p>
            <a:endParaRPr lang="en-US" dirty="0"/>
          </a:p>
        </p:txBody>
      </p:sp>
      <p:sp>
        <p:nvSpPr>
          <p:cNvPr id="10" name="Rectangle 9"/>
          <p:cNvSpPr/>
          <p:nvPr/>
        </p:nvSpPr>
        <p:spPr>
          <a:xfrm>
            <a:off x="10359084" y="20559594"/>
            <a:ext cx="11058525" cy="477054"/>
          </a:xfrm>
          <a:prstGeom prst="rect">
            <a:avLst/>
          </a:prstGeom>
        </p:spPr>
        <p:txBody>
          <a:bodyPr wrap="square">
            <a:spAutoFit/>
          </a:bodyPr>
          <a:lstStyle/>
          <a:p>
            <a:pPr algn="ctr"/>
            <a:r>
              <a:rPr lang="en-US" sz="2500" b="1" i="1" dirty="0">
                <a:solidFill>
                  <a:srgbClr val="FF0000"/>
                </a:solidFill>
              </a:rPr>
              <a:t>Figure 2: </a:t>
            </a:r>
            <a:r>
              <a:rPr lang="en-US" sz="2500" i="1" dirty="0">
                <a:solidFill>
                  <a:srgbClr val="FF0000"/>
                </a:solidFill>
              </a:rPr>
              <a:t>Logistic regression analysis for group 1 (&gt;= 2 evaluations).</a:t>
            </a:r>
          </a:p>
        </p:txBody>
      </p:sp>
      <p:sp>
        <p:nvSpPr>
          <p:cNvPr id="24" name="Rectangle 23"/>
          <p:cNvSpPr/>
          <p:nvPr/>
        </p:nvSpPr>
        <p:spPr>
          <a:xfrm>
            <a:off x="10707958" y="11955530"/>
            <a:ext cx="11058525" cy="861774"/>
          </a:xfrm>
          <a:prstGeom prst="rect">
            <a:avLst/>
          </a:prstGeom>
        </p:spPr>
        <p:txBody>
          <a:bodyPr wrap="square">
            <a:spAutoFit/>
          </a:bodyPr>
          <a:lstStyle/>
          <a:p>
            <a:pPr algn="ctr"/>
            <a:r>
              <a:rPr lang="en-US" sz="2500" b="1" i="1" dirty="0">
                <a:solidFill>
                  <a:srgbClr val="FF0000"/>
                </a:solidFill>
              </a:rPr>
              <a:t>Figure 1: </a:t>
            </a:r>
            <a:r>
              <a:rPr lang="en-US" sz="2500" i="1" dirty="0">
                <a:solidFill>
                  <a:srgbClr val="FF0000"/>
                </a:solidFill>
              </a:rPr>
              <a:t>Demographics for education levels and rank between group 0 (1 evaluation) and 1 (&gt;= 2 evaluations). </a:t>
            </a:r>
          </a:p>
        </p:txBody>
      </p:sp>
      <p:sp>
        <p:nvSpPr>
          <p:cNvPr id="26" name="TextBox 25"/>
          <p:cNvSpPr txBox="1"/>
          <p:nvPr/>
        </p:nvSpPr>
        <p:spPr>
          <a:xfrm>
            <a:off x="7075572" y="3850259"/>
            <a:ext cx="17670383" cy="1530595"/>
          </a:xfrm>
          <a:prstGeom prst="rect">
            <a:avLst/>
          </a:prstGeom>
          <a:noFill/>
        </p:spPr>
        <p:txBody>
          <a:bodyPr wrap="square" lIns="52752" tIns="26376" rIns="52752" bIns="26376" rtlCol="0">
            <a:spAutoFit/>
          </a:bodyPr>
          <a:lstStyle/>
          <a:p>
            <a:pPr algn="ctr"/>
            <a:r>
              <a:rPr lang="en-US" sz="3200" baseline="30000" dirty="0"/>
              <a:t>3</a:t>
            </a:r>
            <a:r>
              <a:rPr lang="en-US" sz="3200" dirty="0"/>
              <a:t>Program Executive Office, Defense Health Management Systems (PEO DHMS)</a:t>
            </a:r>
          </a:p>
          <a:p>
            <a:pPr algn="ctr"/>
            <a:r>
              <a:rPr lang="en-US" sz="3200" baseline="30000" dirty="0"/>
              <a:t>4</a:t>
            </a:r>
            <a:r>
              <a:rPr lang="en-US" sz="3200" dirty="0"/>
              <a:t>Henry M. Jackson Foundation for the Advancement of Military Medicine, Inc.</a:t>
            </a:r>
          </a:p>
          <a:p>
            <a:r>
              <a:rPr lang="en-US" sz="3200" dirty="0"/>
              <a:t> </a:t>
            </a:r>
            <a:endParaRPr lang="en-US" sz="3200" dirty="0">
              <a:effectLst/>
            </a:endParaRPr>
          </a:p>
        </p:txBody>
      </p:sp>
      <p:pic>
        <p:nvPicPr>
          <p:cNvPr id="11" name="Picture 10"/>
          <p:cNvPicPr>
            <a:picLocks noChangeAspect="1"/>
          </p:cNvPicPr>
          <p:nvPr/>
        </p:nvPicPr>
        <p:blipFill>
          <a:blip r:embed="rId5"/>
          <a:stretch>
            <a:fillRect/>
          </a:stretch>
        </p:blipFill>
        <p:spPr>
          <a:xfrm>
            <a:off x="2015416" y="1969782"/>
            <a:ext cx="1866900" cy="1781175"/>
          </a:xfrm>
          <a:prstGeom prst="rect">
            <a:avLst/>
          </a:prstGeom>
        </p:spPr>
      </p:pic>
      <p:pic>
        <p:nvPicPr>
          <p:cNvPr id="3" name="Picture 2" descr="A graph with a red dot&#10;&#10;Description automatically generated">
            <a:extLst>
              <a:ext uri="{FF2B5EF4-FFF2-40B4-BE49-F238E27FC236}">
                <a16:creationId xmlns:a16="http://schemas.microsoft.com/office/drawing/2014/main" id="{DA6A347F-8422-0B48-165F-2756761ADD46}"/>
              </a:ext>
            </a:extLst>
          </p:cNvPr>
          <p:cNvPicPr>
            <a:picLocks noChangeAspect="1"/>
          </p:cNvPicPr>
          <p:nvPr/>
        </p:nvPicPr>
        <p:blipFill>
          <a:blip r:embed="rId6"/>
          <a:stretch>
            <a:fillRect/>
          </a:stretch>
        </p:blipFill>
        <p:spPr>
          <a:xfrm>
            <a:off x="10551492" y="12691492"/>
            <a:ext cx="11695380" cy="7868102"/>
          </a:xfrm>
          <a:prstGeom prst="rect">
            <a:avLst/>
          </a:prstGeom>
        </p:spPr>
      </p:pic>
      <p:pic>
        <p:nvPicPr>
          <p:cNvPr id="22" name="Picture 21" descr="A graph of different colored bars&#10;&#10;Description automatically generated">
            <a:extLst>
              <a:ext uri="{FF2B5EF4-FFF2-40B4-BE49-F238E27FC236}">
                <a16:creationId xmlns:a16="http://schemas.microsoft.com/office/drawing/2014/main" id="{95073496-6D52-507F-AFFE-BABE7FDB9CC3}"/>
              </a:ext>
            </a:extLst>
          </p:cNvPr>
          <p:cNvPicPr>
            <a:picLocks noChangeAspect="1"/>
          </p:cNvPicPr>
          <p:nvPr/>
        </p:nvPicPr>
        <p:blipFill>
          <a:blip r:embed="rId7"/>
          <a:stretch>
            <a:fillRect/>
          </a:stretch>
        </p:blipFill>
        <p:spPr>
          <a:xfrm>
            <a:off x="10448752" y="5174470"/>
            <a:ext cx="5980963" cy="6477421"/>
          </a:xfrm>
          <a:prstGeom prst="rect">
            <a:avLst/>
          </a:prstGeom>
        </p:spPr>
      </p:pic>
      <p:pic>
        <p:nvPicPr>
          <p:cNvPr id="29" name="Picture 28" descr="A graph of a group of patients&#10;&#10;Description automatically generated">
            <a:extLst>
              <a:ext uri="{FF2B5EF4-FFF2-40B4-BE49-F238E27FC236}">
                <a16:creationId xmlns:a16="http://schemas.microsoft.com/office/drawing/2014/main" id="{3E0D119E-3E69-F48F-5AB2-349915AE2DCC}"/>
              </a:ext>
            </a:extLst>
          </p:cNvPr>
          <p:cNvPicPr>
            <a:picLocks noChangeAspect="1"/>
          </p:cNvPicPr>
          <p:nvPr/>
        </p:nvPicPr>
        <p:blipFill>
          <a:blip r:embed="rId8"/>
          <a:stretch>
            <a:fillRect/>
          </a:stretch>
        </p:blipFill>
        <p:spPr>
          <a:xfrm>
            <a:off x="16325282" y="5202731"/>
            <a:ext cx="5790073" cy="6845634"/>
          </a:xfrm>
          <a:prstGeom prst="rect">
            <a:avLst/>
          </a:prstGeom>
        </p:spPr>
      </p:pic>
    </p:spTree>
    <p:extLst>
      <p:ext uri="{BB962C8B-B14F-4D97-AF65-F5344CB8AC3E}">
        <p14:creationId xmlns:p14="http://schemas.microsoft.com/office/powerpoint/2010/main" val="2124519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3183</TotalTime>
  <Words>1500</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Thurber, Joshua</cp:lastModifiedBy>
  <cp:revision>306</cp:revision>
  <cp:lastPrinted>2018-05-07T19:03:47Z</cp:lastPrinted>
  <dcterms:created xsi:type="dcterms:W3CDTF">2016-03-01T18:46:52Z</dcterms:created>
  <dcterms:modified xsi:type="dcterms:W3CDTF">2023-07-25T17:45:12Z</dcterms:modified>
</cp:coreProperties>
</file>