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等线"/>
        <a:ea typeface="等线"/>
        <a:cs typeface="等线"/>
        <a:sym typeface="等线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等线"/>
          <a:ea typeface="等线"/>
          <a:cs typeface="等线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等线"/>
          <a:ea typeface="等线"/>
          <a:cs typeface="等线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685800" indent="-228600">
              <a:defRPr sz="2400"/>
            </a:lvl2pPr>
            <a:lvl3pPr marL="1143000" indent="-228600">
              <a:defRPr sz="2400"/>
            </a:lvl3pPr>
            <a:lvl4pPr marL="1600200" indent="-228600">
              <a:defRPr sz="2400"/>
            </a:lvl4pPr>
            <a:lvl5pPr marL="2057400" indent="-228600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等线 Light"/>
          <a:ea typeface="等线 Light"/>
          <a:cs typeface="等线 Light"/>
          <a:sym typeface="等线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等线"/>
          <a:ea typeface="等线"/>
          <a:cs typeface="等线"/>
          <a:sym typeface="等线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themoonlight.io/en/review/supporting-deterministic-traffic-on-standard-nics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ontent Placeholder 2"/>
          <p:cNvSpPr txBox="1"/>
          <p:nvPr>
            <p:ph type="body" sz="half" idx="1"/>
          </p:nvPr>
        </p:nvSpPr>
        <p:spPr>
          <a:xfrm>
            <a:off x="635875" y="1546435"/>
            <a:ext cx="6442041" cy="4860649"/>
          </a:xfrm>
          <a:prstGeom prst="rect">
            <a:avLst/>
          </a:prstGeom>
        </p:spPr>
        <p:txBody>
          <a:bodyPr/>
          <a:lstStyle/>
          <a:p>
            <a:pPr marL="157734" indent="-157734" defTabSz="630936">
              <a:spcBef>
                <a:spcPts val="600"/>
              </a:spcBef>
              <a:defRPr b="1" sz="1656">
                <a:latin typeface="+mn-lt"/>
                <a:ea typeface="+mn-ea"/>
                <a:cs typeface="+mn-cs"/>
                <a:sym typeface="Calibri"/>
              </a:defRPr>
            </a:pPr>
            <a:r>
              <a:t>Objective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Evaluate how </a:t>
            </a:r>
            <a:r>
              <a:rPr b="1"/>
              <a:t>real-time traffic scheduling</a:t>
            </a:r>
            <a:r>
              <a:t> improves control quality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Demonstrate results on a physical ball-floating testbed</a:t>
            </a:r>
          </a:p>
          <a:p>
            <a:pPr marL="157734" indent="-157734" defTabSz="630936">
              <a:spcBef>
                <a:spcPts val="600"/>
              </a:spcBef>
              <a:defRPr b="1" sz="1656">
                <a:latin typeface="+mn-lt"/>
                <a:ea typeface="+mn-ea"/>
                <a:cs typeface="+mn-cs"/>
                <a:sym typeface="Calibri"/>
              </a:defRPr>
            </a:pPr>
            <a:r>
              <a:t>Setup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Raspberry Pi + Depth Sensor → Ball position monitoring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Raspberry Pi + PWM Fan → Ball position control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Ball-floating Testbed (pre-built), Pis communicate over Ethernet</a:t>
            </a:r>
          </a:p>
          <a:p>
            <a:pPr marL="157734" indent="-157734" defTabSz="630936">
              <a:spcBef>
                <a:spcPts val="600"/>
              </a:spcBef>
              <a:defRPr b="1" sz="1656">
                <a:latin typeface="+mn-lt"/>
                <a:ea typeface="+mn-ea"/>
                <a:cs typeface="+mn-cs"/>
                <a:sym typeface="Calibri"/>
              </a:defRPr>
            </a:pPr>
            <a:r>
              <a:t>Tasks</a:t>
            </a:r>
          </a:p>
          <a:p>
            <a:pPr lvl="1" marL="571901" indent="-221381" defTabSz="630936">
              <a:spcBef>
                <a:spcPts val="600"/>
              </a:spcBef>
              <a:buFontTx/>
              <a:buAutoNum type="arabicPeriod" startAt="1"/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Implement PID controller to stabilize ball at target position</a:t>
            </a:r>
          </a:p>
          <a:p>
            <a:pPr lvl="1" marL="571901" indent="-221381" defTabSz="630936">
              <a:spcBef>
                <a:spcPts val="600"/>
              </a:spcBef>
              <a:buFontTx/>
              <a:buAutoNum type="arabicPeriod" startAt="1"/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Introduce network congestion and observe control degradation</a:t>
            </a:r>
          </a:p>
          <a:p>
            <a:pPr lvl="1" marL="571901" indent="-221381" defTabSz="630936">
              <a:spcBef>
                <a:spcPts val="600"/>
              </a:spcBef>
              <a:buFontTx/>
              <a:buAutoNum type="arabicPeriod" startAt="1"/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Apply real-time traffic schedulers and compare with baseline</a:t>
            </a:r>
          </a:p>
          <a:p>
            <a:pPr lvl="2" marL="788669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e.g., Linux ETF scheduler / 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2" invalidUrl="" action="" tgtFrame="" tooltip="" history="1" highlightClick="0" endSnd="0"/>
              </a:rPr>
              <a:t>KeepON driver</a:t>
            </a:r>
          </a:p>
          <a:p>
            <a:pPr marL="157734" indent="-157734" defTabSz="630936">
              <a:spcBef>
                <a:spcPts val="600"/>
              </a:spcBef>
              <a:defRPr b="1" sz="1656">
                <a:latin typeface="+mn-lt"/>
                <a:ea typeface="+mn-ea"/>
                <a:cs typeface="+mn-cs"/>
                <a:sym typeface="Calibri"/>
              </a:defRPr>
            </a:pPr>
            <a:r>
              <a:t>Skills learned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Understand Linux network stack and real-time system</a:t>
            </a:r>
          </a:p>
          <a:p>
            <a:pPr lvl="1" marL="473201" indent="-157734" defTabSz="630936">
              <a:spcBef>
                <a:spcPts val="600"/>
              </a:spcBef>
              <a:defRPr sz="1656">
                <a:latin typeface="+mn-lt"/>
                <a:ea typeface="+mn-ea"/>
                <a:cs typeface="+mn-cs"/>
                <a:sym typeface="Calibri"/>
              </a:defRPr>
            </a:pPr>
            <a:r>
              <a:t>C and Python Programming</a:t>
            </a:r>
          </a:p>
        </p:txBody>
      </p:sp>
      <p:sp>
        <p:nvSpPr>
          <p:cNvPr id="104" name="Title 1"/>
          <p:cNvSpPr txBox="1"/>
          <p:nvPr/>
        </p:nvSpPr>
        <p:spPr>
          <a:xfrm>
            <a:off x="178241" y="278986"/>
            <a:ext cx="12100561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lnSpc>
                <a:spcPct val="90000"/>
              </a:lnSpc>
              <a:defRPr b="1" sz="36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Project 1: Experimental Performance Evaluation of Real-Time Traffic Scheduler in Control System</a:t>
            </a:r>
          </a:p>
        </p:txBody>
      </p:sp>
      <p:grpSp>
        <p:nvGrpSpPr>
          <p:cNvPr id="107" name="c1fe297998175a371e298b98ecb929d9.JPG"/>
          <p:cNvGrpSpPr/>
          <p:nvPr/>
        </p:nvGrpSpPr>
        <p:grpSpPr>
          <a:xfrm>
            <a:off x="7617737" y="1557503"/>
            <a:ext cx="3940717" cy="5237355"/>
            <a:chOff x="0" y="0"/>
            <a:chExt cx="3940716" cy="5237354"/>
          </a:xfrm>
        </p:grpSpPr>
        <p:pic>
          <p:nvPicPr>
            <p:cNvPr id="106" name="c1fe297998175a371e298b98ecb929d9.JPG" descr="c1fe297998175a371e298b98ecb929d9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15900" y="139700"/>
              <a:ext cx="3508917" cy="4678555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05" name="c1fe297998175a371e298b98ecb929d9.JPG" descr="c1fe297998175a371e298b98ecb929d9.JPG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3940717" cy="5237355"/>
            </a:xfrm>
            <a:prstGeom prst="rect">
              <a:avLst/>
            </a:prstGeom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等线"/>
            <a:ea typeface="等线"/>
            <a:cs typeface="等线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