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Montserrat Medium"/>
      <p:regular r:id="rId50"/>
      <p:bold r:id="rId51"/>
      <p:italic r:id="rId52"/>
      <p:boldItalic r:id="rId53"/>
    </p:embeddedFont>
    <p:embeddedFont>
      <p:font typeface="Montserrat Light"/>
      <p:regular r:id="rId54"/>
      <p:bold r:id="rId55"/>
      <p:italic r:id="rId56"/>
      <p:boldItalic r:id="rId57"/>
    </p:embeddedFont>
    <p:embeddedFont>
      <p:font typeface="Montserrat Extra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86DD3C-8D9B-4DBA-96F6-D1622C6B6DA4}">
  <a:tblStyle styleId="{5B86DD3C-8D9B-4DBA-96F6-D1622C6B6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61" Type="http://schemas.openxmlformats.org/officeDocument/2006/relationships/font" Target="fonts/MontserratExtra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Extra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bold.fntdata"/><Relationship Id="rId50" Type="http://schemas.openxmlformats.org/officeDocument/2006/relationships/font" Target="fonts/MontserratMedium-regular.fntdata"/><Relationship Id="rId53" Type="http://schemas.openxmlformats.org/officeDocument/2006/relationships/font" Target="fonts/MontserratMedium-boldItalic.fntdata"/><Relationship Id="rId52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54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57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59" Type="http://schemas.openxmlformats.org/officeDocument/2006/relationships/font" Target="fonts/MontserratExtraLight-bold.fntdata"/><Relationship Id="rId14" Type="http://schemas.openxmlformats.org/officeDocument/2006/relationships/slide" Target="slides/slide8.xml"/><Relationship Id="rId58" Type="http://schemas.openxmlformats.org/officeDocument/2006/relationships/font" Target="fonts/MontserratExtra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bd6eb27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bd6eb27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bd6eb275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bd6eb275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bd6eb27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bbd6eb27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bd6eb27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bbd6eb27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bd6eb27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bbd6eb27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bbd6eb27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bbd6eb27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bbd6eb27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bbd6eb27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bbd6eb275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bbd6eb275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bbd6eb275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bbd6eb275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bbd6eb275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bbd6eb275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7e5138d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7e5138d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bd6eb275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bbd6eb275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bbd6eb275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bbd6eb275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bbd6eb275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bbd6eb275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bbd6eb275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bbd6eb275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bbd6eb275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bbd6eb275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bbd6eb275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bbd6eb275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bbd6eb275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bbd6eb275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lastly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[PASSAR PARA O PRÓXIMO SLIDE]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bbef2bf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bbef2bf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readSolution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 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whatIsThis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 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what's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computeSequence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recognizeBoard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recognize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recognizeSolution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recognize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executeSolution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codi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kodi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buddy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cody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robot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saveMapToDatabase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saveSolutionToDatabase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thankYou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thanks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whoAreYou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900">
              <a:solidFill>
                <a:srgbClr val="EE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bbef2bf2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bbef2bf2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readSolution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 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whatIsThis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 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what's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computeSequence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recognizeBoard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recognize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recognizeSolution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recognize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executeSolution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codi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kodi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buddy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cody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robot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saveMapToDatabase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board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saveSolutionToDatabase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thankYou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thanks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6F6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6F6F4"/>
                </a:solidFill>
                <a:latin typeface="Courier New"/>
                <a:ea typeface="Courier New"/>
                <a:cs typeface="Courier New"/>
                <a:sym typeface="Courier New"/>
              </a:rPr>
              <a:t> whoAreYou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00">
                <a:solidFill>
                  <a:srgbClr val="E7EE98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</a:t>
            </a:r>
            <a:r>
              <a:rPr lang="en-GB" sz="9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00">
                <a:solidFill>
                  <a:srgbClr val="BF9EE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00">
                <a:solidFill>
                  <a:srgbClr val="F286C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rgbClr val="EE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900">
              <a:solidFill>
                <a:srgbClr val="EE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bbd6eb27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bbd6eb27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7e5138d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7e5138d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bbd6eb27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bbd6eb27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bbd6eb27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bbd6eb27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bd6eb27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bd6eb2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bd6eb27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bd6eb27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bd6eb2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bd6eb2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bd6eb2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bd6eb2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bd6eb27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bd6eb27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bd6eb27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bd6eb27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409131" y="41592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2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Catarina Fitas</a:t>
            </a:r>
            <a:r>
              <a:rPr lang="en-GB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b="1" lang="en-GB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41677</a:t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Daniel São Pedro  </a:t>
            </a: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33704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João Abreu </a:t>
            </a:r>
            <a:r>
              <a:rPr b="1"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48858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774700" y="2006725"/>
            <a:ext cx="45015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CodeBuddy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818431" y="2670497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Técnicas Interacção Avançadas  2018/19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4286888"/>
            <a:ext cx="1075275" cy="4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750" y="697563"/>
            <a:ext cx="1701925" cy="17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9750" y="1970537"/>
            <a:ext cx="641075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Overview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/>
          <p:nvPr/>
        </p:nvSpPr>
        <p:spPr>
          <a:xfrm>
            <a:off x="363800" y="1596975"/>
            <a:ext cx="40308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Heroku’s Cloud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3638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Client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24314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Remote Server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3638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Speech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638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Recognition </a:t>
            </a:r>
            <a:r>
              <a:rPr b="1" lang="en-GB" sz="1000">
                <a:solidFill>
                  <a:srgbClr val="FFFFFF"/>
                </a:solidFill>
              </a:rPr>
              <a:t>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3638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System GUI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24314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Result Computation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4314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Realtime Database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4314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Metadata Config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2389500" y="2068275"/>
            <a:ext cx="2097000" cy="2528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Overview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>
            <a:off x="363800" y="1596975"/>
            <a:ext cx="40308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Heroku’s Cloud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532750" y="1596975"/>
            <a:ext cx="22368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Localhost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3638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Client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4314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Remote Server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499000" y="2189375"/>
            <a:ext cx="22368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Local Server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3638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Speech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3638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Recognition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3638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System GUI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24314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Result Computation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4314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Realtime Database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24314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Metadata Config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4446900" y="2068275"/>
            <a:ext cx="2322600" cy="2528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99000" y="2781775"/>
            <a:ext cx="2236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Result Execution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4499000" y="3423700"/>
            <a:ext cx="2236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Interface Adapters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4499000" y="4008375"/>
            <a:ext cx="2236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Robot </a:t>
            </a:r>
            <a:r>
              <a:rPr b="1" lang="en-GB" sz="1000">
                <a:solidFill>
                  <a:srgbClr val="FFFFFF"/>
                </a:solidFill>
              </a:rPr>
              <a:t>Specific</a:t>
            </a:r>
            <a:r>
              <a:rPr b="1" lang="en-GB" sz="1000">
                <a:solidFill>
                  <a:srgbClr val="FFFFFF"/>
                </a:solidFill>
              </a:rPr>
              <a:t> API Scripts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Overview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/>
          <p:nvPr/>
        </p:nvSpPr>
        <p:spPr>
          <a:xfrm>
            <a:off x="363800" y="1596975"/>
            <a:ext cx="40308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Heroku’s Cloud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4532750" y="1596975"/>
            <a:ext cx="22368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Localhost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6907825" y="1596975"/>
            <a:ext cx="19536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Devices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3638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Client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24314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Remote Server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4499000" y="2189375"/>
            <a:ext cx="22368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Local Server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6907825" y="21998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WebCam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3638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Speech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3638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Recognition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638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System GUI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24314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Result Computation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24314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Realtime Database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4314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Metadata Config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4499000" y="2781775"/>
            <a:ext cx="2236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Result Execution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4499000" y="3423700"/>
            <a:ext cx="2236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Result Execution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4499000" y="4008375"/>
            <a:ext cx="2236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Robot API Scripts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6907825" y="27817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Blocks w/ TopCodes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6907825" y="3423700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Solution+Map Boards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6907825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Robots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6809100" y="2068275"/>
            <a:ext cx="2171700" cy="2528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Detail: Client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02" name="Google Shape;3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363800" y="1596975"/>
            <a:ext cx="84729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363800" y="2155325"/>
            <a:ext cx="26694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System GUI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363800" y="2713675"/>
            <a:ext cx="26694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React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363800" y="3272025"/>
            <a:ext cx="12921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Web Components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1741073" y="3272025"/>
            <a:ext cx="12921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Context API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3153750" y="2155325"/>
            <a:ext cx="56829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Modules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3153750" y="2713675"/>
            <a:ext cx="13329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Voice Recognition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4555946" y="2713675"/>
            <a:ext cx="13329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Voice Synthesis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5958142" y="2713675"/>
            <a:ext cx="13329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Board Recognition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7360350" y="2713675"/>
            <a:ext cx="14763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Solution Recognition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153750" y="3272025"/>
            <a:ext cx="27351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Web Speech API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5958150" y="3272025"/>
            <a:ext cx="28785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TopCodes API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15" name="Google Shape;3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0" y="2713674"/>
            <a:ext cx="436774" cy="4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4425" y="3272025"/>
            <a:ext cx="436774" cy="43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3300" y="3289300"/>
            <a:ext cx="411885" cy="4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800" y="1596975"/>
            <a:ext cx="471300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475" y="1486573"/>
            <a:ext cx="692120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Detail: Remote Server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/>
          <p:nvPr/>
        </p:nvSpPr>
        <p:spPr>
          <a:xfrm>
            <a:off x="363800" y="1596975"/>
            <a:ext cx="84729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Remote Server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363800" y="2155325"/>
            <a:ext cx="27465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rgbClr val="5469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Result Computation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EACFF"/>
                </a:solidFill>
              </a:rPr>
              <a:t>/api/compute</a:t>
            </a:r>
            <a:endParaRPr b="1" sz="1200">
              <a:solidFill>
                <a:srgbClr val="5EACFF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3227025" y="2165325"/>
            <a:ext cx="27465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Realtime Database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EACFF"/>
                </a:solidFill>
              </a:rPr>
              <a:t>/api/save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6090251" y="2165325"/>
            <a:ext cx="27465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Metadata Configuration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EACFF"/>
                </a:solidFill>
              </a:rPr>
              <a:t>/api/metadata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6090150" y="2713675"/>
            <a:ext cx="27465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3227025" y="2733675"/>
            <a:ext cx="27465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Firebase SDK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400" y="2733675"/>
            <a:ext cx="471300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00" y="1596975"/>
            <a:ext cx="471300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1675" y="2775900"/>
            <a:ext cx="1397899" cy="3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75" y="1486573"/>
            <a:ext cx="692120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342" name="Google Shape;342;p27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Detail: Local Server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7"/>
          <p:cNvSpPr/>
          <p:nvPr/>
        </p:nvSpPr>
        <p:spPr>
          <a:xfrm>
            <a:off x="363800" y="1596975"/>
            <a:ext cx="84729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Local </a:t>
            </a:r>
            <a:r>
              <a:rPr b="1" lang="en-GB">
                <a:solidFill>
                  <a:srgbClr val="FFFFFF"/>
                </a:solidFill>
              </a:rPr>
              <a:t>Server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363800" y="2155325"/>
            <a:ext cx="84729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rgbClr val="5469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Result Execution Interface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5EACFF"/>
                </a:solidFill>
              </a:rPr>
              <a:t>/api/execute</a:t>
            </a:r>
            <a:endParaRPr b="1" sz="1200">
              <a:solidFill>
                <a:srgbClr val="5EACFF"/>
              </a:solidFill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363800" y="2713675"/>
            <a:ext cx="84729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Robot Execution Scripts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363800" y="3272025"/>
            <a:ext cx="4150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WonderPy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4685900" y="3282025"/>
            <a:ext cx="41508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TIDAL-Lab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49" name="Google Shape;3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00" y="1596975"/>
            <a:ext cx="471300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00" y="3272025"/>
            <a:ext cx="471300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900" y="3272025"/>
            <a:ext cx="471300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475" y="1486573"/>
            <a:ext cx="692120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/>
        </p:nvSpPr>
        <p:spPr>
          <a:xfrm>
            <a:off x="910575" y="1071750"/>
            <a:ext cx="64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Brief introduction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 Overview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8" name="Google Shape;358;p28"/>
          <p:cNvSpPr/>
          <p:nvPr/>
        </p:nvSpPr>
        <p:spPr>
          <a:xfrm rot="-5400000">
            <a:off x="587700" y="2774925"/>
            <a:ext cx="362700" cy="52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910575" y="657150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0" y="2304388"/>
            <a:ext cx="2566750" cy="234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/>
          <p:nvPr/>
        </p:nvSpPr>
        <p:spPr>
          <a:xfrm>
            <a:off x="795150" y="3228900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9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372" name="Google Shape;372;p29"/>
          <p:cNvSpPr/>
          <p:nvPr/>
        </p:nvSpPr>
        <p:spPr>
          <a:xfrm>
            <a:off x="1322550" y="1625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1332800" y="1604400"/>
            <a:ext cx="32391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>
            <p:ph type="title"/>
          </p:nvPr>
        </p:nvSpPr>
        <p:spPr>
          <a:xfrm>
            <a:off x="1399962" y="1630500"/>
            <a:ext cx="315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382" name="Google Shape;382;p30"/>
          <p:cNvSpPr/>
          <p:nvPr/>
        </p:nvSpPr>
        <p:spPr>
          <a:xfrm>
            <a:off x="1332800" y="2331125"/>
            <a:ext cx="32391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>
            <p:ph type="title"/>
          </p:nvPr>
        </p:nvSpPr>
        <p:spPr>
          <a:xfrm>
            <a:off x="1399962" y="2357225"/>
            <a:ext cx="3159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1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393" name="Google Shape;393;p31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394" name="Google Shape;394;p31"/>
          <p:cNvSpPr/>
          <p:nvPr/>
        </p:nvSpPr>
        <p:spPr>
          <a:xfrm>
            <a:off x="1327667" y="30578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396" name="Google Shape;396;p31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185350" y="1568975"/>
            <a:ext cx="508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AutoNum type="arabi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Brief Introduction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 Light"/>
              <a:buAutoNum type="arabi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Solution Overview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 Light"/>
              <a:buAutoNum type="arabi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i="1"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3000"/>
              </a:lnSpc>
              <a:spcBef>
                <a:spcPts val="1200"/>
              </a:spcBef>
              <a:spcAft>
                <a:spcPts val="1200"/>
              </a:spcAft>
              <a:buSzPts val="1200"/>
              <a:buFont typeface="Montserrat Light"/>
              <a:buAutoNum type="arabi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i="1"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What we’ll talk about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47" name="Google Shape;147;p14"/>
          <p:cNvSpPr/>
          <p:nvPr/>
        </p:nvSpPr>
        <p:spPr>
          <a:xfrm rot="704">
            <a:off x="-820233" y="4000150"/>
            <a:ext cx="10257300" cy="2172000"/>
          </a:xfrm>
          <a:prstGeom prst="rect">
            <a:avLst/>
          </a:prstGeom>
          <a:solidFill>
            <a:srgbClr val="FFFFFF">
              <a:alpha val="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0" y="2304388"/>
            <a:ext cx="2566750" cy="234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406" name="Google Shape;406;p32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407" name="Google Shape;407;p32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408" name="Google Shape;408;p32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1322550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417" name="Google Shape;4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3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421" name="Google Shape;421;p33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422" name="Google Shape;422;p33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423" name="Google Shape;423;p33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  <p:sp>
        <p:nvSpPr>
          <p:cNvPr id="426" name="Google Shape;426;p33"/>
          <p:cNvSpPr/>
          <p:nvPr/>
        </p:nvSpPr>
        <p:spPr>
          <a:xfrm>
            <a:off x="1322550" y="44982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 txBox="1"/>
          <p:nvPr>
            <p:ph type="title"/>
          </p:nvPr>
        </p:nvSpPr>
        <p:spPr>
          <a:xfrm>
            <a:off x="1389819" y="45243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2.1. System validates solution </a:t>
            </a:r>
            <a:br>
              <a:rPr lang="en-GB" sz="1200"/>
            </a:br>
            <a:r>
              <a:rPr lang="en-GB" sz="1200"/>
              <a:t>(excludes invalid blocks)</a:t>
            </a:r>
            <a:endParaRPr sz="1200"/>
          </a:p>
        </p:txBody>
      </p:sp>
      <p:sp>
        <p:nvSpPr>
          <p:cNvPr id="428" name="Google Shape;428;p33"/>
          <p:cNvSpPr/>
          <p:nvPr/>
        </p:nvSpPr>
        <p:spPr>
          <a:xfrm>
            <a:off x="1327675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/>
          <p:nvPr/>
        </p:nvSpPr>
        <p:spPr>
          <a:xfrm>
            <a:off x="4718350" y="1614988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4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439" name="Google Shape;439;p34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440" name="Google Shape;440;p34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441" name="Google Shape;441;p34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  <p:sp>
        <p:nvSpPr>
          <p:cNvPr id="444" name="Google Shape;444;p34"/>
          <p:cNvSpPr txBox="1"/>
          <p:nvPr>
            <p:ph type="title"/>
          </p:nvPr>
        </p:nvSpPr>
        <p:spPr>
          <a:xfrm>
            <a:off x="1389819" y="45243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2.1. System validates solution </a:t>
            </a:r>
            <a:br>
              <a:rPr lang="en-GB" sz="1200"/>
            </a:br>
            <a:r>
              <a:rPr lang="en-GB" sz="1200"/>
              <a:t>(excludes invalid blocks)</a:t>
            </a:r>
            <a:endParaRPr sz="1200"/>
          </a:p>
        </p:txBody>
      </p:sp>
      <p:sp>
        <p:nvSpPr>
          <p:cNvPr id="445" name="Google Shape;445;p34"/>
          <p:cNvSpPr/>
          <p:nvPr/>
        </p:nvSpPr>
        <p:spPr>
          <a:xfrm>
            <a:off x="1327675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1322550" y="44982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4723467" y="15938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 txBox="1"/>
          <p:nvPr>
            <p:ph type="title"/>
          </p:nvPr>
        </p:nvSpPr>
        <p:spPr>
          <a:xfrm>
            <a:off x="4790736" y="16199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2.2. System also converts solution to interface with Group 1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454" name="Google Shape;4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5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458" name="Google Shape;458;p35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459" name="Google Shape;459;p35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460" name="Google Shape;460;p35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1389819" y="45243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2.1. System validates solution </a:t>
            </a:r>
            <a:br>
              <a:rPr lang="en-GB" sz="1200"/>
            </a:br>
            <a:r>
              <a:rPr lang="en-GB" sz="1200"/>
              <a:t>(excludes invalid blocks)</a:t>
            </a:r>
            <a:endParaRPr sz="1200"/>
          </a:p>
        </p:txBody>
      </p:sp>
      <p:sp>
        <p:nvSpPr>
          <p:cNvPr id="464" name="Google Shape;464;p35"/>
          <p:cNvSpPr/>
          <p:nvPr/>
        </p:nvSpPr>
        <p:spPr>
          <a:xfrm>
            <a:off x="1327675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1322550" y="44982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4723467" y="15938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 txBox="1"/>
          <p:nvPr>
            <p:ph type="title"/>
          </p:nvPr>
        </p:nvSpPr>
        <p:spPr>
          <a:xfrm>
            <a:off x="4790736" y="16199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2.2. System also converts colution to interface with Group 1</a:t>
            </a:r>
            <a:endParaRPr sz="1200"/>
          </a:p>
        </p:txBody>
      </p:sp>
      <p:sp>
        <p:nvSpPr>
          <p:cNvPr id="468" name="Google Shape;468;p35"/>
          <p:cNvSpPr/>
          <p:nvPr/>
        </p:nvSpPr>
        <p:spPr>
          <a:xfrm>
            <a:off x="4715788" y="2331138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/>
          <p:nvPr/>
        </p:nvSpPr>
        <p:spPr>
          <a:xfrm>
            <a:off x="4720904" y="230996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"/>
          <p:cNvSpPr txBox="1"/>
          <p:nvPr>
            <p:ph type="title"/>
          </p:nvPr>
        </p:nvSpPr>
        <p:spPr>
          <a:xfrm>
            <a:off x="4788173" y="23360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2.3. Saves solution to database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476" name="Google Shape;4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480" name="Google Shape;480;p36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481" name="Google Shape;481;p36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482" name="Google Shape;482;p36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  <p:sp>
        <p:nvSpPr>
          <p:cNvPr id="485" name="Google Shape;485;p36"/>
          <p:cNvSpPr txBox="1"/>
          <p:nvPr>
            <p:ph type="title"/>
          </p:nvPr>
        </p:nvSpPr>
        <p:spPr>
          <a:xfrm>
            <a:off x="1389819" y="45243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2.1. System validates solution </a:t>
            </a:r>
            <a:br>
              <a:rPr lang="en-GB" sz="1200"/>
            </a:br>
            <a:r>
              <a:rPr lang="en-GB" sz="1200"/>
              <a:t>(excludes invalid blocks)</a:t>
            </a:r>
            <a:endParaRPr sz="1200"/>
          </a:p>
        </p:txBody>
      </p:sp>
      <p:sp>
        <p:nvSpPr>
          <p:cNvPr id="486" name="Google Shape;486;p36"/>
          <p:cNvSpPr/>
          <p:nvPr/>
        </p:nvSpPr>
        <p:spPr>
          <a:xfrm>
            <a:off x="1327675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1322550" y="44982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4723467" y="15938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 txBox="1"/>
          <p:nvPr>
            <p:ph type="title"/>
          </p:nvPr>
        </p:nvSpPr>
        <p:spPr>
          <a:xfrm>
            <a:off x="4790736" y="16199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2.2. System also converts colution to interface with Group 1</a:t>
            </a:r>
            <a:endParaRPr sz="1200"/>
          </a:p>
        </p:txBody>
      </p:sp>
      <p:sp>
        <p:nvSpPr>
          <p:cNvPr id="490" name="Google Shape;490;p36"/>
          <p:cNvSpPr txBox="1"/>
          <p:nvPr>
            <p:ph type="title"/>
          </p:nvPr>
        </p:nvSpPr>
        <p:spPr>
          <a:xfrm>
            <a:off x="4788173" y="23360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2.3.Saves solution to database</a:t>
            </a:r>
            <a:endParaRPr sz="1200"/>
          </a:p>
        </p:txBody>
      </p:sp>
      <p:sp>
        <p:nvSpPr>
          <p:cNvPr id="491" name="Google Shape;491;p36"/>
          <p:cNvSpPr/>
          <p:nvPr/>
        </p:nvSpPr>
        <p:spPr>
          <a:xfrm>
            <a:off x="4713238" y="3089638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>
            <a:off x="4718354" y="306846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 txBox="1"/>
          <p:nvPr>
            <p:ph type="title"/>
          </p:nvPr>
        </p:nvSpPr>
        <p:spPr>
          <a:xfrm>
            <a:off x="4785623" y="30945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3. System auto computes solution for current selected board &amp; game mode</a:t>
            </a:r>
            <a:endParaRPr sz="1200"/>
          </a:p>
        </p:txBody>
      </p:sp>
      <p:sp>
        <p:nvSpPr>
          <p:cNvPr id="494" name="Google Shape;494;p36"/>
          <p:cNvSpPr/>
          <p:nvPr/>
        </p:nvSpPr>
        <p:spPr>
          <a:xfrm>
            <a:off x="4713242" y="23417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500" name="Google Shape;5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7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505" name="Google Shape;505;p37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506" name="Google Shape;506;p37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  <p:sp>
        <p:nvSpPr>
          <p:cNvPr id="509" name="Google Shape;509;p37"/>
          <p:cNvSpPr txBox="1"/>
          <p:nvPr>
            <p:ph type="title"/>
          </p:nvPr>
        </p:nvSpPr>
        <p:spPr>
          <a:xfrm>
            <a:off x="1389819" y="45243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2.1. System validates solution </a:t>
            </a:r>
            <a:br>
              <a:rPr lang="en-GB" sz="1200"/>
            </a:br>
            <a:r>
              <a:rPr lang="en-GB" sz="1200"/>
              <a:t>(excludes invalid blocks)</a:t>
            </a:r>
            <a:endParaRPr sz="1200"/>
          </a:p>
        </p:txBody>
      </p:sp>
      <p:sp>
        <p:nvSpPr>
          <p:cNvPr id="510" name="Google Shape;510;p37"/>
          <p:cNvSpPr/>
          <p:nvPr/>
        </p:nvSpPr>
        <p:spPr>
          <a:xfrm>
            <a:off x="1327675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1322550" y="44982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4723467" y="15938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 txBox="1"/>
          <p:nvPr>
            <p:ph type="title"/>
          </p:nvPr>
        </p:nvSpPr>
        <p:spPr>
          <a:xfrm>
            <a:off x="4790736" y="16199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2.2. System also converts colution to interface with Group 1</a:t>
            </a:r>
            <a:endParaRPr sz="1200"/>
          </a:p>
        </p:txBody>
      </p:sp>
      <p:sp>
        <p:nvSpPr>
          <p:cNvPr id="514" name="Google Shape;514;p37"/>
          <p:cNvSpPr txBox="1"/>
          <p:nvPr>
            <p:ph type="title"/>
          </p:nvPr>
        </p:nvSpPr>
        <p:spPr>
          <a:xfrm>
            <a:off x="4788173" y="23360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2.3.Saves solution to database</a:t>
            </a:r>
            <a:endParaRPr sz="1200"/>
          </a:p>
        </p:txBody>
      </p:sp>
      <p:sp>
        <p:nvSpPr>
          <p:cNvPr id="515" name="Google Shape;515;p37"/>
          <p:cNvSpPr txBox="1"/>
          <p:nvPr>
            <p:ph type="title"/>
          </p:nvPr>
        </p:nvSpPr>
        <p:spPr>
          <a:xfrm>
            <a:off x="4785623" y="30945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3. System auto computes solution for current selected board &amp; game mode</a:t>
            </a:r>
            <a:endParaRPr sz="1200"/>
          </a:p>
        </p:txBody>
      </p:sp>
      <p:sp>
        <p:nvSpPr>
          <p:cNvPr id="516" name="Google Shape;516;p37"/>
          <p:cNvSpPr/>
          <p:nvPr/>
        </p:nvSpPr>
        <p:spPr>
          <a:xfrm>
            <a:off x="4713242" y="23417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4710688" y="3816388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4715804" y="37952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 txBox="1"/>
          <p:nvPr>
            <p:ph type="title"/>
          </p:nvPr>
        </p:nvSpPr>
        <p:spPr>
          <a:xfrm>
            <a:off x="4783073" y="38213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3.1. Adds feedback in form of extra actions</a:t>
            </a:r>
            <a:endParaRPr sz="1200"/>
          </a:p>
        </p:txBody>
      </p:sp>
      <p:sp>
        <p:nvSpPr>
          <p:cNvPr id="520" name="Google Shape;520;p37"/>
          <p:cNvSpPr/>
          <p:nvPr/>
        </p:nvSpPr>
        <p:spPr>
          <a:xfrm>
            <a:off x="4710692" y="30684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8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How It Works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1327667" y="16044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 txBox="1"/>
          <p:nvPr>
            <p:ph type="title"/>
          </p:nvPr>
        </p:nvSpPr>
        <p:spPr>
          <a:xfrm>
            <a:off x="1394936" y="163050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Turn on map recognition and recognize custom board</a:t>
            </a:r>
            <a:endParaRPr sz="1200"/>
          </a:p>
        </p:txBody>
      </p:sp>
      <p:sp>
        <p:nvSpPr>
          <p:cNvPr id="530" name="Google Shape;530;p38"/>
          <p:cNvSpPr txBox="1"/>
          <p:nvPr>
            <p:ph type="title"/>
          </p:nvPr>
        </p:nvSpPr>
        <p:spPr>
          <a:xfrm>
            <a:off x="1394936" y="235722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1.1. System validates board (includes full recognition, start and goal)</a:t>
            </a:r>
            <a:endParaRPr sz="1200"/>
          </a:p>
        </p:txBody>
      </p:sp>
      <p:sp>
        <p:nvSpPr>
          <p:cNvPr id="531" name="Google Shape;531;p38"/>
          <p:cNvSpPr txBox="1"/>
          <p:nvPr>
            <p:ph type="title"/>
          </p:nvPr>
        </p:nvSpPr>
        <p:spPr>
          <a:xfrm>
            <a:off x="1394936" y="30839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1.2. Board is saved in metadata database</a:t>
            </a:r>
            <a:endParaRPr sz="1200"/>
          </a:p>
        </p:txBody>
      </p:sp>
      <p:sp>
        <p:nvSpPr>
          <p:cNvPr id="532" name="Google Shape;532;p38"/>
          <p:cNvSpPr/>
          <p:nvPr/>
        </p:nvSpPr>
        <p:spPr>
          <a:xfrm>
            <a:off x="1322550" y="23311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1322550" y="307090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 txBox="1"/>
          <p:nvPr>
            <p:ph type="title"/>
          </p:nvPr>
        </p:nvSpPr>
        <p:spPr>
          <a:xfrm>
            <a:off x="1389819" y="3810675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Turn on solution recognition and build it</a:t>
            </a:r>
            <a:endParaRPr sz="1200"/>
          </a:p>
        </p:txBody>
      </p:sp>
      <p:sp>
        <p:nvSpPr>
          <p:cNvPr id="535" name="Google Shape;535;p38"/>
          <p:cNvSpPr txBox="1"/>
          <p:nvPr>
            <p:ph type="title"/>
          </p:nvPr>
        </p:nvSpPr>
        <p:spPr>
          <a:xfrm>
            <a:off x="1389819" y="45243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2.1. System validates solution </a:t>
            </a:r>
            <a:br>
              <a:rPr lang="en-GB" sz="1200"/>
            </a:br>
            <a:r>
              <a:rPr lang="en-GB" sz="1200"/>
              <a:t>(excludes invalid blocks)</a:t>
            </a:r>
            <a:endParaRPr sz="1200"/>
          </a:p>
        </p:txBody>
      </p:sp>
      <p:sp>
        <p:nvSpPr>
          <p:cNvPr id="536" name="Google Shape;536;p38"/>
          <p:cNvSpPr/>
          <p:nvPr/>
        </p:nvSpPr>
        <p:spPr>
          <a:xfrm>
            <a:off x="1327675" y="37845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1322550" y="44982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4723467" y="15938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8"/>
          <p:cNvSpPr txBox="1"/>
          <p:nvPr>
            <p:ph type="title"/>
          </p:nvPr>
        </p:nvSpPr>
        <p:spPr>
          <a:xfrm>
            <a:off x="4790736" y="16199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2.2. System also converts colution to interface with Group 1</a:t>
            </a:r>
            <a:endParaRPr sz="1200"/>
          </a:p>
        </p:txBody>
      </p:sp>
      <p:sp>
        <p:nvSpPr>
          <p:cNvPr id="540" name="Google Shape;540;p38"/>
          <p:cNvSpPr txBox="1"/>
          <p:nvPr>
            <p:ph type="title"/>
          </p:nvPr>
        </p:nvSpPr>
        <p:spPr>
          <a:xfrm>
            <a:off x="4788173" y="23360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2.3.Saves solution to database</a:t>
            </a:r>
            <a:endParaRPr sz="1200"/>
          </a:p>
        </p:txBody>
      </p:sp>
      <p:sp>
        <p:nvSpPr>
          <p:cNvPr id="541" name="Google Shape;541;p38"/>
          <p:cNvSpPr txBox="1"/>
          <p:nvPr>
            <p:ph type="title"/>
          </p:nvPr>
        </p:nvSpPr>
        <p:spPr>
          <a:xfrm>
            <a:off x="4785623" y="309456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3. System auto computes solution for current selected board &amp; game mode</a:t>
            </a:r>
            <a:endParaRPr sz="1200"/>
          </a:p>
        </p:txBody>
      </p:sp>
      <p:sp>
        <p:nvSpPr>
          <p:cNvPr id="542" name="Google Shape;542;p38"/>
          <p:cNvSpPr/>
          <p:nvPr/>
        </p:nvSpPr>
        <p:spPr>
          <a:xfrm>
            <a:off x="4713242" y="23417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715804" y="3795213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 txBox="1"/>
          <p:nvPr>
            <p:ph type="title"/>
          </p:nvPr>
        </p:nvSpPr>
        <p:spPr>
          <a:xfrm>
            <a:off x="4783073" y="3821313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3.1. Adds feedback in form of extra actions</a:t>
            </a:r>
            <a:endParaRPr sz="1200"/>
          </a:p>
        </p:txBody>
      </p:sp>
      <p:sp>
        <p:nvSpPr>
          <p:cNvPr id="545" name="Google Shape;545;p38"/>
          <p:cNvSpPr/>
          <p:nvPr/>
        </p:nvSpPr>
        <p:spPr>
          <a:xfrm>
            <a:off x="4710692" y="306847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4720913" y="4508825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4726029" y="4487650"/>
            <a:ext cx="3244200" cy="5799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 txBox="1"/>
          <p:nvPr>
            <p:ph type="title"/>
          </p:nvPr>
        </p:nvSpPr>
        <p:spPr>
          <a:xfrm>
            <a:off x="4793298" y="4513750"/>
            <a:ext cx="31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4. Tells local system to execute solution computation (using selected robot)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Voice Commands Supported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55" name="Google Shape;5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9"/>
          <p:cNvSpPr/>
          <p:nvPr/>
        </p:nvSpPr>
        <p:spPr>
          <a:xfrm>
            <a:off x="1393425" y="1554825"/>
            <a:ext cx="6184200" cy="30882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7" name="Google Shape;557;p39"/>
          <p:cNvGraphicFramePr/>
          <p:nvPr/>
        </p:nvGraphicFramePr>
        <p:xfrm>
          <a:off x="1520950" y="16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{5B86DD3C-8D9B-4DBA-96F6-D1622C6B6DA4}</a:tableStyleId>
              </a:tblPr>
              <a:tblGrid>
                <a:gridCol w="2200875"/>
                <a:gridCol w="3798775"/>
              </a:tblGrid>
              <a:tr h="358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Command</a:t>
                      </a:r>
                      <a:endParaRPr sz="10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Words</a:t>
                      </a:r>
                      <a:endParaRPr sz="7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Read Commands</a:t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/.*(what is|read) (this|the)?( )?(solution|sequence).*/</a:t>
                      </a:r>
                      <a:endParaRPr sz="8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What is This Block</a:t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/.*(what is|what's) (this|that).*/</a:t>
                      </a:r>
                      <a:endParaRPr sz="8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Compute Commands</a:t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/.*(compute|check|verify) (solution|sequence).*/</a:t>
                      </a:r>
                      <a:endParaRPr sz="8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Execute Computed Commands</a:t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/.*(go|start|execute) (solution|sequence) (codi|kodi|buddy|cody|robot).*/</a:t>
                      </a:r>
                      <a:endParaRPr sz="8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Recognize Commands Board</a:t>
                      </a:r>
                      <a:b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</a:br>
                      <a:r>
                        <a:rPr lang="en-GB" sz="8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Recognize Map Board</a:t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/.*(recognize) (solution|sequence).*/</a:t>
                      </a:r>
                      <a:b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/.*(recognize) (board|map).*/</a:t>
                      </a:r>
                      <a:endParaRPr sz="8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</a:br>
                      <a: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Save Map to Database</a:t>
                      </a:r>
                      <a:b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</a:br>
                      <a:r>
                        <a:rPr lang="en-GB" sz="8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Save Commands to Database</a:t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/.*(save|send) (map|board).*/</a:t>
                      </a:r>
                      <a:b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GB" sz="800">
                          <a:solidFill>
                            <a:srgbClr val="FFFFFF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/.*(save|send) (solution|sequence).*/</a:t>
                      </a:r>
                      <a:endParaRPr sz="800">
                        <a:solidFill>
                          <a:srgbClr val="FFFFFF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563" name="Google Shape;563;p40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Blocks Types</a:t>
            </a: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Supported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64" name="Google Shape;5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0"/>
          <p:cNvSpPr/>
          <p:nvPr/>
        </p:nvSpPr>
        <p:spPr>
          <a:xfrm>
            <a:off x="663425" y="1307850"/>
            <a:ext cx="7866900" cy="3697200"/>
          </a:xfrm>
          <a:prstGeom prst="rect">
            <a:avLst/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6" name="Google Shape;566;p40"/>
          <p:cNvGraphicFramePr/>
          <p:nvPr/>
        </p:nvGraphicFramePr>
        <p:xfrm>
          <a:off x="6634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{5B86DD3C-8D9B-4DBA-96F6-D1622C6B6DA4}</a:tableStyleId>
              </a:tblPr>
              <a:tblGrid>
                <a:gridCol w="1767000"/>
                <a:gridCol w="3049950"/>
                <a:gridCol w="3049950"/>
              </a:tblGrid>
              <a:tr h="36972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BOARD CONFIGURATION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 Left Boundary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 Right Boundary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Bottom Left Boundary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Bottom Right Boundary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Wall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79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Door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Water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GAME MODES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Goal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Points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Path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RESULT FEEDBACK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205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Success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Failure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DASH ROBOT SPECIFIC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213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Rotate 360º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Voice Interesting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</a:t>
                      </a: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 MOVEMENTS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Move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115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Swim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Turn Left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143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Turn Right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Turn Back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ACTIONS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155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Repeat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Stop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173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Then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179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7B7F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NUMBERS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One Time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345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Two Times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355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Three Times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357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Four Times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},</a:t>
                      </a:r>
                      <a:endParaRPr sz="900">
                        <a:solidFill>
                          <a:srgbClr val="F6F6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BF9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361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 description</a:t>
                      </a:r>
                      <a:r>
                        <a:rPr lang="en-GB" sz="900">
                          <a:solidFill>
                            <a:srgbClr val="F286C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E7EE9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Five Times</a:t>
                      </a:r>
                      <a:r>
                        <a:rPr lang="en-GB" sz="900">
                          <a:solidFill>
                            <a:srgbClr val="DEE49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en-GB" sz="900">
                          <a:solidFill>
                            <a:srgbClr val="F6F6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 sz="900">
                        <a:solidFill>
                          <a:srgbClr val="7B7F8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ctr">
                    <a:lnL cap="flat" cmpd="sng" w="63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9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/>
        </p:nvSpPr>
        <p:spPr>
          <a:xfrm>
            <a:off x="910575" y="1071750"/>
            <a:ext cx="64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Brief introduction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 Overview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72" name="Google Shape;572;p41"/>
          <p:cNvSpPr/>
          <p:nvPr/>
        </p:nvSpPr>
        <p:spPr>
          <a:xfrm rot="-5400000">
            <a:off x="587700" y="3452775"/>
            <a:ext cx="362700" cy="52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910575" y="1190475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0" y="2304388"/>
            <a:ext cx="2566750" cy="234896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795150" y="3843575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910575" y="1071750"/>
            <a:ext cx="64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Brief introduction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 Overview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5" name="Google Shape;155;p15"/>
          <p:cNvSpPr/>
          <p:nvPr/>
        </p:nvSpPr>
        <p:spPr>
          <a:xfrm rot="-5400000">
            <a:off x="587700" y="1435675"/>
            <a:ext cx="362700" cy="52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693300" y="1891550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0" y="2304388"/>
            <a:ext cx="2566750" cy="234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2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Conclusion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83" name="Google Shape;5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2"/>
          <p:cNvSpPr/>
          <p:nvPr/>
        </p:nvSpPr>
        <p:spPr>
          <a:xfrm>
            <a:off x="1297500" y="1147500"/>
            <a:ext cx="4267200" cy="3996000"/>
          </a:xfrm>
          <a:prstGeom prst="rect">
            <a:avLst/>
          </a:prstGeom>
          <a:solidFill>
            <a:srgbClr val="1B212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"/>
          <p:cNvSpPr txBox="1"/>
          <p:nvPr/>
        </p:nvSpPr>
        <p:spPr>
          <a:xfrm>
            <a:off x="1565700" y="1396500"/>
            <a:ext cx="36009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CodeBuddy’s </a:t>
            </a:r>
            <a:r>
              <a:rPr lang="en-GB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architecture, extensibility and ease of use makes it an </a:t>
            </a:r>
            <a:r>
              <a:rPr lang="en-GB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effective tool for visually impaired children to learn programming.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86" name="Google Shape;5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00" y="1026635"/>
            <a:ext cx="3123900" cy="312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201" y="3363163"/>
            <a:ext cx="1176700" cy="117673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2"/>
          <p:cNvSpPr/>
          <p:nvPr/>
        </p:nvSpPr>
        <p:spPr>
          <a:xfrm>
            <a:off x="5092500" y="1067550"/>
            <a:ext cx="4267200" cy="3996000"/>
          </a:xfrm>
          <a:prstGeom prst="rect">
            <a:avLst/>
          </a:prstGeom>
          <a:solidFill>
            <a:srgbClr val="1B212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3"/>
          <p:cNvSpPr txBox="1"/>
          <p:nvPr/>
        </p:nvSpPr>
        <p:spPr>
          <a:xfrm>
            <a:off x="409131" y="41592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2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Catarina Fitas </a:t>
            </a:r>
            <a:r>
              <a:rPr b="1" lang="en-GB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41677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Daniel São Pedro  </a:t>
            </a:r>
            <a:r>
              <a:rPr b="1" lang="en-GB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33704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João Abreu </a:t>
            </a:r>
            <a:r>
              <a:rPr b="1" lang="en-GB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48858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3"/>
          <p:cNvSpPr txBox="1"/>
          <p:nvPr/>
        </p:nvSpPr>
        <p:spPr>
          <a:xfrm>
            <a:off x="3774700" y="2006725"/>
            <a:ext cx="45015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43"/>
          <p:cNvSpPr txBox="1"/>
          <p:nvPr/>
        </p:nvSpPr>
        <p:spPr>
          <a:xfrm>
            <a:off x="3818431" y="2670497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Técnicas de Interacção Avançadas  2018/19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96" name="Google Shape;5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4286888"/>
            <a:ext cx="1075275" cy="4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 brief introduction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65" name="Google Shape;165;p16"/>
          <p:cNvSpPr/>
          <p:nvPr/>
        </p:nvSpPr>
        <p:spPr>
          <a:xfrm rot="704">
            <a:off x="-820233" y="4202250"/>
            <a:ext cx="10257300" cy="21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1123950" y="1499925"/>
            <a:ext cx="284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Learning programming is becoming an important part in children's education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3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150" y="2571750"/>
            <a:ext cx="1866444" cy="186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880" y="3967778"/>
            <a:ext cx="703045" cy="70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 brief introduction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76" name="Google Shape;176;p17"/>
          <p:cNvSpPr/>
          <p:nvPr/>
        </p:nvSpPr>
        <p:spPr>
          <a:xfrm rot="704">
            <a:off x="-820233" y="4202250"/>
            <a:ext cx="10257300" cy="21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1123950" y="1499925"/>
            <a:ext cx="284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Learning programming is becoming an important part in children's education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should also be available for visually impaired children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150" y="2571750"/>
            <a:ext cx="1866444" cy="186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880" y="3967778"/>
            <a:ext cx="703045" cy="70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 brief introduction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87" name="Google Shape;187;p18"/>
          <p:cNvSpPr/>
          <p:nvPr/>
        </p:nvSpPr>
        <p:spPr>
          <a:xfrm rot="704">
            <a:off x="-820233" y="4202250"/>
            <a:ext cx="10257300" cy="21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1123950" y="1499925"/>
            <a:ext cx="284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Learning programming is becoming an important part in children's education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should also be available for visually impaired children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Teachers and educators should explore new ways of teaching programming principles to children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3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150" y="2571750"/>
            <a:ext cx="1866444" cy="186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880" y="3967778"/>
            <a:ext cx="703045" cy="70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 brief introduction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98" name="Google Shape;198;p19"/>
          <p:cNvSpPr/>
          <p:nvPr/>
        </p:nvSpPr>
        <p:spPr>
          <a:xfrm rot="704">
            <a:off x="-820233" y="4202250"/>
            <a:ext cx="10257300" cy="21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1123950" y="1499925"/>
            <a:ext cx="284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Learning programming is becoming an important part in children's education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should also be available for visually impaired children</a:t>
            </a:r>
            <a:b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</a:pPr>
            <a:r>
              <a:rPr lang="en-GB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Teachers and educators should explore new ways of teaching programming principles to children</a:t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3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4714875" y="1400175"/>
            <a:ext cx="2286000" cy="2099100"/>
          </a:xfrm>
          <a:prstGeom prst="rect">
            <a:avLst/>
          </a:prstGeom>
          <a:solidFill>
            <a:srgbClr val="FFFFFF">
              <a:alpha val="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19"/>
          <p:cNvCxnSpPr/>
          <p:nvPr/>
        </p:nvCxnSpPr>
        <p:spPr>
          <a:xfrm rot="10800000">
            <a:off x="7001000" y="2257350"/>
            <a:ext cx="831900" cy="77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469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9"/>
          <p:cNvSpPr txBox="1"/>
          <p:nvPr/>
        </p:nvSpPr>
        <p:spPr>
          <a:xfrm>
            <a:off x="4776825" y="1525800"/>
            <a:ext cx="21621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–</a:t>
            </a: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Open Source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–</a:t>
            </a:r>
            <a:r>
              <a:rPr lang="en-GB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Configurable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–</a:t>
            </a:r>
            <a:r>
              <a:rPr lang="en-GB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Extensible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–</a:t>
            </a:r>
            <a:r>
              <a:rPr lang="en-GB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Learn Modes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–</a:t>
            </a:r>
            <a:r>
              <a:rPr lang="en-GB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New Blocks/Actions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–</a:t>
            </a:r>
            <a:r>
              <a:rPr lang="en-GB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New Robots Supported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45600" y="1511400"/>
            <a:ext cx="3753900" cy="22635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150" y="2571750"/>
            <a:ext cx="1866444" cy="186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880" y="3967778"/>
            <a:ext cx="703045" cy="70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/>
        </p:nvSpPr>
        <p:spPr>
          <a:xfrm>
            <a:off x="910575" y="1071750"/>
            <a:ext cx="64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Brief introduction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 Overview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191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000"/>
              <a:buFont typeface="Montserrat Light"/>
              <a:buAutoNum type="arabicPeriod"/>
            </a:pPr>
            <a:r>
              <a:rPr lang="en-GB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2" name="Google Shape;212;p20"/>
          <p:cNvSpPr/>
          <p:nvPr/>
        </p:nvSpPr>
        <p:spPr>
          <a:xfrm rot="-5400000">
            <a:off x="587700" y="2096950"/>
            <a:ext cx="362700" cy="52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910575" y="0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0" y="2304388"/>
            <a:ext cx="2566750" cy="234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/>
          <p:nvPr/>
        </p:nvSpPr>
        <p:spPr>
          <a:xfrm>
            <a:off x="795150" y="2415150"/>
            <a:ext cx="4705200" cy="1914600"/>
          </a:xfrm>
          <a:prstGeom prst="rect">
            <a:avLst/>
          </a:prstGeom>
          <a:solidFill>
            <a:srgbClr val="1B212C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CodeBuddy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332806" y="807822"/>
            <a:ext cx="4078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Solution Overview</a:t>
            </a:r>
            <a:endParaRPr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00" y="594300"/>
            <a:ext cx="1075275" cy="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363800" y="1596975"/>
            <a:ext cx="1953600" cy="471300"/>
          </a:xfrm>
          <a:prstGeom prst="rect">
            <a:avLst/>
          </a:prstGeom>
          <a:solidFill>
            <a:srgbClr val="40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Heroku’s Cloud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63800" y="2199825"/>
            <a:ext cx="1953600" cy="471300"/>
          </a:xfrm>
          <a:prstGeom prst="rect">
            <a:avLst/>
          </a:prstGeom>
          <a:solidFill>
            <a:srgbClr val="5469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Client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363800" y="28026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Speech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363800" y="340552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Recognition Modules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63800" y="4008375"/>
            <a:ext cx="1953600" cy="471300"/>
          </a:xfrm>
          <a:prstGeom prst="rect">
            <a:avLst/>
          </a:prstGeom>
          <a:solidFill>
            <a:srgbClr val="39689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</a:rPr>
              <a:t>System GUI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62250" y="2068275"/>
            <a:ext cx="2156700" cy="25488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