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5"/>
  </p:normalViewPr>
  <p:slideViewPr>
    <p:cSldViewPr>
      <p:cViewPr>
        <p:scale>
          <a:sx n="97" d="100"/>
          <a:sy n="97" d="100"/>
        </p:scale>
        <p:origin x="52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91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18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BD9-5EC6-492D-BC0D-2306043E0472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D671-A144-4DD1-B15B-A4346602B2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BD9-5EC6-492D-BC0D-2306043E0472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D671-A144-4DD1-B15B-A4346602B2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52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BD9-5EC6-492D-BC0D-2306043E0472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D671-A144-4DD1-B15B-A4346602B2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BD9-5EC6-492D-BC0D-2306043E0472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D671-A144-4DD1-B15B-A4346602B2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BD9-5EC6-492D-BC0D-2306043E0472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D671-A144-4DD1-B15B-A4346602B2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90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BD9-5EC6-492D-BC0D-2306043E0472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D671-A144-4DD1-B15B-A4346602B2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0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BD9-5EC6-492D-BC0D-2306043E0472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D671-A144-4DD1-B15B-A4346602B2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EBD9-5EC6-492D-BC0D-2306043E0472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0D671-A144-4DD1-B15B-A4346602B27A}" type="slidenum">
              <a:rPr lang="en-CA" smtClean="0"/>
              <a:t>‹#›</a:t>
            </a:fld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0"/>
            <a:ext cx="9144000" cy="6854919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1" y="5877270"/>
            <a:ext cx="9180513" cy="877455"/>
            <a:chOff x="-16562" y="6157753"/>
            <a:chExt cx="9180512" cy="8629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16562" y="6228569"/>
              <a:ext cx="9180512" cy="7920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4862002" y="6171165"/>
              <a:ext cx="1856388" cy="8260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2928" y="6157753"/>
              <a:ext cx="4822422" cy="817216"/>
            </a:xfrm>
            <a:prstGeom prst="rect">
              <a:avLst/>
            </a:prstGeom>
            <a:noFill/>
            <a:effectLst>
              <a:outerShdw blurRad="38100" dist="50800" dir="13500000" algn="br" rotWithShape="0">
                <a:prstClr val="black">
                  <a:alpha val="7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CA" sz="4800" dirty="0" smtClean="0">
                  <a:solidFill>
                    <a:schemeClr val="bg1"/>
                  </a:solidFill>
                  <a:latin typeface="Adobe Garamond Pro" pitchFamily="18" charset="0"/>
                </a:rPr>
                <a:t>R</a:t>
              </a:r>
              <a:r>
                <a:rPr lang="en-CA" sz="2400" dirty="0" smtClean="0">
                  <a:solidFill>
                    <a:schemeClr val="bg1"/>
                  </a:solidFill>
                  <a:latin typeface="Adobe Garamond Pro" pitchFamily="18" charset="0"/>
                </a:rPr>
                <a:t>EG </a:t>
              </a:r>
              <a:r>
                <a:rPr lang="en-CA" sz="4800" kern="1200" dirty="0" smtClean="0">
                  <a:solidFill>
                    <a:schemeClr val="bg1"/>
                  </a:solidFill>
                  <a:latin typeface="Adobe Garamond Pro" pitchFamily="18" charset="0"/>
                  <a:ea typeface="+mn-ea"/>
                  <a:cs typeface="+mn-cs"/>
                </a:rPr>
                <a:t>L</a:t>
              </a:r>
              <a:r>
                <a:rPr lang="en-CA" sz="2400" dirty="0" smtClean="0">
                  <a:solidFill>
                    <a:schemeClr val="bg1"/>
                  </a:solidFill>
                  <a:latin typeface="Adobe Garamond Pro" pitchFamily="18" charset="0"/>
                </a:rPr>
                <a:t>ITZ</a:t>
              </a:r>
              <a:r>
                <a:rPr lang="en-CA" sz="2800" dirty="0" smtClean="0">
                  <a:solidFill>
                    <a:schemeClr val="bg1"/>
                  </a:solidFill>
                  <a:latin typeface="Adobe Garamond Pro" pitchFamily="18" charset="0"/>
                </a:rPr>
                <a:t> Teaching Day 2018</a:t>
              </a:r>
              <a:endParaRPr lang="en-CA" sz="2800" dirty="0">
                <a:solidFill>
                  <a:schemeClr val="bg1"/>
                </a:solidFill>
                <a:latin typeface="Adobe Garamond Pro" pitchFamily="18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256" y="6381328"/>
              <a:ext cx="2123728" cy="480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8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tz, Reg 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885"/>
            <a:ext cx="9144001" cy="6070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8" y="529927"/>
            <a:ext cx="9144000" cy="60674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9512" y="1700808"/>
            <a:ext cx="5400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>
                <a:solidFill>
                  <a:schemeClr val="bg1"/>
                </a:solidFill>
                <a:latin typeface="Adobe Garamond Pro" pitchFamily="18" charset="0"/>
              </a:rPr>
              <a:t>Active Learning in Labs and the Classroom</a:t>
            </a:r>
          </a:p>
          <a:p>
            <a:endParaRPr lang="en-CA" sz="4000" dirty="0">
              <a:solidFill>
                <a:schemeClr val="bg1"/>
              </a:solidFill>
              <a:latin typeface="Adobe Garamond Pro" pitchFamily="18" charset="0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Adobe Garamond Pro" pitchFamily="18" charset="0"/>
              </a:rPr>
              <a:t>Jenna G. </a:t>
            </a:r>
            <a:r>
              <a:rPr lang="en-CA" sz="2400" dirty="0" err="1" smtClean="0">
                <a:solidFill>
                  <a:schemeClr val="bg1"/>
                </a:solidFill>
                <a:latin typeface="Adobe Garamond Pro" pitchFamily="18" charset="0"/>
              </a:rPr>
              <a:t>Tichon</a:t>
            </a:r>
            <a:r>
              <a:rPr lang="en-CA" sz="2400" dirty="0" smtClean="0">
                <a:solidFill>
                  <a:schemeClr val="bg1"/>
                </a:solidFill>
                <a:latin typeface="Adobe Garamond Pro" pitchFamily="18" charset="0"/>
              </a:rPr>
              <a:t>, Dept. of Statistics</a:t>
            </a:r>
            <a:endParaRPr lang="en-CA" sz="2400" dirty="0">
              <a:solidFill>
                <a:schemeClr val="bg1"/>
              </a:solidFill>
              <a:latin typeface="Adobe Garamond Pro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" y="5868661"/>
            <a:ext cx="9180512" cy="872707"/>
            <a:chOff x="0" y="6171165"/>
            <a:chExt cx="9180512" cy="858235"/>
          </a:xfrm>
        </p:grpSpPr>
        <p:sp>
          <p:nvSpPr>
            <p:cNvPr id="23" name="Rectangle 22"/>
            <p:cNvSpPr/>
            <p:nvPr/>
          </p:nvSpPr>
          <p:spPr>
            <a:xfrm>
              <a:off x="0" y="6237312"/>
              <a:ext cx="9180512" cy="7920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4862002" y="6171165"/>
              <a:ext cx="1856388" cy="82609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256" y="6381328"/>
              <a:ext cx="2123728" cy="48084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44915" y="5877272"/>
            <a:ext cx="4859133" cy="830997"/>
          </a:xfrm>
          <a:prstGeom prst="rect">
            <a:avLst/>
          </a:prstGeom>
          <a:noFill/>
          <a:effectLst>
            <a:outerShdw blurRad="38100" dist="50800" dir="13500000" algn="br" rotWithShape="0">
              <a:prstClr val="black">
                <a:alpha val="7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chemeClr val="bg1"/>
                </a:solidFill>
                <a:latin typeface="Adobe Garamond Pro" pitchFamily="18" charset="0"/>
              </a:rPr>
              <a:t>R</a:t>
            </a:r>
            <a:r>
              <a:rPr lang="en-CA" sz="2400" dirty="0" smtClean="0">
                <a:solidFill>
                  <a:schemeClr val="bg1"/>
                </a:solidFill>
                <a:latin typeface="Adobe Garamond Pro" pitchFamily="18" charset="0"/>
              </a:rPr>
              <a:t>EG </a:t>
            </a:r>
            <a:r>
              <a:rPr lang="en-CA" sz="4800" kern="1200" dirty="0" smtClean="0">
                <a:solidFill>
                  <a:schemeClr val="bg1"/>
                </a:solidFill>
                <a:latin typeface="Adobe Garamond Pro" pitchFamily="18" charset="0"/>
                <a:ea typeface="+mn-ea"/>
                <a:cs typeface="+mn-cs"/>
              </a:rPr>
              <a:t>L</a:t>
            </a:r>
            <a:r>
              <a:rPr lang="en-CA" sz="2400" dirty="0" smtClean="0">
                <a:solidFill>
                  <a:schemeClr val="bg1"/>
                </a:solidFill>
                <a:latin typeface="Adobe Garamond Pro" pitchFamily="18" charset="0"/>
              </a:rPr>
              <a:t>ITZ</a:t>
            </a:r>
            <a:r>
              <a:rPr lang="en-CA" sz="2800" dirty="0" smtClean="0">
                <a:solidFill>
                  <a:schemeClr val="bg1"/>
                </a:solidFill>
                <a:latin typeface="Adobe Garamond Pro" pitchFamily="18" charset="0"/>
              </a:rPr>
              <a:t> Teaching Day 2018</a:t>
            </a:r>
            <a:endParaRPr lang="en-CA" sz="2800" dirty="0">
              <a:solidFill>
                <a:schemeClr val="bg1"/>
              </a:solidFill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activities led by T.A.’s</a:t>
            </a:r>
            <a:endParaRPr lang="en-US" dirty="0"/>
          </a:p>
          <a:p>
            <a:r>
              <a:rPr lang="en-US" dirty="0" smtClean="0"/>
              <a:t>Data visualization techniques</a:t>
            </a:r>
          </a:p>
          <a:p>
            <a:r>
              <a:rPr lang="en-US" dirty="0" smtClean="0"/>
              <a:t>Simulation activities</a:t>
            </a:r>
          </a:p>
          <a:p>
            <a:r>
              <a:rPr lang="en-US" dirty="0" smtClean="0"/>
              <a:t>Details of how the case study played out in real life</a:t>
            </a:r>
          </a:p>
          <a:p>
            <a:r>
              <a:rPr lang="en-US" dirty="0" smtClean="0"/>
              <a:t>T.A.’s often “banned” from using technical terms not previously introduced.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1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Example Lab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Explore through simulation what would happen in lots of repetitions of the experiment if Marine was guessing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Hypothesis “other” values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Validate graphs with some math done in class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9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" y="404664"/>
            <a:ext cx="9007497" cy="48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1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74638"/>
            <a:ext cx="8877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group discussion/activity</a:t>
            </a:r>
          </a:p>
          <a:p>
            <a:r>
              <a:rPr lang="en-US" dirty="0" smtClean="0"/>
              <a:t>Give students the chance to apply the concept to a new situation</a:t>
            </a:r>
          </a:p>
          <a:p>
            <a:r>
              <a:rPr lang="en-US" dirty="0" smtClean="0"/>
              <a:t>Ask critical questions about “practical” implications beyond math taught in the class</a:t>
            </a:r>
          </a:p>
        </p:txBody>
      </p:sp>
    </p:spTree>
    <p:extLst>
      <p:ext uri="{BB962C8B-B14F-4D97-AF65-F5344CB8AC3E}">
        <p14:creationId xmlns:p14="http://schemas.microsoft.com/office/powerpoint/2010/main" val="53163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Example Lab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What value is our most likely value of </a:t>
            </a:r>
            <a:r>
              <a:rPr lang="en-US" dirty="0" smtClean="0">
                <a:solidFill>
                  <a:srgbClr val="7030A0"/>
                </a:solidFill>
              </a:rPr>
              <a:t>p?</a:t>
            </a:r>
          </a:p>
          <a:p>
            <a:r>
              <a:rPr lang="en-US" dirty="0">
                <a:solidFill>
                  <a:srgbClr val="7030A0"/>
                </a:solidFill>
              </a:rPr>
              <a:t>Why didn't we conclude </a:t>
            </a:r>
            <a:r>
              <a:rPr lang="en-US" dirty="0" smtClean="0">
                <a:solidFill>
                  <a:srgbClr val="7030A0"/>
                </a:solidFill>
              </a:rPr>
              <a:t>p=0.8 </a:t>
            </a:r>
            <a:r>
              <a:rPr lang="en-US" dirty="0">
                <a:solidFill>
                  <a:srgbClr val="7030A0"/>
                </a:solidFill>
              </a:rPr>
              <a:t>if it was plausible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</a:p>
          <a:p>
            <a:r>
              <a:rPr lang="en-US" dirty="0">
                <a:solidFill>
                  <a:srgbClr val="7030A0"/>
                </a:solidFill>
              </a:rPr>
              <a:t>What </a:t>
            </a:r>
            <a:r>
              <a:rPr lang="en-US" dirty="0" smtClean="0">
                <a:solidFill>
                  <a:srgbClr val="7030A0"/>
                </a:solidFill>
              </a:rPr>
              <a:t>else might be happening besides  Marine detecting colorectal </a:t>
            </a:r>
            <a:r>
              <a:rPr lang="en-US" dirty="0">
                <a:solidFill>
                  <a:srgbClr val="7030A0"/>
                </a:solidFill>
              </a:rPr>
              <a:t>cancer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Does this say anything about other dogs?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every lab off with a summary of key points</a:t>
            </a:r>
          </a:p>
          <a:p>
            <a:r>
              <a:rPr lang="en-US" dirty="0" smtClean="0"/>
              <a:t>Relate back to learning objectives</a:t>
            </a:r>
          </a:p>
          <a:p>
            <a:r>
              <a:rPr lang="en-US" dirty="0" smtClean="0"/>
              <a:t>Make sure forest isn’t lost in the “trees” because the lab is a fun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Benefit: T.A. Mentorship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79" y="1196752"/>
            <a:ext cx="8229600" cy="4525963"/>
          </a:xfrm>
        </p:spPr>
        <p:txBody>
          <a:bodyPr/>
          <a:lstStyle/>
          <a:p>
            <a:r>
              <a:rPr lang="en-US" dirty="0"/>
              <a:t>Real hands on teaching experience and classroom </a:t>
            </a:r>
            <a:r>
              <a:rPr lang="en-US" dirty="0" smtClean="0"/>
              <a:t>management </a:t>
            </a:r>
          </a:p>
          <a:p>
            <a:r>
              <a:rPr lang="en-US" dirty="0" smtClean="0"/>
              <a:t>Prepares for </a:t>
            </a:r>
            <a:r>
              <a:rPr lang="en-US" dirty="0"/>
              <a:t>a future of teaching with data and </a:t>
            </a:r>
            <a:r>
              <a:rPr lang="en-US" dirty="0" smtClean="0"/>
              <a:t>computers</a:t>
            </a:r>
          </a:p>
          <a:p>
            <a:r>
              <a:rPr lang="en-US" dirty="0"/>
              <a:t>Empowers them with a true sense of responsibility in the lab for teaching </a:t>
            </a:r>
            <a:r>
              <a:rPr lang="en-US" dirty="0" smtClean="0"/>
              <a:t>curriculum</a:t>
            </a:r>
          </a:p>
          <a:p>
            <a:r>
              <a:rPr lang="en-US" dirty="0"/>
              <a:t>Helps take some content out of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13460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1224136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Apple Chancery" charset="0"/>
                <a:ea typeface="Apple Chancery" charset="0"/>
                <a:cs typeface="Apple Chancery" charset="0"/>
              </a:rPr>
              <a:t>Thank You</a:t>
            </a:r>
            <a:endParaRPr lang="en-US" sz="5400" dirty="0">
              <a:solidFill>
                <a:srgbClr val="7030A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7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83671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STAT 1150: A New Course and a New Opportunity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82089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Science students, mathematically inclined students, research based disciplines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Opportunity to go further than before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Teach big “fundamental” concepts through exploration and activity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47667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Lab Setup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412776"/>
            <a:ext cx="71287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Labs broken in up into groups of 40 students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Alternate once a week between quiz and activity lab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While reinforcing class material, mainly new concepts/activities not duplicated in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Run by graduate students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81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579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Objectives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988840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Each lab based on 2-3 measurable learning objectives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Clear goal on what students should be able to accomplish at the end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20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332656"/>
            <a:ext cx="3117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Example Lab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64453" y="1844824"/>
                <a:ext cx="6947908" cy="3106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rgbClr val="7030A0"/>
                    </a:solidFill>
                  </a:rPr>
                  <a:t> Calculate a confidence interval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sz="32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3200" dirty="0" smtClean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3200" dirty="0">
                    <a:solidFill>
                      <a:srgbClr val="7030A0"/>
                    </a:solidFill>
                  </a:rPr>
                  <a:t>Assess whether a claim about a parameter is likely to be true based on a confidence interval for a 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statistic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3200" dirty="0">
                    <a:solidFill>
                      <a:srgbClr val="7030A0"/>
                    </a:solidFill>
                  </a:rPr>
                  <a:t>Predict likely values of a parameter based on a statistic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53" y="1844824"/>
                <a:ext cx="6947908" cy="3106043"/>
              </a:xfrm>
              <a:prstGeom prst="rect">
                <a:avLst/>
              </a:prstGeom>
              <a:blipFill rotWithShape="0">
                <a:blip r:embed="rId2"/>
                <a:stretch>
                  <a:fillRect l="-2018" t="-2358" r="-1579" b="-3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620688"/>
            <a:ext cx="6383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 Real World Starting Point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13285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bridge-in / “hook” to the lab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Case study, data set, journal article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Practical and interesting that students will have thoughts on regardless of the statistics involved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65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Example Lab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Marine the cancer-sniffing dog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Experiment performed to see if a dog could detect colorectal cancer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Based on published research paper (as well as many internet articles)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9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divide in groups to an answer an initial set of prompt questions</a:t>
            </a:r>
          </a:p>
          <a:p>
            <a:r>
              <a:rPr lang="en-US" dirty="0" smtClean="0"/>
              <a:t>Questions are about practical understanding</a:t>
            </a:r>
          </a:p>
          <a:p>
            <a:r>
              <a:rPr lang="en-US" dirty="0" smtClean="0"/>
              <a:t>Assess ideas students currently have</a:t>
            </a:r>
          </a:p>
          <a:p>
            <a:r>
              <a:rPr lang="en-US" dirty="0" smtClean="0"/>
              <a:t>Prove to themselves they know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4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Example Lab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If Marine was randomly guessing, what should the proportion of correct guesses be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</a:p>
          <a:p>
            <a:r>
              <a:rPr lang="en-US" dirty="0">
                <a:solidFill>
                  <a:srgbClr val="7030A0"/>
                </a:solidFill>
              </a:rPr>
              <a:t>Marine actually got 30/33 attempts correct. Make a confidence interval for the true proportion of times she can correctly identify a cancer patient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Do you </a:t>
            </a:r>
            <a:r>
              <a:rPr lang="en-US" dirty="0">
                <a:solidFill>
                  <a:srgbClr val="7030A0"/>
                </a:solidFill>
              </a:rPr>
              <a:t>think it's likely the dog was randomly guessing.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42467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502</Words>
  <Application>Microsoft Macintosh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Adobe Garamond Pro</vt:lpstr>
      <vt:lpstr>Apple Chancery</vt:lpstr>
      <vt:lpstr>Calibri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Lab</vt:lpstr>
      <vt:lpstr>Pre-Assessment</vt:lpstr>
      <vt:lpstr>Example Lab</vt:lpstr>
      <vt:lpstr>Activities</vt:lpstr>
      <vt:lpstr>Example Lab</vt:lpstr>
      <vt:lpstr>PowerPoint Presentation</vt:lpstr>
      <vt:lpstr>PowerPoint Presentation</vt:lpstr>
      <vt:lpstr>Post Assessment</vt:lpstr>
      <vt:lpstr>Example Lab</vt:lpstr>
      <vt:lpstr>Summary</vt:lpstr>
      <vt:lpstr>Side Benefit: T.A. Mentorship</vt:lpstr>
      <vt:lpstr>PowerPoint Presentation</vt:lpstr>
    </vt:vector>
  </TitlesOfParts>
  <Company>University of Manitoba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pomart</dc:creator>
  <cp:lastModifiedBy>Jenna Tichon</cp:lastModifiedBy>
  <cp:revision>17</cp:revision>
  <dcterms:created xsi:type="dcterms:W3CDTF">2014-03-18T19:39:52Z</dcterms:created>
  <dcterms:modified xsi:type="dcterms:W3CDTF">2018-11-23T14:04:35Z</dcterms:modified>
</cp:coreProperties>
</file>