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Nunito"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776" y="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0"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4"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2" cy="1044300"/>
            <a:chOff x="255200" y="592"/>
            <a:chExt cx="2250362"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1"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4" y="592"/>
            <a:ext cx="2250362" cy="1044300"/>
            <a:chOff x="905394" y="592"/>
            <a:chExt cx="2250362" cy="1044300"/>
          </a:xfrm>
        </p:grpSpPr>
        <p:sp>
          <p:nvSpPr>
            <p:cNvPr id="19" name="Shape 19"/>
            <p:cNvSpPr/>
            <p:nvPr/>
          </p:nvSpPr>
          <p:spPr>
            <a:xfrm>
              <a:off x="1414257"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4"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7" y="5088"/>
            <a:ext cx="1851282" cy="752107"/>
            <a:chOff x="6917200" y="0"/>
            <a:chExt cx="2227776"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0"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1" y="4217851"/>
            <a:ext cx="2389067" cy="925737"/>
            <a:chOff x="6917200" y="0"/>
            <a:chExt cx="2227776"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0"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8" y="4055651"/>
            <a:ext cx="2795414" cy="1083307"/>
            <a:chOff x="6917200" y="0"/>
            <a:chExt cx="2227776"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0"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36" name="Shape 36"/>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1" y="4119576"/>
            <a:ext cx="2520951" cy="1024165"/>
            <a:chOff x="6917200" y="0"/>
            <a:chExt cx="2227776"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0"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8" y="2"/>
            <a:ext cx="2795414" cy="1083307"/>
            <a:chOff x="6917200" y="0"/>
            <a:chExt cx="2227776"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0"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21" name="Shape 121"/>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0" y="3961114"/>
            <a:ext cx="2910144" cy="1182339"/>
            <a:chOff x="6917200" y="0"/>
            <a:chExt cx="2227776"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0"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8" y="2"/>
            <a:ext cx="2795414" cy="1083307"/>
            <a:chOff x="6917200" y="0"/>
            <a:chExt cx="2227776"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0"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3" y="1746100"/>
            <a:ext cx="5377500" cy="1646100"/>
          </a:xfrm>
          <a:prstGeom prst="rect">
            <a:avLst/>
          </a:prstGeom>
        </p:spPr>
        <p:txBody>
          <a:bodyPr wrap="square" lIns="91425" tIns="91425" rIns="91425" bIns="91425" anchor="ctr" anchorCtr="0"/>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a:endParaRPr/>
          </a:p>
        </p:txBody>
      </p:sp>
      <p:sp>
        <p:nvSpPr>
          <p:cNvPr id="48" name="Shape 48"/>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0"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0"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3" name="Shape 63"/>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0"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69" name="Shape 69"/>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0"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6" name="Shape 76"/>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899"/>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2"/>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7"/>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5" cy="617071"/>
            <a:chOff x="6917200" y="0"/>
            <a:chExt cx="2227776"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0"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2" y="1242"/>
            <a:ext cx="3257454" cy="1261513"/>
            <a:chOff x="6917200" y="0"/>
            <a:chExt cx="2227776"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0"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5"/>
            <a:ext cx="6366900" cy="2539200"/>
          </a:xfrm>
          <a:prstGeom prst="rect">
            <a:avLst/>
          </a:prstGeom>
        </p:spPr>
        <p:txBody>
          <a:bodyPr wrap="square" lIns="91425" tIns="91425" rIns="91425" bIns="91425" anchor="ctr" anchorCtr="0"/>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a:endParaRPr/>
          </a:p>
        </p:txBody>
      </p:sp>
      <p:sp>
        <p:nvSpPr>
          <p:cNvPr id="94" name="Shape 94"/>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0"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02" name="Shape 102"/>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0"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None/>
              <a:defRPr/>
            </a:lvl1pPr>
          </a:lstStyle>
          <a:p>
            <a:endParaRPr/>
          </a:p>
        </p:txBody>
      </p:sp>
      <p:sp>
        <p:nvSpPr>
          <p:cNvPr id="108" name="Shape 108"/>
          <p:cNvSpPr txBox="1">
            <a:spLocks noGrp="1"/>
          </p:cNvSpPr>
          <p:nvPr>
            <p:ph type="sldNum" idx="12"/>
          </p:nvPr>
        </p:nvSpPr>
        <p:spPr>
          <a:xfrm>
            <a:off x="8390733"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3"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s" sz="1000">
                <a:solidFill>
                  <a:schemeClr val="dk2"/>
                </a:solidFill>
                <a:latin typeface="Nunito"/>
                <a:ea typeface="Nunito"/>
                <a:cs typeface="Nunito"/>
                <a:sym typeface="Nunito"/>
              </a:rPr>
              <a:t>‹#›</a:t>
            </a:fld>
            <a:endParaRPr lang="es"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wrap="square" lIns="91425" tIns="91425" rIns="91425" bIns="91425" anchor="ctr" anchorCtr="0">
            <a:noAutofit/>
          </a:bodyPr>
          <a:lstStyle/>
          <a:p>
            <a:pPr lvl="0">
              <a:spcBef>
                <a:spcPts val="0"/>
              </a:spcBef>
              <a:buNone/>
            </a:pPr>
            <a:r>
              <a:rPr lang="es"/>
              <a:t>Team Project 1</a:t>
            </a:r>
          </a:p>
        </p:txBody>
      </p:sp>
      <p:sp>
        <p:nvSpPr>
          <p:cNvPr id="129" name="Shape 129"/>
          <p:cNvSpPr txBox="1">
            <a:spLocks noGrp="1"/>
          </p:cNvSpPr>
          <p:nvPr>
            <p:ph type="subTitle" idx="1"/>
          </p:nvPr>
        </p:nvSpPr>
        <p:spPr>
          <a:xfrm>
            <a:off x="1858700" y="3413158"/>
            <a:ext cx="5361300" cy="522600"/>
          </a:xfrm>
          <a:prstGeom prst="rect">
            <a:avLst/>
          </a:prstGeom>
        </p:spPr>
        <p:txBody>
          <a:bodyPr wrap="square" lIns="91425" tIns="91425" rIns="91425" bIns="91425" anchor="t" anchorCtr="0">
            <a:noAutofit/>
          </a:bodyPr>
          <a:lstStyle/>
          <a:p>
            <a:pPr lvl="0">
              <a:spcBef>
                <a:spcPts val="0"/>
              </a:spcBef>
              <a:buNone/>
            </a:pPr>
            <a:r>
              <a:rPr lang="es"/>
              <a:t>CSCE 315 - Fall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819150" y="845600"/>
            <a:ext cx="7505700" cy="589200"/>
          </a:xfrm>
          <a:prstGeom prst="rect">
            <a:avLst/>
          </a:prstGeom>
        </p:spPr>
        <p:txBody>
          <a:bodyPr wrap="square" lIns="91425" tIns="91425" rIns="91425" bIns="91425" anchor="t" anchorCtr="0">
            <a:noAutofit/>
          </a:bodyPr>
          <a:lstStyle/>
          <a:p>
            <a:pPr lvl="0">
              <a:spcBef>
                <a:spcPts val="0"/>
              </a:spcBef>
              <a:buNone/>
            </a:pPr>
            <a:r>
              <a:rPr lang="es"/>
              <a:t>Table requirements [1/2]</a:t>
            </a:r>
          </a:p>
        </p:txBody>
      </p:sp>
      <p:sp>
        <p:nvSpPr>
          <p:cNvPr id="204" name="Shape 204"/>
          <p:cNvSpPr txBox="1">
            <a:spLocks noGrp="1"/>
          </p:cNvSpPr>
          <p:nvPr>
            <p:ph type="body" idx="1"/>
          </p:nvPr>
        </p:nvSpPr>
        <p:spPr>
          <a:xfrm>
            <a:off x="819150" y="1519300"/>
            <a:ext cx="7505700" cy="2919300"/>
          </a:xfrm>
          <a:prstGeom prst="rect">
            <a:avLst/>
          </a:prstGeom>
        </p:spPr>
        <p:txBody>
          <a:bodyPr wrap="square" lIns="91425" tIns="91425" rIns="91425" bIns="91425" anchor="t" anchorCtr="0">
            <a:noAutofit/>
          </a:bodyPr>
          <a:lstStyle/>
          <a:p>
            <a:pPr marL="457200" lvl="0" indent="-228600">
              <a:spcBef>
                <a:spcPts val="0"/>
              </a:spcBef>
              <a:buClr>
                <a:srgbClr val="666666"/>
              </a:buClr>
              <a:buAutoNum type="arabicPeriod"/>
            </a:pPr>
            <a:r>
              <a:rPr lang="es">
                <a:solidFill>
                  <a:srgbClr val="666666"/>
                </a:solidFill>
              </a:rPr>
              <a:t>Constructor of a table. An empty constructor should be allowed, to create a table with no rows or columns.</a:t>
            </a:r>
          </a:p>
          <a:p>
            <a:pPr marL="457200" lvl="0" indent="-228600">
              <a:spcBef>
                <a:spcPts val="0"/>
              </a:spcBef>
              <a:buClr>
                <a:srgbClr val="666666"/>
              </a:buClr>
              <a:buAutoNum type="arabicPeriod"/>
            </a:pPr>
            <a:r>
              <a:rPr lang="es">
                <a:solidFill>
                  <a:srgbClr val="666666"/>
                </a:solidFill>
              </a:rPr>
              <a:t>A constructor should also be supported that takes a list of attribute names, or use a new structure with a name/type, passed in as arrays, or as some other container, etc.</a:t>
            </a:r>
          </a:p>
          <a:p>
            <a:pPr marL="457200" lvl="0" indent="-228600">
              <a:spcBef>
                <a:spcPts val="0"/>
              </a:spcBef>
              <a:buClr>
                <a:srgbClr val="666666"/>
              </a:buClr>
              <a:buAutoNum type="arabicPeriod"/>
            </a:pPr>
            <a:r>
              <a:rPr lang="es">
                <a:solidFill>
                  <a:srgbClr val="666666"/>
                </a:solidFill>
              </a:rPr>
              <a:t>An add function that takes in a single attribute name, and adds a column to the end of the table with that new attribute. Any entries currently in the table should get NULL for that entry.</a:t>
            </a:r>
          </a:p>
          <a:p>
            <a:pPr marL="457200" lvl="0" indent="-228600">
              <a:spcBef>
                <a:spcPts val="0"/>
              </a:spcBef>
              <a:buClr>
                <a:srgbClr val="666666"/>
              </a:buClr>
              <a:buAutoNum type="arabicPeriod"/>
            </a:pPr>
            <a:r>
              <a:rPr lang="es">
                <a:solidFill>
                  <a:srgbClr val="666666"/>
                </a:solidFill>
              </a:rPr>
              <a:t>A delete function that takes an attribute name and deletes it from the table.</a:t>
            </a:r>
          </a:p>
          <a:p>
            <a:pPr marL="457200" lvl="0" indent="-228600">
              <a:spcBef>
                <a:spcPts val="0"/>
              </a:spcBef>
              <a:buClr>
                <a:srgbClr val="666666"/>
              </a:buClr>
              <a:buAutoNum type="arabicPeriod"/>
            </a:pPr>
            <a:r>
              <a:rPr lang="es">
                <a:solidFill>
                  <a:srgbClr val="666666"/>
                </a:solidFill>
              </a:rPr>
              <a:t>An insert command that takes a record and adds it to the table.</a:t>
            </a:r>
          </a:p>
          <a:p>
            <a:pPr marL="457200" lvl="0" indent="-228600">
              <a:spcBef>
                <a:spcPts val="0"/>
              </a:spcBef>
              <a:buClr>
                <a:srgbClr val="666666"/>
              </a:buClr>
              <a:buAutoNum type="arabicPeriod"/>
            </a:pPr>
            <a:r>
              <a:rPr lang="es">
                <a:solidFill>
                  <a:srgbClr val="666666"/>
                </a:solidFill>
              </a:rPr>
              <a:t>A get attributes command that returns a list of the attributes for that table , in order</a:t>
            </a:r>
          </a:p>
          <a:p>
            <a:pPr marL="457200" lvl="0" indent="-228600">
              <a:spcBef>
                <a:spcPts val="0"/>
              </a:spcBef>
              <a:buClr>
                <a:srgbClr val="666666"/>
              </a:buClr>
              <a:buAutoNum type="arabicPeriod"/>
            </a:pPr>
            <a:r>
              <a:rPr lang="es">
                <a:solidFill>
                  <a:srgbClr val="666666"/>
                </a:solidFill>
              </a:rPr>
              <a:t>A get size command that returns the number of records in the table</a:t>
            </a:r>
          </a:p>
          <a:p>
            <a:pPr marL="457200" lvl="0" indent="-228600" rtl="0">
              <a:spcBef>
                <a:spcPts val="0"/>
              </a:spcBef>
              <a:buClr>
                <a:srgbClr val="666666"/>
              </a:buClr>
              <a:buAutoNum type="arabicPeriod"/>
            </a:pPr>
            <a:r>
              <a:rPr lang="es">
                <a:solidFill>
                  <a:srgbClr val="666666"/>
                </a:solidFill>
              </a:rPr>
              <a:t>An iterator of some sort that can be used to return individual records from the table. There are many ways this can be done.</a:t>
            </a:r>
          </a:p>
          <a:p>
            <a:pPr marL="457200" lvl="0" indent="-228600">
              <a:spcBef>
                <a:spcPts val="0"/>
              </a:spcBef>
              <a:buClr>
                <a:srgbClr val="666666"/>
              </a:buClr>
              <a:buAutoNum type="arabicPeriod"/>
            </a:pPr>
            <a:r>
              <a:rPr lang="es">
                <a:solidFill>
                  <a:srgbClr val="666666"/>
                </a:solidFill>
              </a:rPr>
              <a:t>A function that allows a single attribute name to be designated as a key for the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Table requirements [2/2]</a:t>
            </a:r>
          </a:p>
        </p:txBody>
      </p:sp>
      <p:sp>
        <p:nvSpPr>
          <p:cNvPr id="210" name="Shape 210"/>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a:spcBef>
                <a:spcPts val="0"/>
              </a:spcBef>
              <a:buClr>
                <a:srgbClr val="666666"/>
              </a:buClr>
              <a:buAutoNum type="arabicPeriod"/>
            </a:pPr>
            <a:r>
              <a:rPr lang="es">
                <a:solidFill>
                  <a:srgbClr val="666666"/>
                </a:solidFill>
              </a:rPr>
              <a:t>A cross join command that takes two tables as input and produces one table as output.</a:t>
            </a:r>
          </a:p>
          <a:p>
            <a:pPr marL="457200" lvl="0" indent="-228600">
              <a:spcBef>
                <a:spcPts val="0"/>
              </a:spcBef>
              <a:buClr>
                <a:srgbClr val="666666"/>
              </a:buClr>
              <a:buAutoNum type="arabicPeriod"/>
            </a:pPr>
            <a:r>
              <a:rPr lang="es">
                <a:solidFill>
                  <a:srgbClr val="666666"/>
                </a:solidFill>
              </a:rPr>
              <a:t>A natural join command as follows: Two tables are taken as input, and one is produced as output. The first table should have an attribute name(s) matching the key from the second table. The join should create one entry for each row of the first table, with the additional columns from the matching key in the second table. If the second table does not have a key, or the first table does not have an attribute matching the key name, then an exception can be thrown, or an error returned.</a:t>
            </a:r>
          </a:p>
          <a:p>
            <a:pPr marL="457200" lvl="0" indent="-228600">
              <a:spcBef>
                <a:spcPts val="0"/>
              </a:spcBef>
              <a:buClr>
                <a:srgbClr val="666666"/>
              </a:buClr>
              <a:buAutoNum type="arabicPeriod"/>
            </a:pPr>
            <a:r>
              <a:rPr lang="es">
                <a:solidFill>
                  <a:srgbClr val="666666"/>
                </a:solidFill>
              </a:rPr>
              <a:t>Routines that take a single attribute name as input, and compute the following: </a:t>
            </a:r>
          </a:p>
          <a:p>
            <a:pPr marL="914400" lvl="1" indent="-311150">
              <a:spcBef>
                <a:spcPts val="0"/>
              </a:spcBef>
              <a:buClr>
                <a:srgbClr val="666666"/>
              </a:buClr>
              <a:buSzPct val="100000"/>
              <a:buAutoNum type="alphaLcPeriod"/>
            </a:pPr>
            <a:r>
              <a:rPr lang="es" sz="1300">
                <a:solidFill>
                  <a:srgbClr val="666666"/>
                </a:solidFill>
              </a:rPr>
              <a:t>Count (counts non-null entries only)</a:t>
            </a:r>
          </a:p>
          <a:p>
            <a:pPr marL="914400" lvl="1" indent="-311150">
              <a:spcBef>
                <a:spcPts val="0"/>
              </a:spcBef>
              <a:buClr>
                <a:srgbClr val="666666"/>
              </a:buClr>
              <a:buSzPct val="100000"/>
              <a:buAutoNum type="alphaLcPeriod"/>
            </a:pPr>
            <a:r>
              <a:rPr lang="es" sz="1300">
                <a:solidFill>
                  <a:srgbClr val="666666"/>
                </a:solidFill>
              </a:rPr>
              <a:t>Min </a:t>
            </a:r>
          </a:p>
          <a:p>
            <a:pPr marL="914400" lvl="1" indent="-311150">
              <a:spcBef>
                <a:spcPts val="0"/>
              </a:spcBef>
              <a:buClr>
                <a:srgbClr val="666666"/>
              </a:buClr>
              <a:buSzPct val="100000"/>
              <a:buAutoNum type="alphaLcPeriod"/>
            </a:pPr>
            <a:r>
              <a:rPr lang="es" sz="1300">
                <a:solidFill>
                  <a:srgbClr val="666666"/>
                </a:solidFill>
              </a:rPr>
              <a:t>Max</a:t>
            </a: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Table class extra requirements for 4 people teams</a:t>
            </a:r>
          </a:p>
        </p:txBody>
      </p:sp>
      <p:sp>
        <p:nvSpPr>
          <p:cNvPr id="216" name="Shape 216"/>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a:spcBef>
                <a:spcPts val="0"/>
              </a:spcBef>
              <a:buClr>
                <a:srgbClr val="666666"/>
              </a:buClr>
            </a:pPr>
            <a:r>
              <a:rPr lang="es">
                <a:solidFill>
                  <a:srgbClr val="666666"/>
                </a:solidFill>
              </a:rPr>
              <a:t>A rename attribute command that takes two names, and replaces the name for the attribute given by the first name with the second name.</a:t>
            </a:r>
          </a:p>
          <a:p>
            <a:pPr marL="457200" lvl="0" indent="-228600">
              <a:spcBef>
                <a:spcPts val="0"/>
              </a:spcBef>
              <a:buClr>
                <a:srgbClr val="666666"/>
              </a:buClr>
            </a:pPr>
            <a:r>
              <a:rPr lang="es">
                <a:solidFill>
                  <a:srgbClr val="666666"/>
                </a:solidFill>
              </a:rPr>
              <a:t> A command to specify a key. The command should take a set of attribute names that will form the key.</a:t>
            </a:r>
          </a:p>
          <a:p>
            <a:pPr lvl="0">
              <a:spcBef>
                <a:spcPts val="0"/>
              </a:spcBef>
              <a:buNone/>
            </a:pPr>
            <a:endParaRPr sz="1500">
              <a:solidFill>
                <a:srgbClr val="000000"/>
              </a:solidFill>
              <a:latin typeface="Arial"/>
              <a:ea typeface="Arial"/>
              <a:cs typeface="Arial"/>
              <a:sym typeface="Arial"/>
            </a:endParaRPr>
          </a:p>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Record requirements</a:t>
            </a:r>
          </a:p>
        </p:txBody>
      </p:sp>
      <p:sp>
        <p:nvSpPr>
          <p:cNvPr id="222" name="Shape 222"/>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a:spcBef>
                <a:spcPts val="0"/>
              </a:spcBef>
              <a:buClr>
                <a:srgbClr val="666666"/>
              </a:buClr>
              <a:buAutoNum type="arabicPeriod"/>
            </a:pPr>
            <a:r>
              <a:rPr lang="es">
                <a:solidFill>
                  <a:srgbClr val="666666"/>
                </a:solidFill>
              </a:rPr>
              <a:t>A constructor that allows creation of a record of arbitrary size, and initialization of the entries to a null string.</a:t>
            </a:r>
          </a:p>
          <a:p>
            <a:pPr marL="457200" lvl="0" indent="-228600">
              <a:spcBef>
                <a:spcPts val="0"/>
              </a:spcBef>
              <a:buClr>
                <a:srgbClr val="666666"/>
              </a:buClr>
              <a:buAutoNum type="arabicPeriod"/>
            </a:pPr>
            <a:r>
              <a:rPr lang="es">
                <a:solidFill>
                  <a:srgbClr val="666666"/>
                </a:solidFill>
              </a:rPr>
              <a:t>A function to return the size of the record (i.e. how many entries it has).</a:t>
            </a:r>
          </a:p>
          <a:p>
            <a:pPr marL="457200" lvl="0" indent="-228600">
              <a:spcBef>
                <a:spcPts val="0"/>
              </a:spcBef>
              <a:buClr>
                <a:srgbClr val="666666"/>
              </a:buClr>
              <a:buAutoNum type="arabicPeriod"/>
            </a:pPr>
            <a:r>
              <a:rPr lang="es">
                <a:solidFill>
                  <a:srgbClr val="666666"/>
                </a:solidFill>
              </a:rPr>
              <a:t>An accessor function that allows access to individual entries in the record. This could be the [] operator, for instance. You should allow individual entries to be read, and to be written, and could use one approach for this, or could provide separate read/write routines.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Query requirements</a:t>
            </a:r>
          </a:p>
        </p:txBody>
      </p:sp>
      <p:sp>
        <p:nvSpPr>
          <p:cNvPr id="228" name="Shape 228"/>
          <p:cNvSpPr txBox="1">
            <a:spLocks noGrp="1"/>
          </p:cNvSpPr>
          <p:nvPr>
            <p:ph type="body" idx="1"/>
          </p:nvPr>
        </p:nvSpPr>
        <p:spPr>
          <a:xfrm>
            <a:off x="819150" y="1540400"/>
            <a:ext cx="7505700" cy="2898300"/>
          </a:xfrm>
          <a:prstGeom prst="rect">
            <a:avLst/>
          </a:prstGeom>
        </p:spPr>
        <p:txBody>
          <a:bodyPr wrap="square" lIns="91425" tIns="91425" rIns="91425" bIns="91425" anchor="t" anchorCtr="0">
            <a:noAutofit/>
          </a:bodyPr>
          <a:lstStyle/>
          <a:p>
            <a:pPr marL="457200" lvl="0" indent="-228600" rtl="0">
              <a:spcBef>
                <a:spcPts val="0"/>
              </a:spcBef>
              <a:buClr>
                <a:srgbClr val="666666"/>
              </a:buClr>
            </a:pPr>
            <a:r>
              <a:rPr lang="es">
                <a:solidFill>
                  <a:srgbClr val="666666"/>
                </a:solidFill>
              </a:rPr>
              <a:t>The query command should take in three arguments, a SELECT argument, a FROM argument, and a WHERE argument</a:t>
            </a:r>
          </a:p>
          <a:p>
            <a:pPr marL="457200" lvl="0" indent="-228600" rtl="0">
              <a:spcBef>
                <a:spcPts val="0"/>
              </a:spcBef>
              <a:buClr>
                <a:srgbClr val="666666"/>
              </a:buClr>
            </a:pPr>
            <a:r>
              <a:rPr lang="es">
                <a:solidFill>
                  <a:srgbClr val="666666"/>
                </a:solidFill>
              </a:rPr>
              <a:t>In the SELECT argument, allow either</a:t>
            </a:r>
          </a:p>
          <a:p>
            <a:pPr marL="914400" lvl="1" indent="-228600" rtl="0">
              <a:spcBef>
                <a:spcPts val="0"/>
              </a:spcBef>
              <a:buClr>
                <a:srgbClr val="666666"/>
              </a:buClr>
            </a:pPr>
            <a:r>
              <a:rPr lang="es">
                <a:solidFill>
                  <a:srgbClr val="666666"/>
                </a:solidFill>
              </a:rPr>
              <a:t>A list of which attributes names to keep. These should be a list, in order, of the</a:t>
            </a:r>
          </a:p>
          <a:p>
            <a:pPr marL="914400" lvl="1" indent="-228600" rtl="0">
              <a:spcBef>
                <a:spcPts val="0"/>
              </a:spcBef>
              <a:buClr>
                <a:srgbClr val="666666"/>
              </a:buClr>
            </a:pPr>
            <a:r>
              <a:rPr lang="es">
                <a:solidFill>
                  <a:srgbClr val="666666"/>
                </a:solidFill>
              </a:rPr>
              <a:t>An * to keep all attributes.</a:t>
            </a:r>
          </a:p>
          <a:p>
            <a:pPr marL="457200" lvl="0" indent="-228600" rtl="0">
              <a:spcBef>
                <a:spcPts val="0"/>
              </a:spcBef>
              <a:buClr>
                <a:srgbClr val="666666"/>
              </a:buClr>
            </a:pPr>
            <a:r>
              <a:rPr lang="es">
                <a:solidFill>
                  <a:srgbClr val="666666"/>
                </a:solidFill>
              </a:rPr>
              <a:t>In the FROM argument</a:t>
            </a:r>
          </a:p>
          <a:p>
            <a:pPr marL="914400" lvl="1" indent="-228600" rtl="0">
              <a:spcBef>
                <a:spcPts val="0"/>
              </a:spcBef>
              <a:buClr>
                <a:srgbClr val="666666"/>
              </a:buClr>
            </a:pPr>
            <a:r>
              <a:rPr lang="es">
                <a:solidFill>
                  <a:srgbClr val="666666"/>
                </a:solidFill>
              </a:rPr>
              <a:t>A single table name</a:t>
            </a:r>
          </a:p>
          <a:p>
            <a:pPr marL="457200" lvl="0" indent="-228600" rtl="0">
              <a:spcBef>
                <a:spcPts val="0"/>
              </a:spcBef>
              <a:buClr>
                <a:srgbClr val="666666"/>
              </a:buClr>
            </a:pPr>
            <a:r>
              <a:rPr lang="es">
                <a:solidFill>
                  <a:srgbClr val="666666"/>
                </a:solidFill>
              </a:rPr>
              <a:t>In the WHERE argument, references to the attribute names.</a:t>
            </a:r>
          </a:p>
          <a:p>
            <a:pPr marL="914400" lvl="1" indent="-228600" rtl="0">
              <a:spcBef>
                <a:spcPts val="0"/>
              </a:spcBef>
              <a:buClr>
                <a:srgbClr val="666666"/>
              </a:buClr>
            </a:pPr>
            <a:r>
              <a:rPr lang="es">
                <a:solidFill>
                  <a:srgbClr val="666666"/>
                </a:solidFill>
              </a:rPr>
              <a:t>Comparisons of =,&lt;&gt;, &gt;, &lt;, &gt;=, &lt;= (string comparisons)</a:t>
            </a:r>
          </a:p>
          <a:p>
            <a:pPr marL="914400" lvl="1" indent="-228600" rtl="0">
              <a:spcBef>
                <a:spcPts val="0"/>
              </a:spcBef>
              <a:buClr>
                <a:srgbClr val="666666"/>
              </a:buClr>
            </a:pPr>
            <a:r>
              <a:rPr lang="es">
                <a:solidFill>
                  <a:srgbClr val="666666"/>
                </a:solidFill>
              </a:rPr>
              <a:t>Parentheses. Parentheses can be nested.</a:t>
            </a:r>
          </a:p>
          <a:p>
            <a:pPr lvl="0">
              <a:spcBef>
                <a:spcPts val="0"/>
              </a:spcBef>
              <a:buNone/>
            </a:pPr>
            <a:endParaRPr>
              <a:solidFill>
                <a:srgbClr val="666666"/>
              </a:solidFill>
            </a:endParaRPr>
          </a:p>
          <a:p>
            <a:pPr lvl="0">
              <a:spcBef>
                <a:spcPts val="0"/>
              </a:spcBef>
              <a:buNone/>
            </a:pPr>
            <a:endParaRPr/>
          </a:p>
        </p:txBody>
      </p:sp>
      <p:sp>
        <p:nvSpPr>
          <p:cNvPr id="229" name="Shape 229"/>
          <p:cNvSpPr txBox="1"/>
          <p:nvPr/>
        </p:nvSpPr>
        <p:spPr>
          <a:xfrm>
            <a:off x="204000" y="4543850"/>
            <a:ext cx="5394900" cy="386700"/>
          </a:xfrm>
          <a:prstGeom prst="rect">
            <a:avLst/>
          </a:prstGeom>
          <a:noFill/>
          <a:ln>
            <a:noFill/>
          </a:ln>
        </p:spPr>
        <p:txBody>
          <a:bodyPr wrap="square" lIns="91425" tIns="91425" rIns="91425" bIns="91425" anchor="ctr" anchorCtr="0">
            <a:noAutofit/>
          </a:bodyPr>
          <a:lstStyle/>
          <a:p>
            <a:pPr lvl="0" rtl="0">
              <a:lnSpc>
                <a:spcPct val="115000"/>
              </a:lnSpc>
              <a:spcBef>
                <a:spcPts val="0"/>
              </a:spcBef>
              <a:spcAft>
                <a:spcPts val="1600"/>
              </a:spcAft>
              <a:buNone/>
            </a:pPr>
            <a:r>
              <a:rPr lang="es" sz="1300">
                <a:solidFill>
                  <a:schemeClr val="dk2"/>
                </a:solidFill>
                <a:latin typeface="Calibri"/>
                <a:ea typeface="Calibri"/>
                <a:cs typeface="Calibri"/>
                <a:sym typeface="Calibri"/>
              </a:rPr>
              <a:t>*The query command should be a member function from the database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Query extra requirements for 4 people teams</a:t>
            </a:r>
          </a:p>
        </p:txBody>
      </p:sp>
      <p:sp>
        <p:nvSpPr>
          <p:cNvPr id="235" name="Shape 235"/>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buClr>
                <a:srgbClr val="666666"/>
              </a:buClr>
            </a:pPr>
            <a:r>
              <a:rPr lang="es">
                <a:solidFill>
                  <a:srgbClr val="666666"/>
                </a:solidFill>
              </a:rPr>
              <a:t>In the WHERE argument, references to the attribute names</a:t>
            </a:r>
          </a:p>
          <a:p>
            <a:pPr marL="914400" marR="0" lvl="1" indent="-228600" algn="l" rtl="0">
              <a:lnSpc>
                <a:spcPct val="115000"/>
              </a:lnSpc>
              <a:spcBef>
                <a:spcPts val="0"/>
              </a:spcBef>
              <a:spcAft>
                <a:spcPts val="1600"/>
              </a:spcAft>
              <a:buClr>
                <a:srgbClr val="666666"/>
              </a:buClr>
            </a:pPr>
            <a:r>
              <a:rPr lang="es">
                <a:solidFill>
                  <a:srgbClr val="666666"/>
                </a:solidFill>
              </a:rPr>
              <a:t>An IN operator (given the name of a table with only one attribute)</a:t>
            </a:r>
          </a:p>
          <a:p>
            <a:pPr marL="914400" lvl="1" indent="-228600" rtl="0">
              <a:spcBef>
                <a:spcPts val="0"/>
              </a:spcBef>
              <a:buClr>
                <a:srgbClr val="666666"/>
              </a:buClr>
            </a:pPr>
            <a:r>
              <a:rPr lang="es">
                <a:solidFill>
                  <a:srgbClr val="666666"/>
                </a:solidFill>
              </a:rPr>
              <a:t>An EXISTS operator (given the name of a table with only one attribute)</a:t>
            </a:r>
          </a:p>
          <a:p>
            <a:pPr marL="914400" lvl="1" indent="-228600" rtl="0">
              <a:spcBef>
                <a:spcPts val="0"/>
              </a:spcBef>
              <a:buClr>
                <a:srgbClr val="666666"/>
              </a:buClr>
            </a:pPr>
            <a:r>
              <a:rPr lang="es">
                <a:solidFill>
                  <a:srgbClr val="666666"/>
                </a:solidFill>
              </a:rPr>
              <a:t>AND, OR, and NOT</a:t>
            </a:r>
          </a:p>
          <a:p>
            <a:pPr marL="914400" lvl="1" indent="-228600" rtl="0">
              <a:spcBef>
                <a:spcPts val="0"/>
              </a:spcBef>
              <a:buClr>
                <a:srgbClr val="666666"/>
              </a:buClr>
            </a:pPr>
            <a:r>
              <a:rPr lang="es">
                <a:solidFill>
                  <a:srgbClr val="666666"/>
                </a:solidFill>
              </a:rPr>
              <a:t>ALL (given the name of a table with only one attribute)</a:t>
            </a:r>
          </a:p>
          <a:p>
            <a:pPr marL="914400" lvl="1" indent="-228600" rtl="0">
              <a:spcBef>
                <a:spcPts val="0"/>
              </a:spcBef>
              <a:buClr>
                <a:srgbClr val="666666"/>
              </a:buClr>
            </a:pPr>
            <a:r>
              <a:rPr lang="es">
                <a:solidFill>
                  <a:srgbClr val="666666"/>
                </a:solidFill>
              </a:rPr>
              <a:t>ANY (given the name of a table with only one attribute)</a:t>
            </a:r>
          </a:p>
          <a:p>
            <a:pPr lvl="0">
              <a:spcBef>
                <a:spcPts val="0"/>
              </a:spcBef>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Checkpoint 1 [1/2]</a:t>
            </a:r>
          </a:p>
        </p:txBody>
      </p:sp>
      <p:sp>
        <p:nvSpPr>
          <p:cNvPr id="241" name="Shape 241"/>
          <p:cNvSpPr txBox="1">
            <a:spLocks noGrp="1"/>
          </p:cNvSpPr>
          <p:nvPr>
            <p:ph type="body" idx="1"/>
          </p:nvPr>
        </p:nvSpPr>
        <p:spPr>
          <a:xfrm>
            <a:off x="819150" y="1554475"/>
            <a:ext cx="7505700" cy="2884200"/>
          </a:xfrm>
          <a:prstGeom prst="rect">
            <a:avLst/>
          </a:prstGeom>
        </p:spPr>
        <p:txBody>
          <a:bodyPr wrap="square" lIns="91425" tIns="91425" rIns="91425" bIns="91425" anchor="t" anchorCtr="0">
            <a:noAutofit/>
          </a:bodyPr>
          <a:lstStyle/>
          <a:p>
            <a:pPr marL="457200" lvl="0" indent="-228600" rtl="0">
              <a:spcBef>
                <a:spcPts val="0"/>
              </a:spcBef>
            </a:pPr>
            <a:r>
              <a:rPr lang="es"/>
              <a:t>Specifying the API</a:t>
            </a:r>
          </a:p>
          <a:p>
            <a:pPr marL="914400" lvl="1" indent="-228600" rtl="0">
              <a:spcBef>
                <a:spcPts val="0"/>
              </a:spcBef>
            </a:pPr>
            <a:r>
              <a:rPr lang="es" sz="1300"/>
              <a:t>You</a:t>
            </a:r>
            <a:r>
              <a:rPr lang="es" sz="1500">
                <a:solidFill>
                  <a:srgbClr val="000000"/>
                </a:solidFill>
                <a:latin typeface="Arial"/>
                <a:ea typeface="Arial"/>
                <a:cs typeface="Arial"/>
                <a:sym typeface="Arial"/>
              </a:rPr>
              <a:t> </a:t>
            </a:r>
            <a:r>
              <a:rPr lang="es" sz="1300"/>
              <a:t>are to develop an API with your team that describes precisely how you will provide the above functionality.</a:t>
            </a:r>
          </a:p>
          <a:p>
            <a:pPr marL="914400" lvl="1" indent="-228600" rtl="0">
              <a:spcBef>
                <a:spcPts val="0"/>
              </a:spcBef>
            </a:pPr>
            <a:r>
              <a:rPr lang="es" sz="1300"/>
              <a:t>Your team should put together a detailed API specification, which will be passed on to the team that will use your database implementation.</a:t>
            </a:r>
          </a:p>
          <a:p>
            <a:pPr marL="914400" lvl="1" indent="-228600" rtl="0">
              <a:spcBef>
                <a:spcPts val="0"/>
              </a:spcBef>
            </a:pPr>
            <a:r>
              <a:rPr lang="es" sz="1300"/>
              <a:t>This should be contained in a single written document (plain text, HTML, PDF, Word, etc.).</a:t>
            </a:r>
          </a:p>
          <a:p>
            <a:pPr marL="914400" lvl="1" indent="-228600" rtl="0">
              <a:spcBef>
                <a:spcPts val="0"/>
              </a:spcBef>
            </a:pPr>
            <a:r>
              <a:rPr lang="es" sz="1300"/>
              <a:t>The API should specify exactly what the arguments to each routine are, what is returned, and identify any error codes or requirements on the input</a:t>
            </a:r>
          </a:p>
          <a:p>
            <a:pPr marL="914400" lvl="1" indent="-311150" rtl="0">
              <a:spcBef>
                <a:spcPts val="0"/>
              </a:spcBef>
              <a:buSzPct val="100000"/>
            </a:pPr>
            <a:r>
              <a:rPr lang="es" sz="1300"/>
              <a:t>you should provide a header file and a .lib that implements the API, </a:t>
            </a:r>
            <a:r>
              <a:rPr lang="es" sz="1300" b="1"/>
              <a:t>but with no actual functionality </a:t>
            </a:r>
          </a:p>
          <a:p>
            <a:pPr marL="457200" lvl="0" indent="0" rtl="0">
              <a:spcBef>
                <a:spcPts val="0"/>
              </a:spcBef>
              <a:buNone/>
            </a:pPr>
            <a:endParaRPr sz="1300" b="1"/>
          </a:p>
          <a:p>
            <a:pPr marL="457200" lvl="0" indent="0">
              <a:spcBef>
                <a:spcPts val="0"/>
              </a:spcBef>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Checkpoint 1 [2/2]</a:t>
            </a:r>
          </a:p>
        </p:txBody>
      </p:sp>
      <p:sp>
        <p:nvSpPr>
          <p:cNvPr id="247" name="Shape 247"/>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s" sz="1500">
                <a:solidFill>
                  <a:srgbClr val="000000"/>
                </a:solidFill>
                <a:latin typeface="Arial"/>
                <a:ea typeface="Arial"/>
                <a:cs typeface="Arial"/>
                <a:sym typeface="Arial"/>
              </a:rPr>
              <a:t>T</a:t>
            </a:r>
            <a:r>
              <a:rPr lang="es"/>
              <a:t>eam Organization</a:t>
            </a:r>
          </a:p>
          <a:p>
            <a:pPr marL="914400" lvl="1" indent="-311150" rtl="0">
              <a:spcBef>
                <a:spcPts val="0"/>
              </a:spcBef>
              <a:buSzPct val="100000"/>
            </a:pPr>
            <a:r>
              <a:rPr lang="es" sz="1300"/>
              <a:t>Plan: You should also provide a short (1-paragraph minimum to 1-page maximum) summary of how your team will be organized. </a:t>
            </a:r>
          </a:p>
          <a:p>
            <a:pPr marL="914400" lvl="1" indent="-311150" rtl="0">
              <a:spcBef>
                <a:spcPts val="0"/>
              </a:spcBef>
              <a:buSzPct val="100000"/>
            </a:pPr>
            <a:r>
              <a:rPr lang="es" sz="1300"/>
              <a:t>You should clearly state what role each person on your team will have, and who will be responsible for what throughout the project</a:t>
            </a:r>
          </a:p>
          <a:p>
            <a:pPr marL="1371600" lvl="2" indent="-311150" rtl="0">
              <a:spcBef>
                <a:spcPts val="0"/>
              </a:spcBef>
              <a:buSzPct val="100000"/>
            </a:pPr>
            <a:r>
              <a:rPr lang="es" sz="1300"/>
              <a:t>describe how you organized your team, </a:t>
            </a:r>
          </a:p>
          <a:p>
            <a:pPr marL="1371600" lvl="2" indent="-311150" rtl="0">
              <a:spcBef>
                <a:spcPts val="0"/>
              </a:spcBef>
              <a:buSzPct val="100000"/>
            </a:pPr>
            <a:r>
              <a:rPr lang="es" sz="1300"/>
              <a:t>give a justification for why  you decided to organize in that way, </a:t>
            </a:r>
          </a:p>
          <a:p>
            <a:pPr lvl="0">
              <a:spcBef>
                <a:spcPts val="0"/>
              </a:spcBef>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Checkpoint 2: Test Creation</a:t>
            </a:r>
          </a:p>
          <a:p>
            <a:pPr lvl="0">
              <a:spcBef>
                <a:spcPts val="0"/>
              </a:spcBef>
              <a:buNone/>
            </a:pPr>
            <a:endParaRPr/>
          </a:p>
        </p:txBody>
      </p:sp>
      <p:sp>
        <p:nvSpPr>
          <p:cNvPr id="253" name="Shape 253"/>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a:spcBef>
                <a:spcPts val="0"/>
              </a:spcBef>
              <a:buClr>
                <a:srgbClr val="666666"/>
              </a:buClr>
            </a:pPr>
            <a:r>
              <a:rPr lang="es">
                <a:solidFill>
                  <a:srgbClr val="666666"/>
                </a:solidFill>
              </a:rPr>
              <a:t>The team that is receiving the database system will develop a set of tests that the database developers should run their code against.</a:t>
            </a:r>
          </a:p>
          <a:p>
            <a:pPr marL="457200" lvl="0" indent="-228600">
              <a:spcBef>
                <a:spcPts val="0"/>
              </a:spcBef>
              <a:buClr>
                <a:srgbClr val="666666"/>
              </a:buClr>
            </a:pPr>
            <a:r>
              <a:rPr lang="es">
                <a:solidFill>
                  <a:srgbClr val="666666"/>
                </a:solidFill>
              </a:rPr>
              <a:t>Essentially, the team receiving the database should write a series of programs (and possibly “dummy” data files) that can be used to test the functionality of the system provided.</a:t>
            </a:r>
          </a:p>
          <a:p>
            <a:pPr marL="457200" lvl="0" indent="-228600">
              <a:spcBef>
                <a:spcPts val="0"/>
              </a:spcBef>
              <a:buClr>
                <a:srgbClr val="666666"/>
              </a:buClr>
            </a:pPr>
            <a:r>
              <a:rPr lang="es">
                <a:solidFill>
                  <a:srgbClr val="666666"/>
                </a:solidFill>
              </a:rPr>
              <a:t>At the second checkpoint, the team receiving the database should deliver the code (source code) to the team providing the database, for that team to use in ensuring that their code works.</a:t>
            </a:r>
          </a:p>
          <a:p>
            <a:pPr lvl="0">
              <a:spcBef>
                <a:spcPts val="0"/>
              </a:spcBef>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rtl="0">
              <a:spcBef>
                <a:spcPts val="0"/>
              </a:spcBef>
              <a:buNone/>
            </a:pPr>
            <a:r>
              <a:rPr lang="es"/>
              <a:t>Checkpoint 3: Database Implementation</a:t>
            </a:r>
          </a:p>
        </p:txBody>
      </p:sp>
      <p:sp>
        <p:nvSpPr>
          <p:cNvPr id="259" name="Shape 259"/>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a:spcBef>
                <a:spcPts val="0"/>
              </a:spcBef>
              <a:buClr>
                <a:srgbClr val="666666"/>
              </a:buClr>
            </a:pPr>
            <a:r>
              <a:rPr lang="es">
                <a:solidFill>
                  <a:srgbClr val="666666"/>
                </a:solidFill>
              </a:rPr>
              <a:t>You should provide a complete working library .lib file that implements your database system. </a:t>
            </a:r>
          </a:p>
          <a:p>
            <a:pPr marL="457200" lvl="0" indent="-228600">
              <a:spcBef>
                <a:spcPts val="0"/>
              </a:spcBef>
              <a:buClr>
                <a:srgbClr val="666666"/>
              </a:buClr>
            </a:pPr>
            <a:r>
              <a:rPr lang="es">
                <a:solidFill>
                  <a:srgbClr val="666666"/>
                </a:solidFill>
              </a:rPr>
              <a:t>This should, at minimum, pass the tests that were given to you by the receiving team at Checkpoint 2</a:t>
            </a:r>
          </a:p>
          <a:p>
            <a:pPr marL="457200" lvl="0" indent="-228600" rtl="0">
              <a:spcBef>
                <a:spcPts val="0"/>
              </a:spcBef>
              <a:buClr>
                <a:srgbClr val="666666"/>
              </a:buClr>
            </a:pPr>
            <a:r>
              <a:rPr lang="es">
                <a:solidFill>
                  <a:srgbClr val="666666"/>
                </a:solidFill>
              </a:rPr>
              <a:t>A single document should be produced, stating that the code passes all tests provided (if that is the case). If any of the provided tests were not passed, this should be explicitly stated, in a separate document.</a:t>
            </a:r>
          </a:p>
          <a:p>
            <a:pPr marL="457200" lvl="0" indent="-228600" rtl="0">
              <a:spcBef>
                <a:spcPts val="0"/>
              </a:spcBef>
              <a:buClr>
                <a:srgbClr val="666666"/>
              </a:buClr>
            </a:pPr>
            <a:r>
              <a:rPr lang="es">
                <a:solidFill>
                  <a:srgbClr val="666666"/>
                </a:solidFill>
              </a:rPr>
              <a:t>Team organization</a:t>
            </a:r>
          </a:p>
          <a:p>
            <a:pPr marL="914400" lvl="1" indent="-228600">
              <a:spcBef>
                <a:spcPts val="0"/>
              </a:spcBef>
              <a:buClr>
                <a:srgbClr val="666666"/>
              </a:buClr>
            </a:pPr>
            <a:r>
              <a:rPr lang="es">
                <a:solidFill>
                  <a:srgbClr val="666666"/>
                </a:solidFill>
              </a:rPr>
              <a:t>Provide feedback on how well  that organization worked</a:t>
            </a:r>
          </a:p>
          <a:p>
            <a:pPr lvl="0">
              <a:spcBef>
                <a:spcPts val="0"/>
              </a:spcBef>
              <a:buNone/>
            </a:pPr>
            <a:endParaRPr sz="1500">
              <a:solidFill>
                <a:srgbClr val="000000"/>
              </a:solidFill>
              <a:latin typeface="Arial"/>
              <a:ea typeface="Arial"/>
              <a:cs typeface="Arial"/>
              <a:sym typeface="Arial"/>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Project Goal</a:t>
            </a:r>
          </a:p>
        </p:txBody>
      </p:sp>
      <p:sp>
        <p:nvSpPr>
          <p:cNvPr id="135" name="Shape 135"/>
          <p:cNvSpPr txBox="1">
            <a:spLocks noGrp="1"/>
          </p:cNvSpPr>
          <p:nvPr>
            <p:ph type="body" idx="1"/>
          </p:nvPr>
        </p:nvSpPr>
        <p:spPr>
          <a:xfrm>
            <a:off x="819150" y="1453250"/>
            <a:ext cx="7505700" cy="2448000"/>
          </a:xfrm>
          <a:prstGeom prst="rect">
            <a:avLst/>
          </a:prstGeom>
        </p:spPr>
        <p:txBody>
          <a:bodyPr wrap="square" lIns="91425" tIns="91425" rIns="91425" bIns="91425" anchor="t" anchorCtr="0">
            <a:noAutofit/>
          </a:bodyPr>
          <a:lstStyle/>
          <a:p>
            <a:pPr lvl="0">
              <a:spcBef>
                <a:spcPts val="0"/>
              </a:spcBef>
              <a:buNone/>
            </a:pPr>
            <a:r>
              <a:rPr lang="es"/>
              <a:t>This project is meant to help you to:</a:t>
            </a:r>
          </a:p>
          <a:p>
            <a:pPr marL="457200" lvl="0" indent="-228600" rtl="0">
              <a:spcBef>
                <a:spcPts val="0"/>
              </a:spcBef>
            </a:pPr>
            <a:r>
              <a:rPr lang="es"/>
              <a:t>Understand how a database system might work at a low-level </a:t>
            </a:r>
          </a:p>
          <a:p>
            <a:pPr marL="457200" lvl="0" indent="-228600" rtl="0">
              <a:spcBef>
                <a:spcPts val="0"/>
              </a:spcBef>
            </a:pPr>
            <a:r>
              <a:rPr lang="es"/>
              <a:t>Become familiar with the basic database operations and queries, and how these can be used to create an application using database operation</a:t>
            </a:r>
          </a:p>
          <a:p>
            <a:pPr marL="457200" lvl="0" indent="-228600" rtl="0">
              <a:spcBef>
                <a:spcPts val="0"/>
              </a:spcBef>
            </a:pPr>
            <a:r>
              <a:rPr lang="es"/>
              <a:t>Understand good data structure choices and algorithmic implementation of basic data structures </a:t>
            </a:r>
          </a:p>
          <a:p>
            <a:pPr marL="457200" lvl="0" indent="-228600" rtl="0">
              <a:spcBef>
                <a:spcPts val="0"/>
              </a:spcBef>
            </a:pPr>
            <a:r>
              <a:rPr lang="es"/>
              <a:t>Become familiar with writing tests and regularly testing code</a:t>
            </a:r>
          </a:p>
          <a:p>
            <a:pPr marL="457200" lvl="0" indent="-228600" rtl="0">
              <a:spcBef>
                <a:spcPts val="0"/>
              </a:spcBef>
            </a:pPr>
            <a:r>
              <a:rPr lang="es"/>
              <a:t>Become familiar with use of a version control system</a:t>
            </a:r>
          </a:p>
          <a:p>
            <a:pPr marL="457200" lvl="0" indent="-228600" rtl="0">
              <a:spcBef>
                <a:spcPts val="0"/>
              </a:spcBef>
            </a:pPr>
            <a:r>
              <a:rPr lang="es"/>
              <a:t>Gain practice in basic modular organization and API definitions, and library specification </a:t>
            </a:r>
          </a:p>
          <a:p>
            <a:pPr lv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Checkpoint 4:  Specification of Application:</a:t>
            </a:r>
          </a:p>
        </p:txBody>
      </p:sp>
      <p:sp>
        <p:nvSpPr>
          <p:cNvPr id="265" name="Shape 265"/>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lvl="0">
              <a:spcBef>
                <a:spcPts val="0"/>
              </a:spcBef>
              <a:buNone/>
            </a:pPr>
            <a:r>
              <a:rPr lang="es"/>
              <a:t>More details of this will be given later, after the first checkpoint</a:t>
            </a:r>
          </a:p>
          <a:p>
            <a:pPr lvl="0">
              <a:spcBef>
                <a:spcPts val="0"/>
              </a:spcBef>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Code Organization and github</a:t>
            </a:r>
          </a:p>
          <a:p>
            <a:pPr lvl="0">
              <a:spcBef>
                <a:spcPts val="0"/>
              </a:spcBef>
              <a:buNone/>
            </a:pPr>
            <a:endParaRPr/>
          </a:p>
        </p:txBody>
      </p:sp>
      <p:sp>
        <p:nvSpPr>
          <p:cNvPr id="271" name="Shape 271"/>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s" dirty="0"/>
              <a:t>This project is to be completed in C++. </a:t>
            </a:r>
          </a:p>
          <a:p>
            <a:pPr marL="457200" lvl="0" indent="-228600" rtl="0">
              <a:spcBef>
                <a:spcPts val="0"/>
              </a:spcBef>
            </a:pPr>
            <a:r>
              <a:rPr lang="es" dirty="0"/>
              <a:t>Your team is required to maintain its development using a github repository  (at github.tamu.edu) in  which  your  team  will  keep  current  versions  of  source  code,  documentation,  etc</a:t>
            </a:r>
          </a:p>
          <a:p>
            <a:pPr marL="914400" lvl="1" indent="-228600" rtl="0">
              <a:spcBef>
                <a:spcPts val="0"/>
              </a:spcBef>
            </a:pPr>
            <a:r>
              <a:rPr lang="es" dirty="0"/>
              <a:t>Significant points will be taken off of the project if code is shared via a method other than github</a:t>
            </a:r>
          </a:p>
          <a:p>
            <a:pPr marL="457200" lvl="0" indent="-228600" rtl="0">
              <a:spcBef>
                <a:spcPts val="0"/>
              </a:spcBef>
            </a:pPr>
            <a:r>
              <a:rPr lang="es" dirty="0"/>
              <a:t>You are to create a Development Log inside the github repository for your project, that is a wiki-like log of the work you have performed on the project.  </a:t>
            </a:r>
          </a:p>
          <a:p>
            <a:pPr marL="914400" lvl="1" indent="-228600" rtl="0">
              <a:spcBef>
                <a:spcPts val="0"/>
              </a:spcBef>
            </a:pPr>
            <a:r>
              <a:rPr lang="es" dirty="0"/>
              <a:t>The log should be updated each time there is a significant amount of development added in your work, and entries should include a date (and possibly time) for the entry, the name of the individual making the change, and the work done</a:t>
            </a:r>
          </a:p>
          <a:p>
            <a:pPr marL="457200" lvl="0" indent="-228600" rtl="0">
              <a:spcBef>
                <a:spcPts val="0"/>
              </a:spcBef>
            </a:pPr>
            <a:r>
              <a:rPr lang="es" dirty="0"/>
              <a:t>Your  team  should  give  access  to  the github repository to  the  TA/instructor</a:t>
            </a:r>
          </a:p>
          <a:p>
            <a:pPr marL="914400" lvl="1" indent="-228600" rtl="0">
              <a:spcBef>
                <a:spcPts val="0"/>
              </a:spcBef>
            </a:pPr>
            <a:r>
              <a:rPr lang="en-US" dirty="0" smtClean="0"/>
              <a:t>J</a:t>
            </a:r>
            <a:r>
              <a:rPr lang="es" smtClean="0"/>
              <a:t>ivfur ,  jinhchen</a:t>
            </a:r>
            <a:endParaRPr lang="e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Considerations</a:t>
            </a:r>
          </a:p>
        </p:txBody>
      </p:sp>
      <p:sp>
        <p:nvSpPr>
          <p:cNvPr id="277" name="Shape 277"/>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s"/>
              <a:t>The key files that  are due should be submitted via  ecampus</a:t>
            </a:r>
          </a:p>
          <a:p>
            <a:pPr marL="457200" lvl="0" indent="-228600" rtl="0">
              <a:spcBef>
                <a:spcPts val="0"/>
              </a:spcBef>
            </a:pPr>
            <a:r>
              <a:rPr lang="es"/>
              <a:t>For checkpoints 1-3, the files should also be passed to the other team, as appropriate</a:t>
            </a:r>
          </a:p>
          <a:p>
            <a:pPr marL="457200" lvl="0" indent="-228600" rtl="0">
              <a:spcBef>
                <a:spcPts val="0"/>
              </a:spcBef>
            </a:pPr>
            <a:r>
              <a:rPr lang="es"/>
              <a:t>Submit source code and documentation only (i.e. not libraries or executables) in a single zip file</a:t>
            </a:r>
          </a:p>
          <a:p>
            <a:pPr lvl="0">
              <a:spcBef>
                <a:spcPts val="0"/>
              </a:spcBef>
              <a:buNone/>
            </a:pPr>
            <a:endParaRPr/>
          </a:p>
          <a:p>
            <a:pPr lvl="0">
              <a:spcBef>
                <a:spcPts val="0"/>
              </a:spcBef>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Summary of the Project</a:t>
            </a:r>
          </a:p>
        </p:txBody>
      </p:sp>
      <p:sp>
        <p:nvSpPr>
          <p:cNvPr id="283" name="Shape 283"/>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s"/>
              <a:t>Checkpoint 1</a:t>
            </a:r>
          </a:p>
          <a:p>
            <a:pPr marL="914400" lvl="1" indent="-228600" rtl="0">
              <a:spcBef>
                <a:spcPts val="0"/>
              </a:spcBef>
            </a:pPr>
            <a:r>
              <a:rPr lang="es"/>
              <a:t>You are to deliver to the second team an API description  and  a  header  file with dummy library  files  that  they  can  use  to  write  their  test  cases.</a:t>
            </a:r>
          </a:p>
          <a:p>
            <a:pPr marL="457200" lvl="0" indent="-228600" rtl="0">
              <a:spcBef>
                <a:spcPts val="0"/>
              </a:spcBef>
            </a:pPr>
            <a:r>
              <a:rPr lang="es"/>
              <a:t>Checkpoint 2 –Test Cases</a:t>
            </a:r>
          </a:p>
          <a:p>
            <a:pPr marL="914400" lvl="1" indent="-228600" rtl="0">
              <a:spcBef>
                <a:spcPts val="0"/>
              </a:spcBef>
            </a:pPr>
            <a:r>
              <a:rPr lang="es"/>
              <a:t>The receiving team should put together a set of test files/programs that will be used to test the database system.</a:t>
            </a:r>
          </a:p>
          <a:p>
            <a:pPr marL="457200" lvl="0" indent="-228600" rtl="0">
              <a:spcBef>
                <a:spcPts val="0"/>
              </a:spcBef>
            </a:pPr>
            <a:r>
              <a:rPr lang="es"/>
              <a:t>Checkpoint  3 – Database  Delivery</a:t>
            </a:r>
          </a:p>
          <a:p>
            <a:pPr marL="914400" lvl="1" indent="-228600" rtl="0">
              <a:spcBef>
                <a:spcPts val="0"/>
              </a:spcBef>
            </a:pPr>
            <a:r>
              <a:rPr lang="es"/>
              <a:t>The  database  development  team  should have developed a “working” version of the database system that passes the test cases given by the receiving team.</a:t>
            </a:r>
          </a:p>
          <a:p>
            <a:pPr marL="914400" lvl="1" indent="-228600" rtl="0">
              <a:spcBef>
                <a:spcPts val="0"/>
              </a:spcBef>
            </a:pPr>
            <a:r>
              <a:rPr lang="es"/>
              <a:t>This should be delivered to the receiving team by sending the header file(s) and the appropriate library files</a:t>
            </a:r>
          </a:p>
          <a:p>
            <a:pPr marL="457200" lvl="0" indent="-228600" rtl="0">
              <a:spcBef>
                <a:spcPts val="0"/>
              </a:spcBef>
            </a:pPr>
            <a:r>
              <a:rPr lang="es"/>
              <a:t>Checkpoint 4 –Application Development</a:t>
            </a:r>
          </a:p>
          <a:p>
            <a:pPr marL="914400" marR="0" lvl="1" indent="-228600" algn="l" rtl="0">
              <a:lnSpc>
                <a:spcPct val="115000"/>
              </a:lnSpc>
              <a:spcBef>
                <a:spcPts val="0"/>
              </a:spcBef>
              <a:spcAft>
                <a:spcPts val="1600"/>
              </a:spcAft>
            </a:pPr>
            <a:r>
              <a:rPr lang="es"/>
              <a:t>The final checkpoint (end of the project)  will require  that the working application program be submitted.</a:t>
            </a:r>
          </a:p>
          <a:p>
            <a:pPr lvl="0">
              <a:spcBef>
                <a:spcPts val="0"/>
              </a:spcBef>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Bug reports</a:t>
            </a:r>
          </a:p>
        </p:txBody>
      </p:sp>
      <p:sp>
        <p:nvSpPr>
          <p:cNvPr id="289" name="Shape 289"/>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a:spcBef>
                <a:spcPts val="0"/>
              </a:spcBef>
            </a:pPr>
            <a:r>
              <a:rPr lang="es"/>
              <a:t>If,  after  checkpoint  3,  additional  bugs  are  found,  the  receiving  team  should communicate these bugs to the sending team as soon as possible, documenting any requests. </a:t>
            </a:r>
          </a:p>
          <a:p>
            <a:pPr marL="457200" lvl="0" indent="-228600">
              <a:spcBef>
                <a:spcPts val="0"/>
              </a:spcBef>
            </a:pPr>
            <a:r>
              <a:rPr lang="es"/>
              <a:t>Any bug report  must  include  additional  test  cases  that  will  test  a  fix  for  that  bug.</a:t>
            </a:r>
          </a:p>
          <a:p>
            <a:pPr marL="457200" lvl="0" indent="-228600">
              <a:spcBef>
                <a:spcPts val="0"/>
              </a:spcBef>
            </a:pPr>
            <a:r>
              <a:rPr lang="es"/>
              <a:t>The  database development team should make an effort to deal with these bugs, but this should be headed off by designing thorough test cases to begin with.</a:t>
            </a:r>
          </a:p>
          <a:p>
            <a:pPr marL="457200" lvl="0" indent="-228600">
              <a:spcBef>
                <a:spcPts val="0"/>
              </a:spcBef>
            </a:pPr>
            <a:r>
              <a:rPr lang="es"/>
              <a:t>It is the receiving team’s responsibility to create a good set of test code</a:t>
            </a:r>
          </a:p>
          <a:p>
            <a:pPr lvl="0">
              <a:spcBef>
                <a:spcPts val="0"/>
              </a:spcBef>
              <a:buNone/>
            </a:pPr>
            <a:endParaRPr/>
          </a:p>
          <a:p>
            <a:pPr lvl="0">
              <a:spcBef>
                <a:spcPts val="0"/>
              </a:spcBef>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Documentation of Final Project</a:t>
            </a:r>
          </a:p>
        </p:txBody>
      </p:sp>
      <p:sp>
        <p:nvSpPr>
          <p:cNvPr id="295" name="Shape 295"/>
          <p:cNvSpPr txBox="1">
            <a:spLocks noGrp="1"/>
          </p:cNvSpPr>
          <p:nvPr>
            <p:ph type="body" idx="1"/>
          </p:nvPr>
        </p:nvSpPr>
        <p:spPr>
          <a:xfrm>
            <a:off x="819150" y="1561525"/>
            <a:ext cx="7505700" cy="2877300"/>
          </a:xfrm>
          <a:prstGeom prst="rect">
            <a:avLst/>
          </a:prstGeom>
        </p:spPr>
        <p:txBody>
          <a:bodyPr wrap="square" lIns="91425" tIns="91425" rIns="91425" bIns="91425" anchor="t" anchorCtr="0">
            <a:noAutofit/>
          </a:bodyPr>
          <a:lstStyle/>
          <a:p>
            <a:pPr marL="457200" lvl="0" indent="-228600">
              <a:spcBef>
                <a:spcPts val="0"/>
              </a:spcBef>
            </a:pPr>
            <a:r>
              <a:rPr lang="es" dirty="0"/>
              <a:t>You  should  submit your code in its final state via ecampus.</a:t>
            </a:r>
          </a:p>
          <a:p>
            <a:pPr marL="457200" lvl="0" indent="-228600" rtl="0">
              <a:spcBef>
                <a:spcPts val="0"/>
              </a:spcBef>
            </a:pPr>
            <a:r>
              <a:rPr lang="es" dirty="0"/>
              <a:t>This submission will be your final graded project, and the turnin time will be based on that code turnin</a:t>
            </a:r>
          </a:p>
          <a:p>
            <a:pPr marL="457200" lvl="0" indent="-228600" rtl="0">
              <a:spcBef>
                <a:spcPts val="0"/>
              </a:spcBef>
            </a:pPr>
            <a:r>
              <a:rPr lang="es" dirty="0"/>
              <a:t>You should include a document describing the use of your application program</a:t>
            </a:r>
          </a:p>
          <a:p>
            <a:pPr marL="457200" lvl="0" indent="-228600" rtl="0">
              <a:spcBef>
                <a:spcPts val="0"/>
              </a:spcBef>
            </a:pPr>
            <a:r>
              <a:rPr lang="es" dirty="0"/>
              <a:t>Your  team  should  turn  in  a  (1-2  page)  summary  of  the  library  given  to  you  by  the  first team.</a:t>
            </a:r>
          </a:p>
          <a:p>
            <a:pPr marL="914400" lvl="1" indent="-228600" rtl="0">
              <a:spcBef>
                <a:spcPts val="0"/>
              </a:spcBef>
            </a:pPr>
            <a:r>
              <a:rPr lang="es" dirty="0"/>
              <a:t>You should clearly specify whether the team met its responsibilities in terms of delivering required  pieces  (API,  code  at  checkpoints)  on  time  and  with  the  functionality  needed.</a:t>
            </a:r>
          </a:p>
          <a:p>
            <a:pPr marL="914400" lvl="1" indent="-228600" rtl="0">
              <a:spcBef>
                <a:spcPts val="0"/>
              </a:spcBef>
            </a:pPr>
            <a:r>
              <a:rPr lang="es" dirty="0"/>
              <a:t>List  any difficulties encountered, including any bug reports/fixes that were needed along the way.</a:t>
            </a:r>
          </a:p>
          <a:p>
            <a:pPr marL="457200" lvl="0" indent="-228600" rtl="0">
              <a:spcBef>
                <a:spcPts val="0"/>
              </a:spcBef>
            </a:pPr>
            <a:r>
              <a:rPr lang="es" dirty="0"/>
              <a:t>The team reports and code should be submitted by one team member.</a:t>
            </a:r>
          </a:p>
          <a:p>
            <a:pPr marL="457200" lvl="0" indent="-228600" rtl="0">
              <a:spcBef>
                <a:spcPts val="0"/>
              </a:spcBef>
            </a:pPr>
            <a:r>
              <a:rPr lang="es" dirty="0"/>
              <a:t>Teams and individuals will be required to put together a specific report detailing how the teamwork went</a:t>
            </a:r>
          </a:p>
          <a:p>
            <a:pPr marL="914400" lvl="1" indent="-228600" rtl="0">
              <a:spcBef>
                <a:spcPts val="0"/>
              </a:spcBef>
            </a:pPr>
            <a:r>
              <a:rPr lang="es" dirty="0"/>
              <a:t>Details of these final reports will be given later</a:t>
            </a:r>
          </a:p>
          <a:p>
            <a:pPr lvl="0">
              <a:spcBef>
                <a:spcPts val="0"/>
              </a:spcBef>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Project Grading:</a:t>
            </a:r>
          </a:p>
        </p:txBody>
      </p:sp>
      <p:sp>
        <p:nvSpPr>
          <p:cNvPr id="301" name="Shape 301"/>
          <p:cNvSpPr txBox="1">
            <a:spLocks noGrp="1"/>
          </p:cNvSpPr>
          <p:nvPr>
            <p:ph type="body" idx="1"/>
          </p:nvPr>
        </p:nvSpPr>
        <p:spPr>
          <a:xfrm>
            <a:off x="819150" y="1561525"/>
            <a:ext cx="7505700" cy="2131200"/>
          </a:xfrm>
          <a:prstGeom prst="rect">
            <a:avLst/>
          </a:prstGeom>
        </p:spPr>
        <p:txBody>
          <a:bodyPr wrap="square" lIns="91425" tIns="91425" rIns="91425" bIns="91425" anchor="t" anchorCtr="0">
            <a:noAutofit/>
          </a:bodyPr>
          <a:lstStyle/>
          <a:p>
            <a:pPr marL="457200" lvl="0" indent="-228600">
              <a:spcBef>
                <a:spcPts val="0"/>
              </a:spcBef>
              <a:buClr>
                <a:srgbClr val="666666"/>
              </a:buClr>
            </a:pPr>
            <a:r>
              <a:rPr lang="es">
                <a:solidFill>
                  <a:srgbClr val="666666"/>
                </a:solidFill>
              </a:rPr>
              <a:t>7% Checkpoint 1–Is an API fully described? Is the header file and dummy library sufficient for making the API calls?</a:t>
            </a:r>
          </a:p>
          <a:p>
            <a:pPr marL="457200" lvl="0" indent="-228600">
              <a:spcBef>
                <a:spcPts val="0"/>
              </a:spcBef>
              <a:buClr>
                <a:srgbClr val="666666"/>
              </a:buClr>
            </a:pPr>
            <a:r>
              <a:rPr lang="es">
                <a:solidFill>
                  <a:srgbClr val="666666"/>
                </a:solidFill>
              </a:rPr>
              <a:t>15% Checkpoint 2 –Are a complete and thorough set of tests provided?</a:t>
            </a:r>
          </a:p>
          <a:p>
            <a:pPr marL="457200" lvl="0" indent="-228600">
              <a:spcBef>
                <a:spcPts val="0"/>
              </a:spcBef>
              <a:buClr>
                <a:srgbClr val="666666"/>
              </a:buClr>
            </a:pPr>
            <a:r>
              <a:rPr lang="es">
                <a:solidFill>
                  <a:srgbClr val="666666"/>
                </a:solidFill>
              </a:rPr>
              <a:t>30% Checkpoint 3–Functionality/completeness/correct operation of database library</a:t>
            </a:r>
          </a:p>
          <a:p>
            <a:pPr marL="457200" lvl="0" indent="-228600">
              <a:spcBef>
                <a:spcPts val="0"/>
              </a:spcBef>
              <a:buClr>
                <a:srgbClr val="666666"/>
              </a:buClr>
            </a:pPr>
            <a:r>
              <a:rPr lang="es">
                <a:solidFill>
                  <a:srgbClr val="666666"/>
                </a:solidFill>
              </a:rPr>
              <a:t>10% Evaluation of database library by other team.</a:t>
            </a:r>
          </a:p>
          <a:p>
            <a:pPr marL="457200" lvl="0" indent="-228600">
              <a:spcBef>
                <a:spcPts val="0"/>
              </a:spcBef>
              <a:buClr>
                <a:srgbClr val="666666"/>
              </a:buClr>
            </a:pPr>
            <a:r>
              <a:rPr lang="es">
                <a:solidFill>
                  <a:srgbClr val="666666"/>
                </a:solidFill>
              </a:rPr>
              <a:t>25% Checkpoint 4– Functionality/extent/correct operation of application program</a:t>
            </a:r>
          </a:p>
          <a:p>
            <a:pPr marL="457200" lvl="0" indent="-228600">
              <a:spcBef>
                <a:spcPts val="0"/>
              </a:spcBef>
              <a:buClr>
                <a:srgbClr val="666666"/>
              </a:buClr>
            </a:pPr>
            <a:r>
              <a:rPr lang="es">
                <a:solidFill>
                  <a:srgbClr val="666666"/>
                </a:solidFill>
              </a:rPr>
              <a:t>3% Completeness of required reports </a:t>
            </a:r>
          </a:p>
          <a:p>
            <a:pPr marL="457200" lvl="0" indent="-228600">
              <a:spcBef>
                <a:spcPts val="0"/>
              </a:spcBef>
              <a:buClr>
                <a:srgbClr val="666666"/>
              </a:buClr>
            </a:pPr>
            <a:r>
              <a:rPr lang="es">
                <a:solidFill>
                  <a:srgbClr val="666666"/>
                </a:solidFill>
              </a:rPr>
              <a:t>10% Code style: naming/layout/commenting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Dates and Deadlines</a:t>
            </a:r>
          </a:p>
        </p:txBody>
      </p:sp>
      <p:sp>
        <p:nvSpPr>
          <p:cNvPr id="307" name="Shape 307"/>
          <p:cNvSpPr txBox="1">
            <a:spLocks noGrp="1"/>
          </p:cNvSpPr>
          <p:nvPr>
            <p:ph type="body" idx="1"/>
          </p:nvPr>
        </p:nvSpPr>
        <p:spPr>
          <a:xfrm>
            <a:off x="819150" y="1484150"/>
            <a:ext cx="7505700" cy="2954700"/>
          </a:xfrm>
          <a:prstGeom prst="rect">
            <a:avLst/>
          </a:prstGeom>
        </p:spPr>
        <p:txBody>
          <a:bodyPr wrap="square" lIns="91425" tIns="91425" rIns="91425" bIns="91425" anchor="t" anchorCtr="0">
            <a:noAutofit/>
          </a:bodyPr>
          <a:lstStyle/>
          <a:p>
            <a:pPr marL="457200" lvl="0" indent="-228600">
              <a:spcBef>
                <a:spcPts val="0"/>
              </a:spcBef>
              <a:buClr>
                <a:srgbClr val="666666"/>
              </a:buClr>
            </a:pPr>
            <a:r>
              <a:rPr lang="es">
                <a:solidFill>
                  <a:srgbClr val="666666"/>
                </a:solidFill>
              </a:rPr>
              <a:t>Project Assigned</a:t>
            </a:r>
          </a:p>
          <a:p>
            <a:pPr marL="914400" lvl="1" indent="-228600">
              <a:spcBef>
                <a:spcPts val="0"/>
              </a:spcBef>
              <a:buClr>
                <a:srgbClr val="666666"/>
              </a:buClr>
            </a:pPr>
            <a:r>
              <a:rPr lang="es" sz="1300">
                <a:solidFill>
                  <a:srgbClr val="666666"/>
                </a:solidFill>
              </a:rPr>
              <a:t>Monday, September 18 Project Assigned </a:t>
            </a:r>
          </a:p>
          <a:p>
            <a:pPr marL="457200" lvl="0" indent="-228600">
              <a:spcBef>
                <a:spcPts val="0"/>
              </a:spcBef>
              <a:buClr>
                <a:srgbClr val="666666"/>
              </a:buClr>
            </a:pPr>
            <a:r>
              <a:rPr lang="es">
                <a:solidFill>
                  <a:srgbClr val="666666"/>
                </a:solidFill>
              </a:rPr>
              <a:t>Checkpoint 1 – Specification of header file(s) and stub library due</a:t>
            </a:r>
          </a:p>
          <a:p>
            <a:pPr marL="914400" lvl="1" indent="-228600">
              <a:spcBef>
                <a:spcPts val="0"/>
              </a:spcBef>
              <a:buClr>
                <a:srgbClr val="666666"/>
              </a:buClr>
            </a:pPr>
            <a:r>
              <a:rPr lang="es">
                <a:solidFill>
                  <a:srgbClr val="666666"/>
                </a:solidFill>
              </a:rPr>
              <a:t>Sunday, September 24 , 11:59 p.m. </a:t>
            </a:r>
          </a:p>
          <a:p>
            <a:pPr marL="457200" lvl="0" indent="-228600">
              <a:spcBef>
                <a:spcPts val="0"/>
              </a:spcBef>
              <a:buClr>
                <a:srgbClr val="666666"/>
              </a:buClr>
            </a:pPr>
            <a:r>
              <a:rPr lang="es">
                <a:solidFill>
                  <a:srgbClr val="666666"/>
                </a:solidFill>
              </a:rPr>
              <a:t>Checkpoint 2– Full set of testing code due </a:t>
            </a:r>
          </a:p>
          <a:p>
            <a:pPr marL="914400" lvl="1" indent="-228600">
              <a:spcBef>
                <a:spcPts val="0"/>
              </a:spcBef>
              <a:buClr>
                <a:srgbClr val="666666"/>
              </a:buClr>
            </a:pPr>
            <a:r>
              <a:rPr lang="es">
                <a:solidFill>
                  <a:srgbClr val="666666"/>
                </a:solidFill>
              </a:rPr>
              <a:t>Sunday, October 1, 11:59 p.m. </a:t>
            </a:r>
          </a:p>
          <a:p>
            <a:pPr marL="457200" lvl="0" indent="-228600" rtl="0">
              <a:spcBef>
                <a:spcPts val="0"/>
              </a:spcBef>
              <a:buClr>
                <a:srgbClr val="666666"/>
              </a:buClr>
            </a:pPr>
            <a:r>
              <a:rPr lang="es">
                <a:solidFill>
                  <a:srgbClr val="666666"/>
                </a:solidFill>
              </a:rPr>
              <a:t>Checkpoint 3– Final database implementation due </a:t>
            </a:r>
          </a:p>
          <a:p>
            <a:pPr marL="914400" lvl="1" indent="-228600">
              <a:spcBef>
                <a:spcPts val="0"/>
              </a:spcBef>
              <a:buClr>
                <a:srgbClr val="666666"/>
              </a:buClr>
            </a:pPr>
            <a:r>
              <a:rPr lang="es">
                <a:solidFill>
                  <a:srgbClr val="666666"/>
                </a:solidFill>
              </a:rPr>
              <a:t>Sunday, October 15, 11:59 p.m.</a:t>
            </a:r>
          </a:p>
          <a:p>
            <a:pPr marL="457200" lvl="0" indent="-228600" rtl="0">
              <a:spcBef>
                <a:spcPts val="0"/>
              </a:spcBef>
              <a:buClr>
                <a:srgbClr val="666666"/>
              </a:buClr>
            </a:pPr>
            <a:r>
              <a:rPr lang="es">
                <a:solidFill>
                  <a:srgbClr val="666666"/>
                </a:solidFill>
              </a:rPr>
              <a:t>Checkpoint 4 –Final application program due</a:t>
            </a:r>
          </a:p>
          <a:p>
            <a:pPr marL="914400" lvl="1" indent="-228600">
              <a:spcBef>
                <a:spcPts val="0"/>
              </a:spcBef>
              <a:buClr>
                <a:srgbClr val="666666"/>
              </a:buClr>
            </a:pPr>
            <a:r>
              <a:rPr lang="es">
                <a:solidFill>
                  <a:srgbClr val="666666"/>
                </a:solidFill>
              </a:rPr>
              <a:t>Sunday,October 22, 11:59 p.m.</a:t>
            </a:r>
          </a:p>
          <a:p>
            <a:pPr lvl="0">
              <a:spcBef>
                <a:spcPts val="0"/>
              </a:spcBef>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26800" y="318050"/>
            <a:ext cx="7505700" cy="954600"/>
          </a:xfrm>
          <a:prstGeom prst="rect">
            <a:avLst/>
          </a:prstGeom>
        </p:spPr>
        <p:txBody>
          <a:bodyPr wrap="square" lIns="91425" tIns="91425" rIns="91425" bIns="91425" anchor="t" anchorCtr="0">
            <a:noAutofit/>
          </a:bodyPr>
          <a:lstStyle/>
          <a:p>
            <a:pPr lvl="0">
              <a:spcBef>
                <a:spcPts val="0"/>
              </a:spcBef>
              <a:buNone/>
            </a:pPr>
            <a:r>
              <a:rPr lang="es"/>
              <a:t>Main parts</a:t>
            </a:r>
          </a:p>
        </p:txBody>
      </p:sp>
      <p:grpSp>
        <p:nvGrpSpPr>
          <p:cNvPr id="141" name="Shape 141"/>
          <p:cNvGrpSpPr/>
          <p:nvPr/>
        </p:nvGrpSpPr>
        <p:grpSpPr>
          <a:xfrm>
            <a:off x="596112" y="1272650"/>
            <a:ext cx="7951776" cy="2734975"/>
            <a:chOff x="415000" y="1272650"/>
            <a:chExt cx="7951776" cy="2734975"/>
          </a:xfrm>
        </p:grpSpPr>
        <p:grpSp>
          <p:nvGrpSpPr>
            <p:cNvPr id="142" name="Shape 142"/>
            <p:cNvGrpSpPr/>
            <p:nvPr/>
          </p:nvGrpSpPr>
          <p:grpSpPr>
            <a:xfrm>
              <a:off x="5135775" y="1298800"/>
              <a:ext cx="3231001" cy="2695757"/>
              <a:chOff x="5913000" y="2003925"/>
              <a:chExt cx="3231001" cy="2695757"/>
            </a:xfrm>
          </p:grpSpPr>
          <p:grpSp>
            <p:nvGrpSpPr>
              <p:cNvPr id="143" name="Shape 143"/>
              <p:cNvGrpSpPr/>
              <p:nvPr/>
            </p:nvGrpSpPr>
            <p:grpSpPr>
              <a:xfrm>
                <a:off x="5913000" y="2003925"/>
                <a:ext cx="3231001" cy="2695500"/>
                <a:chOff x="5913000" y="2003925"/>
                <a:chExt cx="3231001" cy="2695500"/>
              </a:xfrm>
            </p:grpSpPr>
            <p:sp>
              <p:nvSpPr>
                <p:cNvPr id="144" name="Shape 144"/>
                <p:cNvSpPr/>
                <p:nvPr/>
              </p:nvSpPr>
              <p:spPr>
                <a:xfrm>
                  <a:off x="5913001" y="2011725"/>
                  <a:ext cx="3230999" cy="2679900"/>
                </a:xfrm>
                <a:prstGeom prst="rect">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FFFFFF"/>
                    </a:solidFill>
                  </a:endParaRPr>
                </a:p>
              </p:txBody>
            </p:sp>
            <p:sp>
              <p:nvSpPr>
                <p:cNvPr id="145" name="Shape 145"/>
                <p:cNvSpPr/>
                <p:nvPr/>
              </p:nvSpPr>
              <p:spPr>
                <a:xfrm rot="5400000">
                  <a:off x="5087250" y="2829675"/>
                  <a:ext cx="2695500" cy="1044000"/>
                </a:xfrm>
                <a:prstGeom prst="triangle">
                  <a:avLst>
                    <a:gd name="adj" fmla="val 50402"/>
                  </a:avLst>
                </a:prstGeom>
                <a:solidFill>
                  <a:srgbClr val="FFFFFF"/>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46" name="Shape 146"/>
              <p:cNvSpPr txBox="1"/>
              <p:nvPr/>
            </p:nvSpPr>
            <p:spPr>
              <a:xfrm>
                <a:off x="7016883" y="2019782"/>
                <a:ext cx="2081700" cy="2679900"/>
              </a:xfrm>
              <a:prstGeom prst="rect">
                <a:avLst/>
              </a:prstGeom>
              <a:noFill/>
              <a:ln>
                <a:noFill/>
              </a:ln>
            </p:spPr>
            <p:txBody>
              <a:bodyPr wrap="square" lIns="91425" tIns="91425" rIns="91425" bIns="91425" anchor="ctr" anchorCtr="0">
                <a:noAutofit/>
              </a:bodyPr>
              <a:lstStyle/>
              <a:p>
                <a:pPr lvl="0" rtl="0">
                  <a:spcBef>
                    <a:spcPts val="0"/>
                  </a:spcBef>
                  <a:buNone/>
                </a:pPr>
                <a:r>
                  <a:rPr lang="es">
                    <a:solidFill>
                      <a:srgbClr val="FFFFFF"/>
                    </a:solidFill>
                  </a:rPr>
                  <a:t>You  will  implement  a  basic database  application  program  that  makes use  of  a  database implementation provided by a </a:t>
                </a:r>
                <a:r>
                  <a:rPr lang="es" b="1" u="sng">
                    <a:solidFill>
                      <a:srgbClr val="FFFFFF"/>
                    </a:solidFill>
                  </a:rPr>
                  <a:t>different team.</a:t>
                </a:r>
              </a:p>
            </p:txBody>
          </p:sp>
        </p:grpSp>
        <p:sp>
          <p:nvSpPr>
            <p:cNvPr id="147" name="Shape 147"/>
            <p:cNvSpPr/>
            <p:nvPr/>
          </p:nvSpPr>
          <p:spPr>
            <a:xfrm>
              <a:off x="415000" y="1272650"/>
              <a:ext cx="3006900" cy="2721900"/>
            </a:xfrm>
            <a:prstGeom prst="homePlate">
              <a:avLst>
                <a:gd name="adj" fmla="val 39895"/>
              </a:avLst>
            </a:prstGeom>
            <a:solidFill>
              <a:schemeClr val="accent3"/>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s"/>
                <a:t>You are to write a set of test cases that can be used to help test implementation of a particular database API.</a:t>
              </a:r>
            </a:p>
          </p:txBody>
        </p:sp>
        <p:grpSp>
          <p:nvGrpSpPr>
            <p:cNvPr id="148" name="Shape 148"/>
            <p:cNvGrpSpPr/>
            <p:nvPr/>
          </p:nvGrpSpPr>
          <p:grpSpPr>
            <a:xfrm>
              <a:off x="2572041" y="1285725"/>
              <a:ext cx="3431400" cy="2721900"/>
              <a:chOff x="2779516" y="1498475"/>
              <a:chExt cx="3431400" cy="2721900"/>
            </a:xfrm>
          </p:grpSpPr>
          <p:sp>
            <p:nvSpPr>
              <p:cNvPr id="149" name="Shape 149"/>
              <p:cNvSpPr/>
              <p:nvPr/>
            </p:nvSpPr>
            <p:spPr>
              <a:xfrm>
                <a:off x="2779516" y="1498475"/>
                <a:ext cx="3431400" cy="2721900"/>
              </a:xfrm>
              <a:prstGeom prst="chevron">
                <a:avLst>
                  <a:gd name="adj" fmla="val 38246"/>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50" name="Shape 150"/>
              <p:cNvSpPr txBox="1"/>
              <p:nvPr/>
            </p:nvSpPr>
            <p:spPr>
              <a:xfrm>
                <a:off x="3798300" y="1628375"/>
                <a:ext cx="2247300" cy="2462100"/>
              </a:xfrm>
              <a:prstGeom prst="rect">
                <a:avLst/>
              </a:prstGeom>
              <a:noFill/>
              <a:ln>
                <a:noFill/>
              </a:ln>
            </p:spPr>
            <p:txBody>
              <a:bodyPr wrap="square" lIns="91425" tIns="91425" rIns="91425" bIns="91425" anchor="ctr" anchorCtr="0">
                <a:noAutofit/>
              </a:bodyPr>
              <a:lstStyle/>
              <a:p>
                <a:pPr lvl="0" rtl="0">
                  <a:spcBef>
                    <a:spcPts val="0"/>
                  </a:spcBef>
                  <a:buNone/>
                </a:pPr>
                <a:r>
                  <a:rPr lang="es"/>
                  <a:t>You are to create a standalone “library” that will implement that database API, and that will meet the functionality described in the test cases. </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IDE *</a:t>
            </a:r>
          </a:p>
        </p:txBody>
      </p:sp>
      <p:pic>
        <p:nvPicPr>
          <p:cNvPr id="156" name="Shape 156" descr="2000px-Visual_Studio_2017_logo_and_wordmark.svg.png"/>
          <p:cNvPicPr preferRelativeResize="0"/>
          <p:nvPr/>
        </p:nvPicPr>
        <p:blipFill>
          <a:blip r:embed="rId3">
            <a:alphaModFix/>
          </a:blip>
          <a:stretch>
            <a:fillRect/>
          </a:stretch>
        </p:blipFill>
        <p:spPr>
          <a:xfrm>
            <a:off x="663525" y="1596801"/>
            <a:ext cx="7816950" cy="1313224"/>
          </a:xfrm>
          <a:prstGeom prst="rect">
            <a:avLst/>
          </a:prstGeom>
          <a:noFill/>
          <a:ln>
            <a:noFill/>
          </a:ln>
        </p:spPr>
      </p:pic>
      <p:sp>
        <p:nvSpPr>
          <p:cNvPr id="157" name="Shape 157"/>
          <p:cNvSpPr txBox="1"/>
          <p:nvPr/>
        </p:nvSpPr>
        <p:spPr>
          <a:xfrm>
            <a:off x="344650" y="4339875"/>
            <a:ext cx="8511000" cy="543000"/>
          </a:xfrm>
          <a:prstGeom prst="rect">
            <a:avLst/>
          </a:prstGeom>
          <a:noFill/>
          <a:ln>
            <a:noFill/>
          </a:ln>
        </p:spPr>
        <p:txBody>
          <a:bodyPr wrap="square" lIns="91425" tIns="91425" rIns="91425" bIns="91425" anchor="t" anchorCtr="0">
            <a:noAutofit/>
          </a:bodyPr>
          <a:lstStyle/>
          <a:p>
            <a:pPr lvl="0">
              <a:spcBef>
                <a:spcPts val="0"/>
              </a:spcBef>
              <a:buNone/>
            </a:pPr>
            <a:r>
              <a:rPr lang="es"/>
              <a:t>*</a:t>
            </a:r>
            <a:r>
              <a:rPr lang="es" sz="1500"/>
              <a:t>If you reach an agreement with the other team (whose database system you will be using, or to whom you are providing the database) to instead develop for Linux, you may use Linux instead. </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About the Teams</a:t>
            </a:r>
          </a:p>
        </p:txBody>
      </p:sp>
      <p:sp>
        <p:nvSpPr>
          <p:cNvPr id="163" name="Shape 163"/>
          <p:cNvSpPr txBox="1">
            <a:spLocks noGrp="1"/>
          </p:cNvSpPr>
          <p:nvPr>
            <p:ph type="body" idx="1"/>
          </p:nvPr>
        </p:nvSpPr>
        <p:spPr>
          <a:xfrm>
            <a:off x="819150" y="15335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s"/>
              <a:t>Three people, same section</a:t>
            </a:r>
          </a:p>
          <a:p>
            <a:pPr marL="457200" lvl="0" indent="-228600">
              <a:spcBef>
                <a:spcPts val="0"/>
              </a:spcBef>
            </a:pPr>
            <a:r>
              <a:rPr lang="es"/>
              <a:t>The specific list of team members for each team, along with the team number, will be posted on the class piazza page, after the students have chosen their teams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Project: Specification of Database Library</a:t>
            </a:r>
          </a:p>
        </p:txBody>
      </p:sp>
      <p:sp>
        <p:nvSpPr>
          <p:cNvPr id="169" name="Shape 169"/>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pPr>
            <a:r>
              <a:rPr lang="es"/>
              <a:t>Create</a:t>
            </a:r>
            <a:r>
              <a:rPr lang="es" sz="1500">
                <a:solidFill>
                  <a:srgbClr val="000000"/>
                </a:solidFill>
                <a:latin typeface="Arial"/>
                <a:ea typeface="Arial"/>
                <a:cs typeface="Arial"/>
                <a:sym typeface="Arial"/>
              </a:rPr>
              <a:t> </a:t>
            </a:r>
            <a:r>
              <a:rPr lang="es"/>
              <a:t>an independent library that gets compiled into a .lib in windows</a:t>
            </a:r>
          </a:p>
          <a:p>
            <a:pPr marL="457200" lvl="0" indent="-228600" rtl="0">
              <a:spcBef>
                <a:spcPts val="0"/>
              </a:spcBef>
            </a:pPr>
            <a:r>
              <a:rPr lang="es"/>
              <a:t>This library should allow a user to specify a relational database, add data to the database, and perform queries on it</a:t>
            </a:r>
          </a:p>
          <a:p>
            <a:pPr marL="457200" lvl="0" indent="-228600" rtl="0">
              <a:spcBef>
                <a:spcPts val="0"/>
              </a:spcBef>
            </a:pPr>
            <a:r>
              <a:rPr lang="es"/>
              <a:t>Your Database library should require the inclusion of a single header file only (along with linking to the appropriate library).</a:t>
            </a:r>
          </a:p>
          <a:p>
            <a:pPr marL="914400" lvl="1" indent="-228600" rtl="0">
              <a:spcBef>
                <a:spcPts val="0"/>
              </a:spcBef>
            </a:pPr>
            <a:r>
              <a:rPr lang="es" sz="1300"/>
              <a:t>Other header files could be distributed along with it, though.</a:t>
            </a:r>
          </a:p>
          <a:p>
            <a:pPr lvl="0">
              <a:spcBef>
                <a:spcPts val="0"/>
              </a:spcBef>
              <a:buNone/>
            </a:pPr>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Three main classes</a:t>
            </a:r>
          </a:p>
        </p:txBody>
      </p:sp>
      <p:grpSp>
        <p:nvGrpSpPr>
          <p:cNvPr id="175" name="Shape 175"/>
          <p:cNvGrpSpPr/>
          <p:nvPr/>
        </p:nvGrpSpPr>
        <p:grpSpPr>
          <a:xfrm>
            <a:off x="2166425" y="1800200"/>
            <a:ext cx="1062000" cy="1202700"/>
            <a:chOff x="1118375" y="1849900"/>
            <a:chExt cx="1062000" cy="1202700"/>
          </a:xfrm>
        </p:grpSpPr>
        <p:sp>
          <p:nvSpPr>
            <p:cNvPr id="176" name="Shape 176"/>
            <p:cNvSpPr/>
            <p:nvPr/>
          </p:nvSpPr>
          <p:spPr>
            <a:xfrm>
              <a:off x="1118375" y="1849900"/>
              <a:ext cx="1062000" cy="27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s"/>
                <a:t>Database</a:t>
              </a:r>
            </a:p>
          </p:txBody>
        </p:sp>
        <p:sp>
          <p:nvSpPr>
            <p:cNvPr id="177" name="Shape 177"/>
            <p:cNvSpPr/>
            <p:nvPr/>
          </p:nvSpPr>
          <p:spPr>
            <a:xfrm>
              <a:off x="1118375" y="2124100"/>
              <a:ext cx="1062000" cy="27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s" sz="1300">
                  <a:latin typeface="Calibri"/>
                  <a:ea typeface="Calibri"/>
                  <a:cs typeface="Calibri"/>
                  <a:sym typeface="Calibri"/>
                </a:rPr>
                <a:t>-attributes</a:t>
              </a:r>
            </a:p>
          </p:txBody>
        </p:sp>
        <p:sp>
          <p:nvSpPr>
            <p:cNvPr id="178" name="Shape 178"/>
            <p:cNvSpPr/>
            <p:nvPr/>
          </p:nvSpPr>
          <p:spPr>
            <a:xfrm>
              <a:off x="1118375" y="2398300"/>
              <a:ext cx="1062000" cy="654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s"/>
                <a:t>+methods</a:t>
              </a:r>
              <a:br>
                <a:rPr lang="es"/>
              </a:br>
              <a:r>
                <a:rPr lang="es"/>
                <a:t>+Query</a:t>
              </a:r>
            </a:p>
          </p:txBody>
        </p:sp>
      </p:grpSp>
      <p:grpSp>
        <p:nvGrpSpPr>
          <p:cNvPr id="179" name="Shape 179"/>
          <p:cNvGrpSpPr/>
          <p:nvPr/>
        </p:nvGrpSpPr>
        <p:grpSpPr>
          <a:xfrm>
            <a:off x="3774825" y="1800200"/>
            <a:ext cx="1062000" cy="1202700"/>
            <a:chOff x="1118375" y="1849900"/>
            <a:chExt cx="1062000" cy="1202700"/>
          </a:xfrm>
        </p:grpSpPr>
        <p:sp>
          <p:nvSpPr>
            <p:cNvPr id="180" name="Shape 180"/>
            <p:cNvSpPr/>
            <p:nvPr/>
          </p:nvSpPr>
          <p:spPr>
            <a:xfrm>
              <a:off x="1118375" y="1849900"/>
              <a:ext cx="1062000" cy="27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s"/>
                <a:t>Table</a:t>
              </a:r>
            </a:p>
          </p:txBody>
        </p:sp>
        <p:sp>
          <p:nvSpPr>
            <p:cNvPr id="181" name="Shape 181"/>
            <p:cNvSpPr/>
            <p:nvPr/>
          </p:nvSpPr>
          <p:spPr>
            <a:xfrm>
              <a:off x="1118375" y="2124100"/>
              <a:ext cx="1062000" cy="27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s" sz="1300">
                  <a:latin typeface="Calibri"/>
                  <a:ea typeface="Calibri"/>
                  <a:cs typeface="Calibri"/>
                  <a:sym typeface="Calibri"/>
                </a:rPr>
                <a:t>-attributes</a:t>
              </a:r>
            </a:p>
          </p:txBody>
        </p:sp>
        <p:sp>
          <p:nvSpPr>
            <p:cNvPr id="182" name="Shape 182"/>
            <p:cNvSpPr/>
            <p:nvPr/>
          </p:nvSpPr>
          <p:spPr>
            <a:xfrm>
              <a:off x="1118375" y="2398300"/>
              <a:ext cx="1062000" cy="654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s"/>
                <a:t>+methods</a:t>
              </a:r>
            </a:p>
          </p:txBody>
        </p:sp>
      </p:grpSp>
      <p:grpSp>
        <p:nvGrpSpPr>
          <p:cNvPr id="183" name="Shape 183"/>
          <p:cNvGrpSpPr/>
          <p:nvPr/>
        </p:nvGrpSpPr>
        <p:grpSpPr>
          <a:xfrm>
            <a:off x="5488725" y="1800200"/>
            <a:ext cx="1062000" cy="1202700"/>
            <a:chOff x="1118375" y="1849900"/>
            <a:chExt cx="1062000" cy="1202700"/>
          </a:xfrm>
        </p:grpSpPr>
        <p:sp>
          <p:nvSpPr>
            <p:cNvPr id="184" name="Shape 184"/>
            <p:cNvSpPr/>
            <p:nvPr/>
          </p:nvSpPr>
          <p:spPr>
            <a:xfrm>
              <a:off x="1118375" y="1849900"/>
              <a:ext cx="1062000" cy="27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s"/>
                <a:t>Record</a:t>
              </a:r>
            </a:p>
          </p:txBody>
        </p:sp>
        <p:sp>
          <p:nvSpPr>
            <p:cNvPr id="185" name="Shape 185"/>
            <p:cNvSpPr/>
            <p:nvPr/>
          </p:nvSpPr>
          <p:spPr>
            <a:xfrm>
              <a:off x="1118375" y="2124100"/>
              <a:ext cx="1062000" cy="27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s" sz="1300">
                  <a:latin typeface="Calibri"/>
                  <a:ea typeface="Calibri"/>
                  <a:cs typeface="Calibri"/>
                  <a:sym typeface="Calibri"/>
                </a:rPr>
                <a:t>-attributes</a:t>
              </a:r>
            </a:p>
          </p:txBody>
        </p:sp>
        <p:sp>
          <p:nvSpPr>
            <p:cNvPr id="186" name="Shape 186"/>
            <p:cNvSpPr/>
            <p:nvPr/>
          </p:nvSpPr>
          <p:spPr>
            <a:xfrm>
              <a:off x="1118375" y="2398300"/>
              <a:ext cx="1062000" cy="654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s"/>
                <a:t>+methods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Database class requirements</a:t>
            </a:r>
          </a:p>
        </p:txBody>
      </p:sp>
      <p:sp>
        <p:nvSpPr>
          <p:cNvPr id="192" name="Shape 192"/>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28600" rtl="0">
              <a:spcBef>
                <a:spcPts val="0"/>
              </a:spcBef>
              <a:buClr>
                <a:srgbClr val="666666"/>
              </a:buClr>
              <a:buAutoNum type="arabicPeriod"/>
            </a:pPr>
            <a:r>
              <a:rPr lang="es">
                <a:solidFill>
                  <a:srgbClr val="666666"/>
                </a:solidFill>
              </a:rPr>
              <a:t>You should allow a constructor function with no arguments (other constructors may be included if desired). This creates an “empty” database.</a:t>
            </a:r>
          </a:p>
          <a:p>
            <a:pPr marL="457200" lvl="0" indent="-228600" rtl="0">
              <a:spcBef>
                <a:spcPts val="0"/>
              </a:spcBef>
              <a:buClr>
                <a:srgbClr val="666666"/>
              </a:buClr>
              <a:buAutoNum type="arabicPeriod"/>
            </a:pPr>
            <a:r>
              <a:rPr lang="es">
                <a:solidFill>
                  <a:srgbClr val="666666"/>
                </a:solidFill>
              </a:rPr>
              <a:t>An add table function that takes a single table object and a name, and adds that table to the database</a:t>
            </a:r>
          </a:p>
          <a:p>
            <a:pPr marL="457200" lvl="0" indent="-228600" rtl="0">
              <a:spcBef>
                <a:spcPts val="0"/>
              </a:spcBef>
              <a:buClr>
                <a:srgbClr val="666666"/>
              </a:buClr>
              <a:buAutoNum type="arabicPeriod"/>
            </a:pPr>
            <a:r>
              <a:rPr lang="es">
                <a:solidFill>
                  <a:srgbClr val="666666"/>
                </a:solidFill>
              </a:rPr>
              <a:t>A drop function that takes a table name and deletes it from the database</a:t>
            </a:r>
          </a:p>
          <a:p>
            <a:pPr marL="457200" lvl="0" indent="-228600" rtl="0">
              <a:spcBef>
                <a:spcPts val="0"/>
              </a:spcBef>
              <a:buClr>
                <a:srgbClr val="666666"/>
              </a:buClr>
              <a:buAutoNum type="arabicPeriod"/>
            </a:pPr>
            <a:r>
              <a:rPr lang="es">
                <a:solidFill>
                  <a:srgbClr val="666666"/>
                </a:solidFill>
              </a:rPr>
              <a:t>A list table function that returns a list of all table names in the database</a:t>
            </a:r>
          </a:p>
          <a:p>
            <a:pPr marL="457200" lvl="0" indent="-228600" rtl="0">
              <a:spcBef>
                <a:spcPts val="0"/>
              </a:spcBef>
              <a:buClr>
                <a:srgbClr val="666666"/>
              </a:buClr>
              <a:buAutoNum type="arabicPeriod"/>
            </a:pPr>
            <a:r>
              <a:rPr lang="es">
                <a:solidFill>
                  <a:srgbClr val="666666"/>
                </a:solidFill>
              </a:rPr>
              <a:t>A get tables function that returns all the tables in the database</a:t>
            </a:r>
          </a:p>
          <a:p>
            <a:pPr marL="457200" lvl="0" indent="-228600">
              <a:spcBef>
                <a:spcPts val="0"/>
              </a:spcBef>
              <a:buClr>
                <a:srgbClr val="666666"/>
              </a:buClr>
              <a:buAutoNum type="arabicPeriod"/>
            </a:pPr>
            <a:r>
              <a:rPr lang="es">
                <a:solidFill>
                  <a:srgbClr val="666666"/>
                </a:solidFill>
              </a:rPr>
              <a:t>A query function (described below, separately)</a:t>
            </a:r>
          </a:p>
          <a:p>
            <a:pPr lvl="0">
              <a:spcBef>
                <a:spcPts val="0"/>
              </a:spcBef>
              <a:buNone/>
            </a:pPr>
            <a:endParaRPr>
              <a:solidFill>
                <a:srgbClr val="666666"/>
              </a:solidFill>
            </a:endParaRP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819150" y="845600"/>
            <a:ext cx="7505700" cy="954600"/>
          </a:xfrm>
          <a:prstGeom prst="rect">
            <a:avLst/>
          </a:prstGeom>
        </p:spPr>
        <p:txBody>
          <a:bodyPr wrap="square" lIns="91425" tIns="91425" rIns="91425" bIns="91425" anchor="t" anchorCtr="0">
            <a:noAutofit/>
          </a:bodyPr>
          <a:lstStyle/>
          <a:p>
            <a:pPr lvl="0">
              <a:spcBef>
                <a:spcPts val="0"/>
              </a:spcBef>
              <a:buNone/>
            </a:pPr>
            <a:r>
              <a:rPr lang="es"/>
              <a:t>Database class extra requirements for 4 people teams</a:t>
            </a:r>
          </a:p>
          <a:p>
            <a:pPr lvl="0">
              <a:spcBef>
                <a:spcPts val="0"/>
              </a:spcBef>
              <a:buNone/>
            </a:pPr>
            <a:endParaRPr/>
          </a:p>
        </p:txBody>
      </p:sp>
      <p:sp>
        <p:nvSpPr>
          <p:cNvPr id="198" name="Shape 198"/>
          <p:cNvSpPr txBox="1">
            <a:spLocks noGrp="1"/>
          </p:cNvSpPr>
          <p:nvPr>
            <p:ph type="body" idx="1"/>
          </p:nvPr>
        </p:nvSpPr>
        <p:spPr>
          <a:xfrm>
            <a:off x="819150" y="1990725"/>
            <a:ext cx="7505700" cy="2448000"/>
          </a:xfrm>
          <a:prstGeom prst="rect">
            <a:avLst/>
          </a:prstGeom>
        </p:spPr>
        <p:txBody>
          <a:bodyPr wrap="square" lIns="91425" tIns="91425" rIns="91425" bIns="91425" anchor="t" anchorCtr="0">
            <a:noAutofit/>
          </a:bodyPr>
          <a:lstStyle/>
          <a:p>
            <a:pPr marL="457200" lvl="0" indent="-298450">
              <a:spcBef>
                <a:spcPts val="0"/>
              </a:spcBef>
              <a:buClr>
                <a:srgbClr val="666666"/>
              </a:buClr>
              <a:buSzPct val="100000"/>
              <a:buAutoNum type="arabicPeriod"/>
            </a:pPr>
            <a:r>
              <a:rPr lang="es" sz="1100">
                <a:solidFill>
                  <a:srgbClr val="666666"/>
                </a:solidFill>
              </a:rPr>
              <a:t>A save function that takes a file name and saves the database to that file (save format is entirely up to you).</a:t>
            </a:r>
          </a:p>
          <a:p>
            <a:pPr marL="457200" lvl="0" indent="-298450">
              <a:spcBef>
                <a:spcPts val="0"/>
              </a:spcBef>
              <a:buClr>
                <a:srgbClr val="666666"/>
              </a:buClr>
              <a:buSzPct val="100000"/>
              <a:buAutoNum type="arabicPeriod"/>
            </a:pPr>
            <a:r>
              <a:rPr lang="es" sz="1100">
                <a:solidFill>
                  <a:srgbClr val="666666"/>
                </a:solidFill>
              </a:rPr>
              <a:t>A load function that takes in a file name and loads in a database from that file. Any existing database should be deleted.</a:t>
            </a:r>
          </a:p>
          <a:p>
            <a:pPr marL="457200" lvl="0" indent="-298450">
              <a:spcBef>
                <a:spcPts val="0"/>
              </a:spcBef>
              <a:buClr>
                <a:srgbClr val="666666"/>
              </a:buClr>
              <a:buSzPct val="100000"/>
              <a:buAutoNum type="arabicPeriod"/>
            </a:pPr>
            <a:r>
              <a:rPr lang="es" sz="1100">
                <a:solidFill>
                  <a:srgbClr val="666666"/>
                </a:solidFill>
              </a:rPr>
              <a:t>A merge function that allows another database to be merged into that one.</a:t>
            </a:r>
          </a:p>
          <a:p>
            <a:pPr marL="457200" lvl="0" indent="-298450">
              <a:spcBef>
                <a:spcPts val="0"/>
              </a:spcBef>
              <a:buClr>
                <a:srgbClr val="666666"/>
              </a:buClr>
              <a:buSzPct val="100000"/>
              <a:buAutoNum type="arabicPeriod"/>
            </a:pPr>
            <a:r>
              <a:rPr lang="es" sz="1100">
                <a:solidFill>
                  <a:srgbClr val="666666"/>
                </a:solidFill>
              </a:rPr>
              <a:t>A copy function that copies an entire database. </a:t>
            </a:r>
          </a:p>
          <a:p>
            <a:pPr marL="457200" lvl="0" indent="-298450">
              <a:spcBef>
                <a:spcPts val="0"/>
              </a:spcBef>
              <a:buClr>
                <a:srgbClr val="666666"/>
              </a:buClr>
              <a:buSzPct val="100000"/>
              <a:buAutoNum type="arabicPeriod"/>
            </a:pPr>
            <a:r>
              <a:rPr lang="es" sz="1100">
                <a:solidFill>
                  <a:srgbClr val="666666"/>
                </a:solidFill>
              </a:rPr>
              <a:t>A delete command. The structure of the delete command should follow that of the query command, except that instead of returning a table, the table in the FROM portion has the appropriate tuples deleted.</a:t>
            </a:r>
          </a:p>
          <a:p>
            <a:pPr marL="457200" lvl="0" indent="-298450">
              <a:spcBef>
                <a:spcPts val="0"/>
              </a:spcBef>
              <a:buClr>
                <a:srgbClr val="666666"/>
              </a:buClr>
              <a:buSzPct val="100000"/>
              <a:buAutoNum type="arabicPeriod"/>
            </a:pPr>
            <a:r>
              <a:rPr lang="es" sz="1100">
                <a:solidFill>
                  <a:srgbClr val="666666"/>
                </a:solidFill>
              </a:rPr>
              <a:t>An update/modify command. The modify command should take a table name, a</a:t>
            </a:r>
          </a:p>
          <a:p>
            <a:pPr marL="457200" lvl="0" indent="-298450">
              <a:spcBef>
                <a:spcPts val="0"/>
              </a:spcBef>
              <a:buClr>
                <a:srgbClr val="666666"/>
              </a:buClr>
              <a:buSzPct val="100000"/>
              <a:buAutoNum type="arabicPeriod"/>
            </a:pPr>
            <a:r>
              <a:rPr lang="es" sz="1100">
                <a:solidFill>
                  <a:srgbClr val="666666"/>
                </a:solidFill>
              </a:rPr>
              <a:t>WHERE clause (as in the query command), and a SET clause. The SET clause should be able to reference attributes of the table, and set them to values that are either a constant or (in the case integers and floats) a computed function on attribute values (from that table). The operations +,-, *, and / should be supported</a:t>
            </a:r>
          </a:p>
          <a:p>
            <a:pPr lvl="0">
              <a:spcBef>
                <a:spcPts val="0"/>
              </a:spcBef>
              <a:buNone/>
            </a:pPr>
            <a:endParaRPr sz="1500">
              <a:solidFill>
                <a:srgbClr val="000000"/>
              </a:solidFill>
              <a:latin typeface="Arial"/>
              <a:ea typeface="Arial"/>
              <a:cs typeface="Arial"/>
              <a:sym typeface="Arial"/>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sz="1500">
              <a:solidFill>
                <a:srgbClr val="000000"/>
              </a:solidFill>
              <a:latin typeface="Arial"/>
              <a:ea typeface="Arial"/>
              <a:cs typeface="Arial"/>
              <a:sym typeface="Arial"/>
            </a:endParaRPr>
          </a:p>
          <a:p>
            <a:pPr lvl="0">
              <a:spcBef>
                <a:spcPts val="0"/>
              </a:spcBef>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2489</Words>
  <Application>Microsoft Office PowerPoint</Application>
  <PresentationFormat>On-screen Show (16:9)</PresentationFormat>
  <Paragraphs>180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Nunito</vt:lpstr>
      <vt:lpstr>Calibri</vt:lpstr>
      <vt:lpstr>Arial</vt:lpstr>
      <vt:lpstr>Shift</vt:lpstr>
      <vt:lpstr>Team Project 1</vt:lpstr>
      <vt:lpstr>Project Goal</vt:lpstr>
      <vt:lpstr>Main parts</vt:lpstr>
      <vt:lpstr>IDE *</vt:lpstr>
      <vt:lpstr>About the Teams</vt:lpstr>
      <vt:lpstr>Project: Specification of Database Library</vt:lpstr>
      <vt:lpstr>Three main classes</vt:lpstr>
      <vt:lpstr>Database class requirements</vt:lpstr>
      <vt:lpstr>Database class extra requirements for 4 people teams </vt:lpstr>
      <vt:lpstr>Table requirements [1/2]</vt:lpstr>
      <vt:lpstr>Table requirements [2/2]</vt:lpstr>
      <vt:lpstr>Table class extra requirements for 4 people teams</vt:lpstr>
      <vt:lpstr>Record requirements</vt:lpstr>
      <vt:lpstr>Query requirements</vt:lpstr>
      <vt:lpstr>Query extra requirements for 4 people teams</vt:lpstr>
      <vt:lpstr>Checkpoint 1 [1/2]</vt:lpstr>
      <vt:lpstr>Checkpoint 1 [2/2]</vt:lpstr>
      <vt:lpstr>Checkpoint 2: Test Creation </vt:lpstr>
      <vt:lpstr>Checkpoint 3: Database Implementation</vt:lpstr>
      <vt:lpstr>Checkpoint 4:  Specification of Application:</vt:lpstr>
      <vt:lpstr>Code Organization and github </vt:lpstr>
      <vt:lpstr>Considerations</vt:lpstr>
      <vt:lpstr>Summary of the Project</vt:lpstr>
      <vt:lpstr>Bug reports</vt:lpstr>
      <vt:lpstr>Documentation of Final Project</vt:lpstr>
      <vt:lpstr>Project Grading:</vt:lpstr>
      <vt:lpstr>Dates and Deadlines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 1</dc:title>
  <cp:lastModifiedBy>Chen, Jinhao</cp:lastModifiedBy>
  <cp:revision>1</cp:revision>
  <dcterms:modified xsi:type="dcterms:W3CDTF">2017-09-18T19:48:49Z</dcterms:modified>
</cp:coreProperties>
</file>