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7"/>
  </p:notesMasterIdLst>
  <p:sldIdLst>
    <p:sldId id="914" r:id="rId3"/>
    <p:sldId id="940" r:id="rId4"/>
    <p:sldId id="941" r:id="rId5"/>
    <p:sldId id="942" r:id="rId6"/>
    <p:sldId id="943" r:id="rId7"/>
    <p:sldId id="944" r:id="rId8"/>
    <p:sldId id="945" r:id="rId9"/>
    <p:sldId id="947" r:id="rId10"/>
    <p:sldId id="946" r:id="rId11"/>
    <p:sldId id="948" r:id="rId12"/>
    <p:sldId id="949" r:id="rId13"/>
    <p:sldId id="950" r:id="rId14"/>
    <p:sldId id="951" r:id="rId15"/>
    <p:sldId id="959" r:id="rId16"/>
    <p:sldId id="960" r:id="rId17"/>
    <p:sldId id="961" r:id="rId18"/>
    <p:sldId id="962" r:id="rId19"/>
    <p:sldId id="963" r:id="rId20"/>
    <p:sldId id="965" r:id="rId21"/>
    <p:sldId id="966" r:id="rId22"/>
    <p:sldId id="955" r:id="rId23"/>
    <p:sldId id="956" r:id="rId24"/>
    <p:sldId id="958" r:id="rId25"/>
    <p:sldId id="967" r:id="rId26"/>
    <p:sldId id="952" r:id="rId27"/>
    <p:sldId id="972" r:id="rId28"/>
    <p:sldId id="968" r:id="rId29"/>
    <p:sldId id="971" r:id="rId30"/>
    <p:sldId id="953" r:id="rId31"/>
    <p:sldId id="954" r:id="rId32"/>
    <p:sldId id="969" r:id="rId33"/>
    <p:sldId id="970" r:id="rId34"/>
    <p:sldId id="973" r:id="rId35"/>
    <p:sldId id="916" r:id="rId36"/>
  </p:sldIdLst>
  <p:sldSz cx="12192000" cy="6858000"/>
  <p:notesSz cx="6742113" cy="9875838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mbria Math" panose="02040503050406030204" pitchFamily="18" charset="0"/>
      <p:regular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Georgia" panose="02040502050405020303" pitchFamily="18" charset="0"/>
      <p:regular r:id="rId47"/>
      <p:bold r:id="rId48"/>
      <p:italic r:id="rId49"/>
      <p:boldItalic r:id="rId50"/>
    </p:embeddedFont>
    <p:embeddedFont>
      <p:font typeface="Gill Sans MT" panose="020B0502020104020203" pitchFamily="34" charset="0"/>
      <p:regular r:id="rId51"/>
      <p:bold r:id="rId52"/>
      <p:italic r:id="rId53"/>
      <p:boldItalic r:id="rId54"/>
    </p:embeddedFont>
    <p:embeddedFont>
      <p:font typeface="맑은 고딕" panose="020B0503020000020004" pitchFamily="50" charset="-127"/>
      <p:regular r:id="rId55"/>
      <p:bold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DCDAB2"/>
    <a:srgbClr val="8B6F4E"/>
    <a:srgbClr val="666666"/>
    <a:srgbClr val="0F0F70"/>
    <a:srgbClr val="D8E5F4"/>
    <a:srgbClr val="C4D7EE"/>
    <a:srgbClr val="B2CEEC"/>
    <a:srgbClr val="203864"/>
    <a:srgbClr val="2C4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4312" autoAdjust="0"/>
  </p:normalViewPr>
  <p:slideViewPr>
    <p:cSldViewPr snapToGrid="0" showGuides="1">
      <p:cViewPr varScale="1">
        <p:scale>
          <a:sx n="63" d="100"/>
          <a:sy n="63" d="100"/>
        </p:scale>
        <p:origin x="38" y="682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10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958BD-BF2B-464B-A4CF-84B8A142662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212" y="4691023"/>
            <a:ext cx="5393690" cy="444412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332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8971" y="9380332"/>
            <a:ext cx="2921582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069CE-601A-4971-BCD2-31FD4B5FA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3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John 00000 CSE</a:t>
            </a:r>
          </a:p>
          <a:p>
            <a:r>
              <a:rPr lang="en-US" altLang="ko-KR" dirty="0"/>
              <a:t>John 00001 CSE</a:t>
            </a:r>
          </a:p>
          <a:p>
            <a:r>
              <a:rPr lang="en-US" altLang="ko-KR" dirty="0"/>
              <a:t>John 00000 CSE</a:t>
            </a:r>
          </a:p>
          <a:p>
            <a:r>
              <a:rPr lang="en-US" altLang="ko-KR" dirty="0"/>
              <a:t>Jack 20191 EE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23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LEFT: s in f(): global</a:t>
            </a:r>
          </a:p>
          <a:p>
            <a:r>
              <a:rPr lang="en-US" altLang="ko-KR" dirty="0"/>
              <a:t>RIGHT: s in f(): local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 </a:t>
            </a:r>
            <a:r>
              <a:rPr lang="en-US" altLang="ko-KR" dirty="0" err="1"/>
              <a:t>hanoi</a:t>
            </a:r>
            <a:r>
              <a:rPr lang="en-US" altLang="ko-KR" dirty="0"/>
              <a:t>(n, source, </a:t>
            </a:r>
            <a:r>
              <a:rPr lang="en-US" altLang="ko-KR" dirty="0" err="1"/>
              <a:t>dest</a:t>
            </a:r>
            <a:r>
              <a:rPr lang="en-US" altLang="ko-KR" dirty="0"/>
              <a:t>, aux):</a:t>
            </a:r>
          </a:p>
          <a:p>
            <a:endParaRPr lang="en-US" altLang="ko-KR" dirty="0"/>
          </a:p>
          <a:p>
            <a:r>
              <a:rPr lang="en-US" altLang="ko-KR" dirty="0"/>
              <a:t>    if n &gt; 0: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hanoi</a:t>
            </a:r>
            <a:r>
              <a:rPr lang="en-US" altLang="ko-KR" dirty="0"/>
              <a:t>(n-1, source, aux, </a:t>
            </a:r>
            <a:r>
              <a:rPr lang="en-US" altLang="ko-KR" dirty="0" err="1"/>
              <a:t>dest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print('Move disk', n, 'from', source, 'to', </a:t>
            </a:r>
            <a:r>
              <a:rPr lang="en-US" altLang="ko-KR" dirty="0" err="1"/>
              <a:t>dest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hanoi</a:t>
            </a:r>
            <a:r>
              <a:rPr lang="en-US" altLang="ko-KR" dirty="0"/>
              <a:t>(n-1, aux, </a:t>
            </a:r>
            <a:r>
              <a:rPr lang="en-US" altLang="ko-KR" dirty="0" err="1"/>
              <a:t>dest</a:t>
            </a:r>
            <a:r>
              <a:rPr lang="en-US" altLang="ko-KR" dirty="0"/>
              <a:t>, source)</a:t>
            </a:r>
          </a:p>
          <a:p>
            <a:endParaRPr lang="en-US" altLang="ko-KR" dirty="0"/>
          </a:p>
          <a:p>
            <a:r>
              <a:rPr lang="en-US" altLang="ko-KR" dirty="0" err="1"/>
              <a:t>hanoi</a:t>
            </a:r>
            <a:r>
              <a:rPr lang="en-US" altLang="ko-KR" dirty="0"/>
              <a:t>(3, 'A', 'C', 'B')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69CE-601A-4971-BCD2-31FD4B5FA45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7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E13335-3CD8-42CA-9BC2-D1C804267065}"/>
              </a:ext>
            </a:extLst>
          </p:cNvPr>
          <p:cNvSpPr/>
          <p:nvPr userDrawn="1"/>
        </p:nvSpPr>
        <p:spPr>
          <a:xfrm>
            <a:off x="0" y="0"/>
            <a:ext cx="1429857" cy="6858000"/>
          </a:xfrm>
          <a:prstGeom prst="rect">
            <a:avLst/>
          </a:prstGeom>
          <a:solidFill>
            <a:srgbClr val="3A61A8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289687-0E23-41EA-90AC-74E1C377EF4C}"/>
              </a:ext>
            </a:extLst>
          </p:cNvPr>
          <p:cNvSpPr/>
          <p:nvPr userDrawn="1"/>
        </p:nvSpPr>
        <p:spPr>
          <a:xfrm>
            <a:off x="1429857" y="0"/>
            <a:ext cx="3224439" cy="6858000"/>
          </a:xfrm>
          <a:prstGeom prst="rect">
            <a:avLst/>
          </a:prstGeom>
          <a:solidFill>
            <a:srgbClr val="2C4F8D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2DEEA-8562-47E4-8991-B5D1562A08E2}"/>
              </a:ext>
            </a:extLst>
          </p:cNvPr>
          <p:cNvSpPr/>
          <p:nvPr userDrawn="1"/>
        </p:nvSpPr>
        <p:spPr>
          <a:xfrm>
            <a:off x="4654296" y="0"/>
            <a:ext cx="7555538" cy="6858000"/>
          </a:xfrm>
          <a:prstGeom prst="rect">
            <a:avLst/>
          </a:prstGeom>
          <a:solidFill>
            <a:srgbClr val="203864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4614" y="1360714"/>
            <a:ext cx="6633727" cy="4136571"/>
          </a:xfrm>
        </p:spPr>
        <p:txBody>
          <a:bodyPr anchor="ctr">
            <a:normAutofit/>
          </a:bodyPr>
          <a:lstStyle>
            <a:lvl1pPr algn="l">
              <a:lnSpc>
                <a:spcPct val="110000"/>
              </a:lnSpc>
              <a:defRPr sz="4800">
                <a:solidFill>
                  <a:schemeClr val="bg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8428" y="1360715"/>
            <a:ext cx="2841171" cy="413657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pic>
        <p:nvPicPr>
          <p:cNvPr id="8" name="Picture 2" descr="snu logo png에 대한 이미지 검색결과">
            <a:extLst>
              <a:ext uri="{FF2B5EF4-FFF2-40B4-BE49-F238E27FC236}">
                <a16:creationId xmlns:a16="http://schemas.microsoft.com/office/drawing/2014/main" id="{98D69F2C-EAF7-4B4A-AF91-58718C758D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6" y="6050018"/>
            <a:ext cx="574302" cy="59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7D3C-642B-4870-BFD2-1836090BB7D6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D262-EC9A-4A31-A03F-836E81A41A83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850E-9E50-4543-A9EB-9EC83545D5C7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gray">
          <a:xfrm>
            <a:off x="0" y="6364288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>
              <a:latin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907B36F5-0D9A-4D83-AE4B-C8B5FD6D4AF1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1238252" y="2017714"/>
            <a:ext cx="9783233" cy="1411287"/>
          </a:xfrm>
          <a:solidFill>
            <a:schemeClr val="bg1"/>
          </a:solidFill>
        </p:spPr>
        <p:txBody>
          <a:bodyPr lIns="0" tIns="0" rIns="0" bIns="0" anchor="t"/>
          <a:lstStyle>
            <a:lvl1pPr algn="ctr">
              <a:defRPr sz="46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Text Box 7"/>
          <p:cNvSpPr txBox="1">
            <a:spLocks noChangeArrowheads="1"/>
          </p:cNvSpPr>
          <p:nvPr userDrawn="1"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</a:rPr>
              <a:t>University</a:t>
            </a:r>
            <a:r>
              <a:rPr lang="en-GB" sz="1100" baseline="0" dirty="0">
                <a:solidFill>
                  <a:schemeClr val="bg1"/>
                </a:solidFill>
                <a:latin typeface="Arial" pitchFamily="34" charset="0"/>
              </a:rPr>
              <a:t> Program Material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2012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58836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00899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214572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13507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48664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26058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141081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3DBD471-3E42-4319-A56A-11411ECDAEE3}"/>
              </a:ext>
            </a:extLst>
          </p:cNvPr>
          <p:cNvSpPr/>
          <p:nvPr userDrawn="1"/>
        </p:nvSpPr>
        <p:spPr>
          <a:xfrm>
            <a:off x="0" y="0"/>
            <a:ext cx="1429857" cy="6858000"/>
          </a:xfrm>
          <a:prstGeom prst="rect">
            <a:avLst/>
          </a:prstGeom>
          <a:solidFill>
            <a:srgbClr val="3A61A8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4C8E2D-565B-42BD-B86A-C0D721278855}"/>
              </a:ext>
            </a:extLst>
          </p:cNvPr>
          <p:cNvSpPr/>
          <p:nvPr userDrawn="1"/>
        </p:nvSpPr>
        <p:spPr>
          <a:xfrm>
            <a:off x="1429858" y="0"/>
            <a:ext cx="960646" cy="6858000"/>
          </a:xfrm>
          <a:prstGeom prst="rect">
            <a:avLst/>
          </a:prstGeom>
          <a:solidFill>
            <a:srgbClr val="2C4F8D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31893A-C6FD-46AC-A8BE-2308FC5AACE5}"/>
              </a:ext>
            </a:extLst>
          </p:cNvPr>
          <p:cNvSpPr/>
          <p:nvPr userDrawn="1"/>
        </p:nvSpPr>
        <p:spPr>
          <a:xfrm>
            <a:off x="2390504" y="0"/>
            <a:ext cx="9819330" cy="6858000"/>
          </a:xfrm>
          <a:prstGeom prst="rect">
            <a:avLst/>
          </a:prstGeom>
          <a:solidFill>
            <a:srgbClr val="203864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579E7C2-3465-479F-BE8A-CC0A9CDFC1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2058" y="1360714"/>
            <a:ext cx="8948055" cy="4136571"/>
          </a:xfrm>
        </p:spPr>
        <p:txBody>
          <a:bodyPr anchor="ctr">
            <a:normAutofit/>
          </a:bodyPr>
          <a:lstStyle>
            <a:lvl1pPr algn="l">
              <a:lnSpc>
                <a:spcPct val="110000"/>
              </a:lnSpc>
              <a:defRPr sz="4800">
                <a:solidFill>
                  <a:schemeClr val="bg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235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223986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871231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428133"/>
      </p:ext>
    </p:extLst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3851" y="12701"/>
            <a:ext cx="2978149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12701"/>
            <a:ext cx="8731251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02987"/>
      </p:ext>
    </p:extLst>
  </p:cSld>
  <p:clrMapOvr>
    <a:masterClrMapping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58683"/>
      </p:ext>
    </p:extLst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906463"/>
            <a:ext cx="5837767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2117" y="906463"/>
            <a:ext cx="5839883" cy="542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787700"/>
      </p:ext>
    </p:extLst>
  </p:cSld>
  <p:clrMapOvr>
    <a:masterClrMapping/>
  </p:clrMapOvr>
  <p:transition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85" y="0"/>
            <a:ext cx="11914716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11152" y="906463"/>
            <a:ext cx="11880849" cy="54737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4118" y="6599239"/>
            <a:ext cx="569383" cy="238125"/>
          </a:xfrm>
          <a:prstGeom prst="rect">
            <a:avLst/>
          </a:prstGeom>
        </p:spPr>
        <p:txBody>
          <a:bodyPr/>
          <a:lstStyle>
            <a:lvl1pPr algn="ctr">
              <a:spcBef>
                <a:spcPct val="25000"/>
              </a:spcBef>
              <a:buSzPct val="125000"/>
              <a:buFont typeface="Wingdings" pitchFamily="2" charset="2"/>
              <a:buNone/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08618860-3153-46CC-A4A1-37526655B8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8492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78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2700"/>
            <a:ext cx="11912600" cy="839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1152" y="906463"/>
            <a:ext cx="11880849" cy="5422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30816"/>
      </p:ext>
    </p:extLst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8226" y="387556"/>
            <a:ext cx="10955548" cy="757130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4800" b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76100"/>
                </a:solidFill>
                <a:latin typeface="Gill Sans MT" panose="020B0502020104020203" pitchFamily="34" charset="0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8226" y="1314398"/>
            <a:ext cx="10955548" cy="5081885"/>
          </a:xfrm>
        </p:spPr>
        <p:txBody>
          <a:bodyPr/>
          <a:lstStyle>
            <a:lvl1pPr marL="361950" indent="-361950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1pPr>
            <a:lvl2pPr marL="449263" indent="-268288">
              <a:lnSpc>
                <a:spcPct val="100000"/>
              </a:lnSpc>
              <a:spcBef>
                <a:spcPts val="500"/>
              </a:spcBef>
              <a:tabLst>
                <a:tab pos="10229850" algn="l"/>
              </a:tabLs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2pPr>
            <a:lvl3pPr marL="630238" indent="-268288">
              <a:lnSpc>
                <a:spcPct val="100000"/>
              </a:lnSpc>
              <a:spcBef>
                <a:spcPts val="300"/>
              </a:spcBef>
              <a:buFont typeface="Gill Sans MT" panose="020B0502020104020203" pitchFamily="34" charset="0"/>
              <a:buChar char="–"/>
              <a:defRPr>
                <a:solidFill>
                  <a:srgbClr val="6D6D6D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3pPr>
            <a:lvl4pPr marL="896938" indent="-266700">
              <a:spcBef>
                <a:spcPts val="300"/>
              </a:spcBef>
              <a:defRPr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4pPr>
            <a:lvl5pPr marL="982663" indent="-180975">
              <a:defRPr sz="800">
                <a:solidFill>
                  <a:schemeClr val="tx1"/>
                </a:solidFill>
                <a:latin typeface="Gill Sans MT" panose="020B0502020104020203" pitchFamily="34" charset="0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82436" y="6499172"/>
            <a:ext cx="4753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  <a:ea typeface="나눔명조" panose="02020603020101020101" pitchFamily="18" charset="-127"/>
              </a:rPr>
              <a:t>Introduction to Python @ Samsung DS | December 16 – 20, 2019 | Jin-Soo Kim (jinsoo.kim@snu.ac.kr) </a:t>
            </a:r>
            <a:endParaRPr lang="ko-KR" altLang="en-US" sz="900" i="1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  <a:ea typeface="나눔명조" panose="02020603020101020101" pitchFamily="18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052393" y="6499172"/>
            <a:ext cx="68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C649137-2043-422A-A650-B935B7609145}" type="slidenum">
              <a:rPr lang="ko-KR" altLang="en-US" sz="1000" i="1" smtClean="0">
                <a:solidFill>
                  <a:schemeClr val="bg1">
                    <a:lumMod val="50000"/>
                  </a:schemeClr>
                </a:solidFill>
                <a:latin typeface="Georgia" pitchFamily="18" charset="0"/>
              </a:rPr>
              <a:pPr algn="r"/>
              <a:t>‹#›</a:t>
            </a:fld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DDC-AEA0-4677-84C9-EB815786CA42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A03-BE83-44FA-8D39-E7BFFBD8D206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885-0999-4057-A8F5-C9BBBB35A591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02F6-3B46-4B55-8841-33BD9A5F5E26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1649-51FC-49FF-85E1-0B06EF75CEDD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C806-B262-4E21-A811-D9981462B87E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676-9B09-400B-9B7B-68ABCEFEA382}" type="datetime1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12700"/>
            <a:ext cx="119126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2" y="906463"/>
            <a:ext cx="11880849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</a:t>
            </a:r>
          </a:p>
          <a:p>
            <a:pPr lvl="2"/>
            <a:r>
              <a:rPr lang="en-GB"/>
              <a:t>Third</a:t>
            </a:r>
          </a:p>
          <a:p>
            <a:pPr lvl="3"/>
            <a:r>
              <a:rPr lang="en-GB"/>
              <a:t>Fourth</a:t>
            </a:r>
          </a:p>
        </p:txBody>
      </p:sp>
      <p:sp>
        <p:nvSpPr>
          <p:cNvPr id="830468" name="Line 4"/>
          <p:cNvSpPr>
            <a:spLocks noChangeShapeType="1"/>
          </p:cNvSpPr>
          <p:nvPr/>
        </p:nvSpPr>
        <p:spPr bwMode="gray">
          <a:xfrm>
            <a:off x="457200" y="787400"/>
            <a:ext cx="11734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>
              <a:latin typeface="Arial" pitchFamily="34" charset="0"/>
            </a:endParaRP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gray">
          <a:xfrm>
            <a:off x="0" y="6373813"/>
            <a:ext cx="12192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pPr>
              <a:defRPr/>
            </a:pPr>
            <a:endParaRPr lang="en-GB" sz="1800">
              <a:latin typeface="Arial" pitchFamily="34" charset="0"/>
            </a:endParaRPr>
          </a:p>
        </p:txBody>
      </p:sp>
      <p:sp>
        <p:nvSpPr>
          <p:cNvPr id="830470" name="Rectangle 6"/>
          <p:cNvSpPr>
            <a:spLocks noChangeArrowheads="1"/>
          </p:cNvSpPr>
          <p:nvPr/>
        </p:nvSpPr>
        <p:spPr bwMode="invGray">
          <a:xfrm>
            <a:off x="9795933" y="6537326"/>
            <a:ext cx="349452" cy="26561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lIns="80167" tIns="40084" rIns="80167" bIns="40084">
            <a:spAutoFit/>
          </a:bodyPr>
          <a:lstStyle/>
          <a:p>
            <a:pPr defTabSz="801688">
              <a:defRPr/>
            </a:pPr>
            <a:fld id="{A1A00B9A-5B0F-4DB6-8E15-38D31F7471AF}" type="slidenum">
              <a:rPr lang="en-GB" sz="1200">
                <a:solidFill>
                  <a:srgbClr val="FFFFFF"/>
                </a:solidFill>
                <a:latin typeface="Arial" pitchFamily="34" charset="0"/>
              </a:rPr>
              <a:pPr defTabSz="801688">
                <a:defRPr/>
              </a:pPr>
              <a:t>‹#›</a:t>
            </a:fld>
            <a:endParaRPr lang="en-GB" sz="12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invGray">
          <a:xfrm>
            <a:off x="406400" y="6400801"/>
            <a:ext cx="30480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</a:rPr>
              <a:t>University</a:t>
            </a:r>
            <a:r>
              <a:rPr lang="en-GB" sz="1100" baseline="0" dirty="0">
                <a:solidFill>
                  <a:schemeClr val="bg1"/>
                </a:solidFill>
                <a:latin typeface="Arial" pitchFamily="34" charset="0"/>
              </a:rPr>
              <a:t> Program Material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  <a:p>
            <a:pPr algn="l" fontAlgn="base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GB" sz="1100" dirty="0">
                <a:solidFill>
                  <a:schemeClr val="bg1"/>
                </a:solidFill>
                <a:latin typeface="Arial" pitchFamily="34" charset="0"/>
                <a:cs typeface="Calibri"/>
              </a:rPr>
              <a:t>Copyright © ARM Ltd 2012</a:t>
            </a:r>
            <a:endParaRPr lang="en-GB" sz="11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8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pull dir="ru"/>
  </p:transition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01625" indent="-3016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50875" indent="-249238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2pPr>
      <a:lvl3pPr marL="1001713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403350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8034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5pPr>
      <a:lvl6pPr marL="22606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80B07-DAF0-4F07-8F6B-C1B7F6356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471C96-C73F-495D-8AF2-B32291388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Jin-Soo Kim</a:t>
            </a:r>
            <a:br>
              <a:rPr lang="en-US" altLang="ko-KR" dirty="0"/>
            </a:br>
            <a:r>
              <a:rPr lang="en-US" altLang="ko-KR" dirty="0"/>
              <a:t>(jinsoo.kim@snu.ac.kr)</a:t>
            </a:r>
          </a:p>
          <a:p>
            <a:r>
              <a:rPr lang="en-US" altLang="ko-KR"/>
              <a:t>Systems Software &amp;</a:t>
            </a:r>
            <a:br>
              <a:rPr lang="en-US" altLang="ko-KR"/>
            </a:br>
            <a:r>
              <a:rPr lang="en-US" altLang="ko-KR"/>
              <a:t>Architecture Lab.</a:t>
            </a:r>
          </a:p>
          <a:p>
            <a:r>
              <a:rPr lang="en-US" altLang="ko-KR"/>
              <a:t>Seoul </a:t>
            </a:r>
            <a:r>
              <a:rPr lang="en-US" altLang="ko-KR" dirty="0"/>
              <a:t>National University</a:t>
            </a:r>
          </a:p>
          <a:p>
            <a:endParaRPr lang="en-US" altLang="ko-KR" dirty="0"/>
          </a:p>
          <a:p>
            <a:r>
              <a:rPr lang="en-US" altLang="ko-KR" dirty="0"/>
              <a:t>Dec 16 – 20,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68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111CD-23EF-4A9F-88A8-F3AABCBC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0F8F5-A97F-456A-BB55-C2454EB68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314398"/>
            <a:ext cx="5599694" cy="5081885"/>
          </a:xfrm>
        </p:spPr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>
                <a:solidFill>
                  <a:srgbClr val="C00000"/>
                </a:solidFill>
              </a:rPr>
              <a:t>parameter</a:t>
            </a:r>
            <a:r>
              <a:rPr lang="en-US" altLang="ko-KR" dirty="0"/>
              <a:t> is a variable which we use in the function </a:t>
            </a:r>
            <a:r>
              <a:rPr lang="en-US" altLang="ko-KR" dirty="0">
                <a:solidFill>
                  <a:srgbClr val="C00000"/>
                </a:solidFill>
              </a:rPr>
              <a:t>definition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It is a "handle" that allows the code in the function to access the </a:t>
            </a:r>
            <a:r>
              <a:rPr lang="en-US" altLang="ko-KR" dirty="0">
                <a:solidFill>
                  <a:srgbClr val="C00000"/>
                </a:solidFill>
              </a:rPr>
              <a:t>arguments</a:t>
            </a:r>
            <a:r>
              <a:rPr lang="en-US" altLang="ko-KR" dirty="0"/>
              <a:t> for a particular function invocation.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3E4374-960F-4AAB-BE05-175CBFFE2845}"/>
              </a:ext>
            </a:extLst>
          </p:cNvPr>
          <p:cNvSpPr/>
          <p:nvPr/>
        </p:nvSpPr>
        <p:spPr>
          <a:xfrm>
            <a:off x="6652261" y="925829"/>
            <a:ext cx="4921514" cy="5470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greet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20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... 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2000" dirty="0">
                <a:latin typeface="Consolas" panose="020B0609020204030204" pitchFamily="49" charset="0"/>
              </a:rPr>
              <a:t> == '</a:t>
            </a:r>
            <a:r>
              <a:rPr lang="en-US" altLang="ko-KR" sz="2000" dirty="0" err="1">
                <a:latin typeface="Consolas" panose="020B0609020204030204" pitchFamily="49" charset="0"/>
              </a:rPr>
              <a:t>kr</a:t>
            </a:r>
            <a:r>
              <a:rPr lang="en-US" altLang="ko-KR" sz="2000" dirty="0">
                <a:latin typeface="Consolas" panose="020B0609020204030204" pitchFamily="49" charset="0"/>
              </a:rPr>
              <a:t>':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...       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C00CC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...   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2000" dirty="0">
                <a:latin typeface="Consolas" panose="020B0609020204030204" pitchFamily="49" charset="0"/>
              </a:rPr>
              <a:t> == '</a:t>
            </a:r>
            <a:r>
              <a:rPr lang="en-US" altLang="ko-KR" sz="2000" dirty="0" err="1">
                <a:latin typeface="Consolas" panose="020B0609020204030204" pitchFamily="49" charset="0"/>
              </a:rPr>
              <a:t>fr</a:t>
            </a:r>
            <a:r>
              <a:rPr lang="en-US" altLang="ko-KR" sz="2000" dirty="0">
                <a:latin typeface="Consolas" panose="020B0609020204030204" pitchFamily="49" charset="0"/>
              </a:rPr>
              <a:t>':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...       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'Bonjour'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...   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2000" dirty="0">
                <a:latin typeface="Consolas" panose="020B0609020204030204" pitchFamily="49" charset="0"/>
              </a:rPr>
              <a:t> == 'es':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...       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'Hola'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... 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...       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'Hello'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&gt;&gt;&gt; </a:t>
            </a:r>
            <a:r>
              <a:rPr lang="en-US" altLang="ko-K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greet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C00CC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Hello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&gt;&gt;&gt; </a:t>
            </a:r>
            <a:r>
              <a:rPr lang="en-US" altLang="ko-K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greet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'es'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Hola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&gt;&gt;&gt; </a:t>
            </a:r>
            <a:r>
              <a:rPr lang="en-US" altLang="ko-K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greet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C00CC"/>
                </a:solidFill>
                <a:latin typeface="Consolas" panose="020B0609020204030204" pitchFamily="49" charset="0"/>
              </a:rPr>
              <a:t>kr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안녕하세요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77076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77585-3D6B-4C47-A3DC-E3884A8D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Value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8C3E4-3BB4-455F-97FF-435124B13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314398"/>
            <a:ext cx="5477774" cy="5081885"/>
          </a:xfrm>
        </p:spPr>
        <p:txBody>
          <a:bodyPr/>
          <a:lstStyle/>
          <a:p>
            <a:r>
              <a:rPr lang="en-US" altLang="ko-KR" dirty="0"/>
              <a:t>A "fruitful" function is one that produces a </a:t>
            </a:r>
            <a:r>
              <a:rPr lang="en-US" altLang="ko-KR" dirty="0">
                <a:solidFill>
                  <a:srgbClr val="C00000"/>
                </a:solidFill>
              </a:rPr>
              <a:t>result</a:t>
            </a:r>
            <a:r>
              <a:rPr lang="en-US" altLang="ko-KR" dirty="0"/>
              <a:t> (or </a:t>
            </a:r>
            <a:r>
              <a:rPr lang="en-US" altLang="ko-KR" dirty="0">
                <a:solidFill>
                  <a:srgbClr val="C00000"/>
                </a:solidFill>
              </a:rPr>
              <a:t>return value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/>
              <a:t> statement ends the function execution and "sends back" the </a:t>
            </a:r>
            <a:r>
              <a:rPr lang="en-US" altLang="ko-KR" dirty="0">
                <a:solidFill>
                  <a:srgbClr val="C00000"/>
                </a:solidFill>
              </a:rPr>
              <a:t>result</a:t>
            </a:r>
            <a:r>
              <a:rPr lang="en-US" altLang="ko-KR" dirty="0"/>
              <a:t> of the function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80573B-6899-4017-9F55-B80EA2133027}"/>
              </a:ext>
            </a:extLst>
          </p:cNvPr>
          <p:cNvSpPr/>
          <p:nvPr/>
        </p:nvSpPr>
        <p:spPr>
          <a:xfrm>
            <a:off x="6652261" y="925829"/>
            <a:ext cx="4921514" cy="5470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def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greet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20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... 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2000" dirty="0">
                <a:latin typeface="Consolas" panose="020B0609020204030204" pitchFamily="49" charset="0"/>
              </a:rPr>
              <a:t> == '</a:t>
            </a:r>
            <a:r>
              <a:rPr lang="en-US" altLang="ko-KR" sz="2000" dirty="0" err="1">
                <a:latin typeface="Consolas" panose="020B0609020204030204" pitchFamily="49" charset="0"/>
              </a:rPr>
              <a:t>kr</a:t>
            </a:r>
            <a:r>
              <a:rPr lang="en-US" altLang="ko-KR" sz="2000" dirty="0">
                <a:latin typeface="Consolas" panose="020B0609020204030204" pitchFamily="49" charset="0"/>
              </a:rPr>
              <a:t>':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...     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C00CC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...   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2000" dirty="0">
                <a:latin typeface="Consolas" panose="020B0609020204030204" pitchFamily="49" charset="0"/>
              </a:rPr>
              <a:t> == '</a:t>
            </a:r>
            <a:r>
              <a:rPr lang="en-US" altLang="ko-KR" sz="2000" dirty="0" err="1">
                <a:latin typeface="Consolas" panose="020B0609020204030204" pitchFamily="49" charset="0"/>
              </a:rPr>
              <a:t>fr</a:t>
            </a:r>
            <a:r>
              <a:rPr lang="en-US" altLang="ko-KR" sz="2000" dirty="0">
                <a:latin typeface="Consolas" panose="020B0609020204030204" pitchFamily="49" charset="0"/>
              </a:rPr>
              <a:t>':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...     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'Bonjour'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...   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2000" dirty="0">
                <a:latin typeface="Consolas" panose="020B0609020204030204" pitchFamily="49" charset="0"/>
              </a:rPr>
              <a:t> == 'es':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...     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'Hola'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... 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...     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'Hello'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&gt;&gt;&gt;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greet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C00CC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latin typeface="Consolas" panose="020B0609020204030204" pitchFamily="49" charset="0"/>
              </a:rPr>
              <a:t>), 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'Jack'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Hello Jack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&gt;&gt;&gt;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greet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'es'</a:t>
            </a:r>
            <a:r>
              <a:rPr lang="en-US" altLang="ko-KR" sz="2000" dirty="0">
                <a:latin typeface="Consolas" panose="020B0609020204030204" pitchFamily="49" charset="0"/>
              </a:rPr>
              <a:t>), 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'Sally'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Hola Sally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&gt;&gt;&gt;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greet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C00CC"/>
                </a:solidFill>
                <a:latin typeface="Consolas" panose="020B0609020204030204" pitchFamily="49" charset="0"/>
              </a:rPr>
              <a:t>kr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latin typeface="Consolas" panose="020B0609020204030204" pitchFamily="49" charset="0"/>
              </a:rPr>
              <a:t>), 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C00CC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2000" dirty="0">
                <a:solidFill>
                  <a:srgbClr val="CC00CC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안녕하세요 홍길동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84841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96245-F5A5-46B7-A614-972485FE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" y="379958"/>
            <a:ext cx="10955548" cy="772327"/>
          </a:xfrm>
        </p:spPr>
        <p:txBody>
          <a:bodyPr/>
          <a:lstStyle/>
          <a:p>
            <a:r>
              <a:rPr lang="en-US" altLang="ko-KR" dirty="0"/>
              <a:t>Arguments, Parameters, and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7606D-639C-453A-B514-4803CC93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0F6BFE-0E79-43E3-8F7B-8C50EE1A913A}"/>
              </a:ext>
            </a:extLst>
          </p:cNvPr>
          <p:cNvSpPr/>
          <p:nvPr/>
        </p:nvSpPr>
        <p:spPr>
          <a:xfrm>
            <a:off x="5924550" y="3257550"/>
            <a:ext cx="2240280" cy="2144323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def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max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(</a:t>
            </a:r>
            <a:r>
              <a:rPr kumimoji="0" lang="en-US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inp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): 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b="1" kern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   blah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   blah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b="1" kern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   </a:t>
            </a:r>
            <a:r>
              <a:rPr lang="en-US" altLang="ko-KR" sz="1600" b="1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for</a:t>
            </a:r>
            <a:r>
              <a:rPr lang="en-US" altLang="ko-KR" sz="1600" b="1" kern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x in </a:t>
            </a:r>
            <a:r>
              <a:rPr lang="en-US" altLang="ko-KR" sz="1600" b="1" kern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inp</a:t>
            </a:r>
            <a:r>
              <a:rPr lang="en-US" altLang="ko-KR" sz="1600" b="1" kern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      b</a:t>
            </a:r>
            <a:r>
              <a:rPr lang="en-US" altLang="ko-KR" sz="1600" b="1" kern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lah</a:t>
            </a:r>
            <a:endParaRPr lang="en-US" altLang="ko-KR" sz="1600" b="1" kern="0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      </a:t>
            </a:r>
            <a:r>
              <a:rPr lang="en-US" altLang="ko-KR" sz="1600" b="1" kern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blah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  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return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z</a:t>
            </a:r>
            <a:r>
              <a:rPr lang="en-US" altLang="ko-KR" sz="1600" b="1" kern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54D7F1A-7FFF-4BF2-94C8-A6519D84749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67250" y="4329712"/>
            <a:ext cx="1257300" cy="0"/>
          </a:xfrm>
          <a:prstGeom prst="straightConnector1">
            <a:avLst/>
          </a:prstGeom>
          <a:ln w="38100">
            <a:solidFill>
              <a:srgbClr val="C00000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5D4281-E297-47D6-8FA5-EF2C33C2F3E6}"/>
              </a:ext>
            </a:extLst>
          </p:cNvPr>
          <p:cNvSpPr/>
          <p:nvPr/>
        </p:nvSpPr>
        <p:spPr>
          <a:xfrm>
            <a:off x="2443564" y="4087527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[4, 1, 9, 0]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D65C22-588E-41A5-BD73-215734628169}"/>
              </a:ext>
            </a:extLst>
          </p:cNvPr>
          <p:cNvSpPr/>
          <p:nvPr/>
        </p:nvSpPr>
        <p:spPr>
          <a:xfrm>
            <a:off x="9979744" y="408752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9</a:t>
            </a:r>
            <a:endParaRPr lang="ko-KR" altLang="en-US" sz="240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84BD2-4E0B-4100-B3CE-E8692C6DBBF1}"/>
              </a:ext>
            </a:extLst>
          </p:cNvPr>
          <p:cNvSpPr txBox="1"/>
          <p:nvPr/>
        </p:nvSpPr>
        <p:spPr>
          <a:xfrm>
            <a:off x="9666998" y="5644373"/>
            <a:ext cx="98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Result</a:t>
            </a:r>
            <a:endParaRPr lang="ko-KR" altLang="en-US" sz="2400" b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AE29415-5F00-4327-BD9B-E4E49324FC0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164830" y="4329712"/>
            <a:ext cx="1257300" cy="0"/>
          </a:xfrm>
          <a:prstGeom prst="straightConnector1">
            <a:avLst/>
          </a:prstGeom>
          <a:ln w="38100">
            <a:solidFill>
              <a:srgbClr val="C00000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86DF1B-BB63-4A2D-BBAB-26BD49F56C77}"/>
              </a:ext>
            </a:extLst>
          </p:cNvPr>
          <p:cNvCxnSpPr>
            <a:cxnSpLocks/>
          </p:cNvCxnSpPr>
          <p:nvPr/>
        </p:nvCxnSpPr>
        <p:spPr>
          <a:xfrm flipV="1">
            <a:off x="2903220" y="4711305"/>
            <a:ext cx="560070" cy="690569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97B5D7-0841-43CE-9270-015744450AB0}"/>
              </a:ext>
            </a:extLst>
          </p:cNvPr>
          <p:cNvSpPr txBox="1"/>
          <p:nvPr/>
        </p:nvSpPr>
        <p:spPr>
          <a:xfrm>
            <a:off x="2172122" y="5401873"/>
            <a:ext cx="146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Argument</a:t>
            </a:r>
            <a:endParaRPr lang="ko-KR" altLang="en-US" sz="24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D3AFFE2-F0A8-4BB5-8D28-44833A1100F8}"/>
              </a:ext>
            </a:extLst>
          </p:cNvPr>
          <p:cNvCxnSpPr>
            <a:cxnSpLocks/>
          </p:cNvCxnSpPr>
          <p:nvPr/>
        </p:nvCxnSpPr>
        <p:spPr>
          <a:xfrm flipV="1">
            <a:off x="10157036" y="4644207"/>
            <a:ext cx="1" cy="988498"/>
          </a:xfrm>
          <a:prstGeom prst="straightConnector1">
            <a:avLst/>
          </a:prstGeom>
          <a:ln w="38100">
            <a:solidFill>
              <a:schemeClr val="accent6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5B6DD4-0D27-4B20-82C2-1C6E442E5886}"/>
              </a:ext>
            </a:extLst>
          </p:cNvPr>
          <p:cNvSpPr txBox="1"/>
          <p:nvPr/>
        </p:nvSpPr>
        <p:spPr>
          <a:xfrm>
            <a:off x="8054534" y="2259804"/>
            <a:ext cx="1520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  <a:latin typeface="Calibri" panose="020F0502020204030204" pitchFamily="34" charset="0"/>
              </a:rPr>
              <a:t>Parameter</a:t>
            </a:r>
            <a:endParaRPr lang="ko-KR" altLang="en-US" sz="2400" b="1" dirty="0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BE161A-2E9B-437C-B790-FFA2D008B624}"/>
              </a:ext>
            </a:extLst>
          </p:cNvPr>
          <p:cNvCxnSpPr>
            <a:cxnSpLocks/>
          </p:cNvCxnSpPr>
          <p:nvPr/>
        </p:nvCxnSpPr>
        <p:spPr>
          <a:xfrm flipH="1">
            <a:off x="7140696" y="2740982"/>
            <a:ext cx="1007540" cy="688019"/>
          </a:xfrm>
          <a:prstGeom prst="straightConnector1">
            <a:avLst/>
          </a:prstGeom>
          <a:ln w="38100">
            <a:solidFill>
              <a:schemeClr val="accent5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87954C-A352-4E5A-808D-D4B69C888A85}"/>
              </a:ext>
            </a:extLst>
          </p:cNvPr>
          <p:cNvSpPr/>
          <p:nvPr/>
        </p:nvSpPr>
        <p:spPr>
          <a:xfrm>
            <a:off x="618226" y="1314398"/>
            <a:ext cx="5252984" cy="1575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latin typeface="Consolas" panose="020B0609020204030204" pitchFamily="49" charset="0"/>
              </a:rPr>
              <a:t>&gt;&gt;&gt; big =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2400" dirty="0">
                <a:latin typeface="Consolas" panose="020B0609020204030204" pitchFamily="49" charset="0"/>
              </a:rPr>
              <a:t>([4, 1, 9, 0])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(big)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5760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043F8-4EFC-437E-B89A-4AD64043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Parameters / Arguments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235FA-E98D-4080-AE5C-AEE34D3E9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314398"/>
            <a:ext cx="5336804" cy="5081885"/>
          </a:xfrm>
        </p:spPr>
        <p:txBody>
          <a:bodyPr/>
          <a:lstStyle/>
          <a:p>
            <a:r>
              <a:rPr lang="en-US" altLang="ko-KR" dirty="0"/>
              <a:t>We can define more than one </a:t>
            </a:r>
            <a:r>
              <a:rPr lang="en-US" altLang="ko-KR" dirty="0">
                <a:solidFill>
                  <a:srgbClr val="C00000"/>
                </a:solidFill>
              </a:rPr>
              <a:t>parameter</a:t>
            </a:r>
            <a:r>
              <a:rPr lang="en-US" altLang="ko-KR" dirty="0"/>
              <a:t> in the function definition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 simply add more </a:t>
            </a:r>
            <a:r>
              <a:rPr lang="en-US" altLang="ko-KR" dirty="0">
                <a:solidFill>
                  <a:srgbClr val="C00000"/>
                </a:solidFill>
              </a:rPr>
              <a:t>arguments</a:t>
            </a:r>
            <a:r>
              <a:rPr lang="en-US" altLang="ko-KR" dirty="0"/>
              <a:t> when we call the function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 match the number and order of arguments and parameters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2BF3C7-3F78-454E-8289-08FAD9F3A3F3}"/>
              </a:ext>
            </a:extLst>
          </p:cNvPr>
          <p:cNvSpPr/>
          <p:nvPr/>
        </p:nvSpPr>
        <p:spPr>
          <a:xfrm>
            <a:off x="6652261" y="1680210"/>
            <a:ext cx="4921514" cy="4423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mymax</a:t>
            </a:r>
            <a:r>
              <a:rPr lang="en-US" altLang="ko-KR" sz="2400" dirty="0">
                <a:latin typeface="Consolas" panose="020B0609020204030204" pitchFamily="49" charset="0"/>
              </a:rPr>
              <a:t>(a, b):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latin typeface="Consolas" panose="020B0609020204030204" pitchFamily="49" charset="0"/>
              </a:rPr>
              <a:t> a &gt; b: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latin typeface="Consolas" panose="020B0609020204030204" pitchFamily="49" charset="0"/>
              </a:rPr>
              <a:t> a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latin typeface="Consolas" panose="020B0609020204030204" pitchFamily="49" charset="0"/>
              </a:rPr>
              <a:t> b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x = </a:t>
            </a:r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mymax</a:t>
            </a:r>
            <a:r>
              <a:rPr lang="en-US" altLang="ko-KR" sz="2400" dirty="0">
                <a:latin typeface="Consolas" panose="020B0609020204030204" pitchFamily="49" charset="0"/>
              </a:rPr>
              <a:t>(3, 5)</a:t>
            </a:r>
          </a:p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(x)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8430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09460-0391-4E76-94C7-B884F56C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and Keyword Arguments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DD9A3-5673-4537-9874-D036A522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Default arguments</a:t>
            </a:r>
          </a:p>
          <a:p>
            <a:pPr lvl="1"/>
            <a:r>
              <a:rPr lang="en-US" altLang="ko-KR" dirty="0"/>
              <a:t>You can specify default values for arguments that aren't passed</a:t>
            </a:r>
          </a:p>
          <a:p>
            <a:r>
              <a:rPr lang="en-US" altLang="ko-KR" dirty="0"/>
              <a:t>Keyword arguments</a:t>
            </a:r>
          </a:p>
          <a:p>
            <a:pPr lvl="1"/>
            <a:r>
              <a:rPr lang="en-US" altLang="ko-KR" dirty="0"/>
              <a:t>Callers can specify which argument in the function to receive a value by using the argument's name in the call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8D1EC6-629C-4DEB-89A4-09468547CC04}"/>
              </a:ext>
            </a:extLst>
          </p:cNvPr>
          <p:cNvSpPr/>
          <p:nvPr/>
        </p:nvSpPr>
        <p:spPr>
          <a:xfrm>
            <a:off x="950976" y="3742943"/>
            <a:ext cx="10622799" cy="2653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sz="2400" dirty="0">
                <a:latin typeface="Consolas" panose="020B0609020204030204" pitchFamily="49" charset="0"/>
              </a:rPr>
              <a:t>(name, id=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'00000'</a:t>
            </a:r>
            <a:r>
              <a:rPr lang="en-US" altLang="ko-KR" sz="2400" dirty="0">
                <a:latin typeface="Consolas" panose="020B0609020204030204" pitchFamily="49" charset="0"/>
              </a:rPr>
              <a:t>, dept=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'CSE'</a:t>
            </a:r>
            <a:r>
              <a:rPr lang="en-US" altLang="ko-KR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print(name, id, dept)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student(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'John'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student(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'John'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'00001'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student(name=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'John'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student(id=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'20191'</a:t>
            </a:r>
            <a:r>
              <a:rPr lang="en-US" altLang="ko-KR" sz="2400" dirty="0">
                <a:latin typeface="Consolas" panose="020B0609020204030204" pitchFamily="49" charset="0"/>
              </a:rPr>
              <a:t>, dept=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'EE'</a:t>
            </a:r>
            <a:r>
              <a:rPr lang="en-US" altLang="ko-KR" sz="2400" dirty="0">
                <a:latin typeface="Consolas" panose="020B0609020204030204" pitchFamily="49" charset="0"/>
              </a:rPr>
              <a:t>, name=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'Jack'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90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A78D9-ECAE-43B8-91E0-48247201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Passing Arguments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48A7-5542-4B8A-917F-D287CB89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5B923D-C507-4B69-BAEF-BFCC4DB51CE3}"/>
              </a:ext>
            </a:extLst>
          </p:cNvPr>
          <p:cNvSpPr/>
          <p:nvPr/>
        </p:nvSpPr>
        <p:spPr>
          <a:xfrm>
            <a:off x="3635243" y="1314398"/>
            <a:ext cx="4921514" cy="5081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400" dirty="0">
                <a:latin typeface="Consolas" panose="020B0609020204030204" pitchFamily="49" charset="0"/>
              </a:rPr>
              <a:t>(a, b):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...    a = 9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...    b[0] = 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'spam'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x = 5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L = [1, 2]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400" dirty="0">
                <a:latin typeface="Consolas" panose="020B0609020204030204" pitchFamily="49" charset="0"/>
              </a:rPr>
              <a:t>(x, L)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(x)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(L)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['spam', 2]</a:t>
            </a:r>
          </a:p>
        </p:txBody>
      </p:sp>
    </p:spTree>
    <p:extLst>
      <p:ext uri="{BB962C8B-B14F-4D97-AF65-F5344CB8AC3E}">
        <p14:creationId xmlns:p14="http://schemas.microsoft.com/office/powerpoint/2010/main" val="193991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A78D9-ECAE-43B8-91E0-48247201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Passing Arguments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48A7-5542-4B8A-917F-D287CB89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5B923D-C507-4B69-BAEF-BFCC4DB51CE3}"/>
              </a:ext>
            </a:extLst>
          </p:cNvPr>
          <p:cNvSpPr/>
          <p:nvPr/>
        </p:nvSpPr>
        <p:spPr>
          <a:xfrm>
            <a:off x="618226" y="1314398"/>
            <a:ext cx="4921514" cy="5156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...    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400" dirty="0">
                <a:latin typeface="Consolas" panose="020B0609020204030204" pitchFamily="49" charset="0"/>
              </a:rPr>
              <a:t> = 9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...    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400" dirty="0">
                <a:latin typeface="Consolas" panose="020B0609020204030204" pitchFamily="49" charset="0"/>
              </a:rPr>
              <a:t>[0] = 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'spam'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400" dirty="0">
                <a:latin typeface="Consolas" panose="020B0609020204030204" pitchFamily="49" charset="0"/>
              </a:rPr>
              <a:t> = 5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400" dirty="0">
                <a:latin typeface="Consolas" panose="020B0609020204030204" pitchFamily="49" charset="0"/>
              </a:rPr>
              <a:t> = [1, 2]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850C11-69CC-4C02-9068-D02CF5118AFB}"/>
              </a:ext>
            </a:extLst>
          </p:cNvPr>
          <p:cNvGrpSpPr/>
          <p:nvPr/>
        </p:nvGrpSpPr>
        <p:grpSpPr>
          <a:xfrm>
            <a:off x="10282108" y="4992063"/>
            <a:ext cx="1202267" cy="1414848"/>
            <a:chOff x="3559673" y="4086421"/>
            <a:chExt cx="1202267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1BF1E1D-6187-422C-A6B9-C4F59E22460A}"/>
                </a:ext>
              </a:extLst>
            </p:cNvPr>
            <p:cNvGrpSpPr/>
            <p:nvPr/>
          </p:nvGrpSpPr>
          <p:grpSpPr>
            <a:xfrm>
              <a:off x="3559673" y="4097867"/>
              <a:ext cx="1202267" cy="1403402"/>
              <a:chOff x="3559673" y="4097867"/>
              <a:chExt cx="1202267" cy="1403402"/>
            </a:xfrm>
            <a:grpFill/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F8EF84D-235A-4E90-B0A5-B8193AD7D9F5}"/>
                  </a:ext>
                </a:extLst>
              </p:cNvPr>
              <p:cNvSpPr/>
              <p:nvPr/>
            </p:nvSpPr>
            <p:spPr>
              <a:xfrm>
                <a:off x="3559673" y="4097867"/>
                <a:ext cx="1202267" cy="1403402"/>
              </a:xfrm>
              <a:prstGeom prst="roundRect">
                <a:avLst>
                  <a:gd name="adj" fmla="val 27920"/>
                </a:avLst>
              </a:prstGeom>
              <a:grp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0FF2469-F5FA-4010-ACCC-8E7135D19B65}"/>
                  </a:ext>
                </a:extLst>
              </p:cNvPr>
              <p:cNvSpPr/>
              <p:nvPr/>
            </p:nvSpPr>
            <p:spPr>
              <a:xfrm>
                <a:off x="3818279" y="4711504"/>
                <a:ext cx="685054" cy="5718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2</a:t>
                </a: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5A9548-79CA-43F2-AFA5-430583958CEB}"/>
                </a:ext>
              </a:extLst>
            </p:cNvPr>
            <p:cNvSpPr txBox="1"/>
            <p:nvPr/>
          </p:nvSpPr>
          <p:spPr>
            <a:xfrm>
              <a:off x="3838731" y="4086421"/>
              <a:ext cx="644151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int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5BB3B3-14AE-4F85-A628-83403495D387}"/>
              </a:ext>
            </a:extLst>
          </p:cNvPr>
          <p:cNvGrpSpPr/>
          <p:nvPr/>
        </p:nvGrpSpPr>
        <p:grpSpPr>
          <a:xfrm>
            <a:off x="8915972" y="3182101"/>
            <a:ext cx="1962713" cy="1403402"/>
            <a:chOff x="8205415" y="2616981"/>
            <a:chExt cx="1962713" cy="140340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1DCDB54-A6A1-4518-947F-7B23184D5658}"/>
                </a:ext>
              </a:extLst>
            </p:cNvPr>
            <p:cNvSpPr/>
            <p:nvPr/>
          </p:nvSpPr>
          <p:spPr>
            <a:xfrm>
              <a:off x="8205415" y="2616981"/>
              <a:ext cx="1962713" cy="1403402"/>
            </a:xfrm>
            <a:prstGeom prst="roundRect">
              <a:avLst>
                <a:gd name="adj" fmla="val 2792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71BF60-BAB8-48A2-A4F8-324B7629C70B}"/>
                </a:ext>
              </a:extLst>
            </p:cNvPr>
            <p:cNvSpPr txBox="1"/>
            <p:nvPr/>
          </p:nvSpPr>
          <p:spPr>
            <a:xfrm>
              <a:off x="8878267" y="2642972"/>
              <a:ext cx="688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list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8111B61-B1D5-497D-832D-C589D6FC5C54}"/>
                </a:ext>
              </a:extLst>
            </p:cNvPr>
            <p:cNvGrpSpPr/>
            <p:nvPr/>
          </p:nvGrpSpPr>
          <p:grpSpPr>
            <a:xfrm>
              <a:off x="8535740" y="3227747"/>
              <a:ext cx="1334538" cy="571892"/>
              <a:chOff x="8551004" y="3227747"/>
              <a:chExt cx="1334538" cy="57189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B41AB83-40AD-4F59-972C-5504E70079A6}"/>
                  </a:ext>
                </a:extLst>
              </p:cNvPr>
              <p:cNvSpPr/>
              <p:nvPr/>
            </p:nvSpPr>
            <p:spPr>
              <a:xfrm>
                <a:off x="8551004" y="3227747"/>
                <a:ext cx="685054" cy="57189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9C4815E-F84C-4C4D-A771-7328ED761E01}"/>
                  </a:ext>
                </a:extLst>
              </p:cNvPr>
              <p:cNvSpPr/>
              <p:nvPr/>
            </p:nvSpPr>
            <p:spPr>
              <a:xfrm>
                <a:off x="9200488" y="3227747"/>
                <a:ext cx="685054" cy="57189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B27C11-5EE0-4374-82EF-7080B7E6C299}"/>
              </a:ext>
            </a:extLst>
          </p:cNvPr>
          <p:cNvSpPr/>
          <p:nvPr/>
        </p:nvSpPr>
        <p:spPr>
          <a:xfrm>
            <a:off x="6387974" y="1767840"/>
            <a:ext cx="597408" cy="5974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x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983608-F31C-4E32-A0ED-62B428B30239}"/>
              </a:ext>
            </a:extLst>
          </p:cNvPr>
          <p:cNvSpPr/>
          <p:nvPr/>
        </p:nvSpPr>
        <p:spPr>
          <a:xfrm>
            <a:off x="6387974" y="2803019"/>
            <a:ext cx="597408" cy="5974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L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CFFFEAD-0DE0-48F7-9336-77A412786E61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6985382" y="2066544"/>
            <a:ext cx="2522165" cy="23332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연결선: 구부러짐 21">
            <a:extLst>
              <a:ext uri="{FF2B5EF4-FFF2-40B4-BE49-F238E27FC236}">
                <a16:creationId xmlns:a16="http://schemas.microsoft.com/office/drawing/2014/main" id="{5128AD2D-8718-43E0-9A4F-90D667931A64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6985382" y="3101723"/>
            <a:ext cx="1930590" cy="78207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31E2075-6BFC-4CFA-9F45-E8ED4A900471}"/>
              </a:ext>
            </a:extLst>
          </p:cNvPr>
          <p:cNvGrpSpPr/>
          <p:nvPr/>
        </p:nvGrpSpPr>
        <p:grpSpPr>
          <a:xfrm>
            <a:off x="8553032" y="4993913"/>
            <a:ext cx="1202267" cy="1414848"/>
            <a:chOff x="3559673" y="4086421"/>
            <a:chExt cx="1202267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EBE5A5C-67DD-4BD6-8EB3-D3BC14DB9240}"/>
                </a:ext>
              </a:extLst>
            </p:cNvPr>
            <p:cNvGrpSpPr/>
            <p:nvPr/>
          </p:nvGrpSpPr>
          <p:grpSpPr>
            <a:xfrm>
              <a:off x="3559673" y="4097867"/>
              <a:ext cx="1202267" cy="1403402"/>
              <a:chOff x="3559673" y="4097867"/>
              <a:chExt cx="1202267" cy="1403402"/>
            </a:xfrm>
            <a:grpFill/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9C5FC58-DD76-48E9-8C59-18BA6F98F3E6}"/>
                  </a:ext>
                </a:extLst>
              </p:cNvPr>
              <p:cNvSpPr/>
              <p:nvPr/>
            </p:nvSpPr>
            <p:spPr>
              <a:xfrm>
                <a:off x="3559673" y="4097867"/>
                <a:ext cx="1202267" cy="1403402"/>
              </a:xfrm>
              <a:prstGeom prst="roundRect">
                <a:avLst>
                  <a:gd name="adj" fmla="val 27920"/>
                </a:avLst>
              </a:prstGeom>
              <a:grp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5EDFA9C-60A4-49CF-9D4F-7823565D5902}"/>
                  </a:ext>
                </a:extLst>
              </p:cNvPr>
              <p:cNvSpPr/>
              <p:nvPr/>
            </p:nvSpPr>
            <p:spPr>
              <a:xfrm>
                <a:off x="3818279" y="4711504"/>
                <a:ext cx="685054" cy="5718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1</a:t>
                </a: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9D65BA-FC21-4EA4-A132-71237CBED6B9}"/>
                </a:ext>
              </a:extLst>
            </p:cNvPr>
            <p:cNvSpPr txBox="1"/>
            <p:nvPr/>
          </p:nvSpPr>
          <p:spPr>
            <a:xfrm>
              <a:off x="3838731" y="4086421"/>
              <a:ext cx="644151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int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A276070-5E97-4BF6-871A-B186E013C72C}"/>
              </a:ext>
            </a:extLst>
          </p:cNvPr>
          <p:cNvGrpSpPr/>
          <p:nvPr/>
        </p:nvGrpSpPr>
        <p:grpSpPr>
          <a:xfrm>
            <a:off x="9507547" y="1586722"/>
            <a:ext cx="1202267" cy="1414848"/>
            <a:chOff x="3559673" y="4086421"/>
            <a:chExt cx="1202267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8956470-C736-4226-A25F-FF85FD4BCBFF}"/>
                </a:ext>
              </a:extLst>
            </p:cNvPr>
            <p:cNvGrpSpPr/>
            <p:nvPr/>
          </p:nvGrpSpPr>
          <p:grpSpPr>
            <a:xfrm>
              <a:off x="3559673" y="4097867"/>
              <a:ext cx="1202267" cy="1403402"/>
              <a:chOff x="3559673" y="4097867"/>
              <a:chExt cx="1202267" cy="1403402"/>
            </a:xfrm>
            <a:grpFill/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3ED0E70-6FD9-4D8F-A12C-D1407C3C3E48}"/>
                  </a:ext>
                </a:extLst>
              </p:cNvPr>
              <p:cNvSpPr/>
              <p:nvPr/>
            </p:nvSpPr>
            <p:spPr>
              <a:xfrm>
                <a:off x="3559673" y="4097867"/>
                <a:ext cx="1202267" cy="1403402"/>
              </a:xfrm>
              <a:prstGeom prst="roundRect">
                <a:avLst>
                  <a:gd name="adj" fmla="val 27920"/>
                </a:avLst>
              </a:prstGeom>
              <a:grp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1F00F0C-3DBC-4D0B-BF0E-AE8A1216B615}"/>
                  </a:ext>
                </a:extLst>
              </p:cNvPr>
              <p:cNvSpPr/>
              <p:nvPr/>
            </p:nvSpPr>
            <p:spPr>
              <a:xfrm>
                <a:off x="3818279" y="4711504"/>
                <a:ext cx="685054" cy="5718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5</a:t>
                </a: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130867-32E3-446B-96F4-D6F6DBA2E985}"/>
                </a:ext>
              </a:extLst>
            </p:cNvPr>
            <p:cNvSpPr txBox="1"/>
            <p:nvPr/>
          </p:nvSpPr>
          <p:spPr>
            <a:xfrm>
              <a:off x="3838731" y="4086421"/>
              <a:ext cx="644151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int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41" name="연결선: 구부러짐 21">
            <a:extLst>
              <a:ext uri="{FF2B5EF4-FFF2-40B4-BE49-F238E27FC236}">
                <a16:creationId xmlns:a16="http://schemas.microsoft.com/office/drawing/2014/main" id="{55E39987-E864-457E-BAB8-A7AA3E5CF8B0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5400000">
            <a:off x="9056918" y="4462007"/>
            <a:ext cx="629154" cy="434658"/>
          </a:xfrm>
          <a:prstGeom prst="curved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연결선: 구부러짐 21">
            <a:extLst>
              <a:ext uri="{FF2B5EF4-FFF2-40B4-BE49-F238E27FC236}">
                <a16:creationId xmlns:a16="http://schemas.microsoft.com/office/drawing/2014/main" id="{4810E922-3DF6-494B-ACBD-272FD8881998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rot="16200000" flipH="1">
            <a:off x="10247123" y="4355944"/>
            <a:ext cx="627304" cy="644934"/>
          </a:xfrm>
          <a:prstGeom prst="curved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9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B923D-C507-4B69-BAEF-BFCC4DB51CE3}"/>
              </a:ext>
            </a:extLst>
          </p:cNvPr>
          <p:cNvSpPr/>
          <p:nvPr/>
        </p:nvSpPr>
        <p:spPr>
          <a:xfrm>
            <a:off x="618226" y="1314398"/>
            <a:ext cx="4921514" cy="5156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...    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400" dirty="0">
                <a:latin typeface="Consolas" panose="020B0609020204030204" pitchFamily="49" charset="0"/>
              </a:rPr>
              <a:t> = 9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...    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400" dirty="0">
                <a:latin typeface="Consolas" panose="020B0609020204030204" pitchFamily="49" charset="0"/>
              </a:rPr>
              <a:t>[0] = 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'spam'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400" dirty="0">
                <a:latin typeface="Consolas" panose="020B0609020204030204" pitchFamily="49" charset="0"/>
              </a:rPr>
              <a:t> = 5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400" dirty="0">
                <a:latin typeface="Consolas" panose="020B0609020204030204" pitchFamily="49" charset="0"/>
              </a:rPr>
              <a:t> = [1, 2]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400" dirty="0">
                <a:latin typeface="Consolas" panose="020B0609020204030204" pitchFamily="49" charset="0"/>
              </a:rPr>
              <a:t>(x, L)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8A78D9-ECAE-43B8-91E0-48247201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Passing Arguments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48A7-5542-4B8A-917F-D287CB89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850C11-69CC-4C02-9068-D02CF5118AFB}"/>
              </a:ext>
            </a:extLst>
          </p:cNvPr>
          <p:cNvGrpSpPr/>
          <p:nvPr/>
        </p:nvGrpSpPr>
        <p:grpSpPr>
          <a:xfrm>
            <a:off x="10282108" y="4992063"/>
            <a:ext cx="1202267" cy="1414848"/>
            <a:chOff x="3559673" y="4086421"/>
            <a:chExt cx="1202267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1BF1E1D-6187-422C-A6B9-C4F59E22460A}"/>
                </a:ext>
              </a:extLst>
            </p:cNvPr>
            <p:cNvGrpSpPr/>
            <p:nvPr/>
          </p:nvGrpSpPr>
          <p:grpSpPr>
            <a:xfrm>
              <a:off x="3559673" y="4097867"/>
              <a:ext cx="1202267" cy="1403402"/>
              <a:chOff x="3559673" y="4097867"/>
              <a:chExt cx="1202267" cy="1403402"/>
            </a:xfrm>
            <a:grpFill/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F8EF84D-235A-4E90-B0A5-B8193AD7D9F5}"/>
                  </a:ext>
                </a:extLst>
              </p:cNvPr>
              <p:cNvSpPr/>
              <p:nvPr/>
            </p:nvSpPr>
            <p:spPr>
              <a:xfrm>
                <a:off x="3559673" y="4097867"/>
                <a:ext cx="1202267" cy="1403402"/>
              </a:xfrm>
              <a:prstGeom prst="roundRect">
                <a:avLst>
                  <a:gd name="adj" fmla="val 27920"/>
                </a:avLst>
              </a:prstGeom>
              <a:grp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0FF2469-F5FA-4010-ACCC-8E7135D19B65}"/>
                  </a:ext>
                </a:extLst>
              </p:cNvPr>
              <p:cNvSpPr/>
              <p:nvPr/>
            </p:nvSpPr>
            <p:spPr>
              <a:xfrm>
                <a:off x="3818279" y="4711504"/>
                <a:ext cx="685054" cy="5718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5</a:t>
                </a: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5A9548-79CA-43F2-AFA5-430583958CEB}"/>
                </a:ext>
              </a:extLst>
            </p:cNvPr>
            <p:cNvSpPr txBox="1"/>
            <p:nvPr/>
          </p:nvSpPr>
          <p:spPr>
            <a:xfrm>
              <a:off x="3838731" y="4086421"/>
              <a:ext cx="644151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int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5BB3B3-14AE-4F85-A628-83403495D387}"/>
              </a:ext>
            </a:extLst>
          </p:cNvPr>
          <p:cNvGrpSpPr/>
          <p:nvPr/>
        </p:nvGrpSpPr>
        <p:grpSpPr>
          <a:xfrm>
            <a:off x="8915972" y="3182101"/>
            <a:ext cx="1962713" cy="1403402"/>
            <a:chOff x="8205415" y="2616981"/>
            <a:chExt cx="1962713" cy="140340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1DCDB54-A6A1-4518-947F-7B23184D5658}"/>
                </a:ext>
              </a:extLst>
            </p:cNvPr>
            <p:cNvSpPr/>
            <p:nvPr/>
          </p:nvSpPr>
          <p:spPr>
            <a:xfrm>
              <a:off x="8205415" y="2616981"/>
              <a:ext cx="1962713" cy="1403402"/>
            </a:xfrm>
            <a:prstGeom prst="roundRect">
              <a:avLst>
                <a:gd name="adj" fmla="val 2792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71BF60-BAB8-48A2-A4F8-324B7629C70B}"/>
                </a:ext>
              </a:extLst>
            </p:cNvPr>
            <p:cNvSpPr txBox="1"/>
            <p:nvPr/>
          </p:nvSpPr>
          <p:spPr>
            <a:xfrm>
              <a:off x="8878267" y="2642972"/>
              <a:ext cx="688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list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8111B61-B1D5-497D-832D-C589D6FC5C54}"/>
                </a:ext>
              </a:extLst>
            </p:cNvPr>
            <p:cNvGrpSpPr/>
            <p:nvPr/>
          </p:nvGrpSpPr>
          <p:grpSpPr>
            <a:xfrm>
              <a:off x="8535740" y="3227747"/>
              <a:ext cx="1334538" cy="571892"/>
              <a:chOff x="8551004" y="3227747"/>
              <a:chExt cx="1334538" cy="57189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B41AB83-40AD-4F59-972C-5504E70079A6}"/>
                  </a:ext>
                </a:extLst>
              </p:cNvPr>
              <p:cNvSpPr/>
              <p:nvPr/>
            </p:nvSpPr>
            <p:spPr>
              <a:xfrm>
                <a:off x="8551004" y="3227747"/>
                <a:ext cx="685054" cy="57189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9C4815E-F84C-4C4D-A771-7328ED761E01}"/>
                  </a:ext>
                </a:extLst>
              </p:cNvPr>
              <p:cNvSpPr/>
              <p:nvPr/>
            </p:nvSpPr>
            <p:spPr>
              <a:xfrm>
                <a:off x="9200488" y="3227747"/>
                <a:ext cx="685054" cy="57189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B27C11-5EE0-4374-82EF-7080B7E6C299}"/>
              </a:ext>
            </a:extLst>
          </p:cNvPr>
          <p:cNvSpPr/>
          <p:nvPr/>
        </p:nvSpPr>
        <p:spPr>
          <a:xfrm>
            <a:off x="6387974" y="1767840"/>
            <a:ext cx="597408" cy="5974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x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983608-F31C-4E32-A0ED-62B428B30239}"/>
              </a:ext>
            </a:extLst>
          </p:cNvPr>
          <p:cNvSpPr/>
          <p:nvPr/>
        </p:nvSpPr>
        <p:spPr>
          <a:xfrm>
            <a:off x="6387974" y="2803019"/>
            <a:ext cx="597408" cy="5974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L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95E218-3FD5-4C06-8810-78B06383D13C}"/>
              </a:ext>
            </a:extLst>
          </p:cNvPr>
          <p:cNvSpPr/>
          <p:nvPr/>
        </p:nvSpPr>
        <p:spPr>
          <a:xfrm>
            <a:off x="6398107" y="4135808"/>
            <a:ext cx="597408" cy="5974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kern="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a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B6BDF7-FB02-4CFF-AC46-7FB7D738A2E8}"/>
              </a:ext>
            </a:extLst>
          </p:cNvPr>
          <p:cNvSpPr/>
          <p:nvPr/>
        </p:nvSpPr>
        <p:spPr>
          <a:xfrm>
            <a:off x="6398107" y="5170987"/>
            <a:ext cx="597408" cy="5974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kern="0" dirty="0">
                <a:solidFill>
                  <a:prstClr val="white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b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CFFFEAD-0DE0-48F7-9336-77A412786E61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6985382" y="2066544"/>
            <a:ext cx="2522165" cy="23332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연결선: 구부러짐 21">
            <a:extLst>
              <a:ext uri="{FF2B5EF4-FFF2-40B4-BE49-F238E27FC236}">
                <a16:creationId xmlns:a16="http://schemas.microsoft.com/office/drawing/2014/main" id="{5128AD2D-8718-43E0-9A4F-90D667931A64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6985382" y="3101723"/>
            <a:ext cx="1930590" cy="78207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31E2075-6BFC-4CFA-9F45-E8ED4A900471}"/>
              </a:ext>
            </a:extLst>
          </p:cNvPr>
          <p:cNvGrpSpPr/>
          <p:nvPr/>
        </p:nvGrpSpPr>
        <p:grpSpPr>
          <a:xfrm>
            <a:off x="8553032" y="4993913"/>
            <a:ext cx="1202267" cy="1414848"/>
            <a:chOff x="3559673" y="4086421"/>
            <a:chExt cx="1202267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EBE5A5C-67DD-4BD6-8EB3-D3BC14DB9240}"/>
                </a:ext>
              </a:extLst>
            </p:cNvPr>
            <p:cNvGrpSpPr/>
            <p:nvPr/>
          </p:nvGrpSpPr>
          <p:grpSpPr>
            <a:xfrm>
              <a:off x="3559673" y="4097867"/>
              <a:ext cx="1202267" cy="1403402"/>
              <a:chOff x="3559673" y="4097867"/>
              <a:chExt cx="1202267" cy="1403402"/>
            </a:xfrm>
            <a:grpFill/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9C5FC58-DD76-48E9-8C59-18BA6F98F3E6}"/>
                  </a:ext>
                </a:extLst>
              </p:cNvPr>
              <p:cNvSpPr/>
              <p:nvPr/>
            </p:nvSpPr>
            <p:spPr>
              <a:xfrm>
                <a:off x="3559673" y="4097867"/>
                <a:ext cx="1202267" cy="1403402"/>
              </a:xfrm>
              <a:prstGeom prst="roundRect">
                <a:avLst>
                  <a:gd name="adj" fmla="val 27920"/>
                </a:avLst>
              </a:prstGeom>
              <a:grp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5EDFA9C-60A4-49CF-9D4F-7823565D5902}"/>
                  </a:ext>
                </a:extLst>
              </p:cNvPr>
              <p:cNvSpPr/>
              <p:nvPr/>
            </p:nvSpPr>
            <p:spPr>
              <a:xfrm>
                <a:off x="3818279" y="4711504"/>
                <a:ext cx="685054" cy="5718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5</a:t>
                </a: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9D65BA-FC21-4EA4-A132-71237CBED6B9}"/>
                </a:ext>
              </a:extLst>
            </p:cNvPr>
            <p:cNvSpPr txBox="1"/>
            <p:nvPr/>
          </p:nvSpPr>
          <p:spPr>
            <a:xfrm>
              <a:off x="3838731" y="4086421"/>
              <a:ext cx="644151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int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A276070-5E97-4BF6-871A-B186E013C72C}"/>
              </a:ext>
            </a:extLst>
          </p:cNvPr>
          <p:cNvGrpSpPr/>
          <p:nvPr/>
        </p:nvGrpSpPr>
        <p:grpSpPr>
          <a:xfrm>
            <a:off x="9507547" y="1586722"/>
            <a:ext cx="1202267" cy="1414848"/>
            <a:chOff x="3559673" y="4086421"/>
            <a:chExt cx="1202267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8956470-C736-4226-A25F-FF85FD4BCBFF}"/>
                </a:ext>
              </a:extLst>
            </p:cNvPr>
            <p:cNvGrpSpPr/>
            <p:nvPr/>
          </p:nvGrpSpPr>
          <p:grpSpPr>
            <a:xfrm>
              <a:off x="3559673" y="4097867"/>
              <a:ext cx="1202267" cy="1403402"/>
              <a:chOff x="3559673" y="4097867"/>
              <a:chExt cx="1202267" cy="1403402"/>
            </a:xfrm>
            <a:grpFill/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3ED0E70-6FD9-4D8F-A12C-D1407C3C3E48}"/>
                  </a:ext>
                </a:extLst>
              </p:cNvPr>
              <p:cNvSpPr/>
              <p:nvPr/>
            </p:nvSpPr>
            <p:spPr>
              <a:xfrm>
                <a:off x="3559673" y="4097867"/>
                <a:ext cx="1202267" cy="1403402"/>
              </a:xfrm>
              <a:prstGeom prst="roundRect">
                <a:avLst>
                  <a:gd name="adj" fmla="val 27920"/>
                </a:avLst>
              </a:prstGeom>
              <a:grp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1F00F0C-3DBC-4D0B-BF0E-AE8A1216B615}"/>
                  </a:ext>
                </a:extLst>
              </p:cNvPr>
              <p:cNvSpPr/>
              <p:nvPr/>
            </p:nvSpPr>
            <p:spPr>
              <a:xfrm>
                <a:off x="3818279" y="4711504"/>
                <a:ext cx="685054" cy="5718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5</a:t>
                </a: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130867-32E3-446B-96F4-D6F6DBA2E985}"/>
                </a:ext>
              </a:extLst>
            </p:cNvPr>
            <p:cNvSpPr txBox="1"/>
            <p:nvPr/>
          </p:nvSpPr>
          <p:spPr>
            <a:xfrm>
              <a:off x="3838731" y="4086421"/>
              <a:ext cx="644151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int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41" name="연결선: 구부러짐 21">
            <a:extLst>
              <a:ext uri="{FF2B5EF4-FFF2-40B4-BE49-F238E27FC236}">
                <a16:creationId xmlns:a16="http://schemas.microsoft.com/office/drawing/2014/main" id="{55E39987-E864-457E-BAB8-A7AA3E5CF8B0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5400000">
            <a:off x="9056918" y="4462007"/>
            <a:ext cx="629154" cy="434658"/>
          </a:xfrm>
          <a:prstGeom prst="curved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연결선: 구부러짐 21">
            <a:extLst>
              <a:ext uri="{FF2B5EF4-FFF2-40B4-BE49-F238E27FC236}">
                <a16:creationId xmlns:a16="http://schemas.microsoft.com/office/drawing/2014/main" id="{4810E922-3DF6-494B-ACBD-272FD8881998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rot="16200000" flipH="1">
            <a:off x="10247123" y="4355944"/>
            <a:ext cx="627304" cy="644934"/>
          </a:xfrm>
          <a:prstGeom prst="curved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연결선: 구부러짐 21">
            <a:extLst>
              <a:ext uri="{FF2B5EF4-FFF2-40B4-BE49-F238E27FC236}">
                <a16:creationId xmlns:a16="http://schemas.microsoft.com/office/drawing/2014/main" id="{0FFC4B0C-C872-45AE-A50C-7355E825DD43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5400000" flipH="1" flipV="1">
            <a:off x="1179472" y="2873707"/>
            <a:ext cx="2424846" cy="654794"/>
          </a:xfrm>
          <a:prstGeom prst="curvedConnector5">
            <a:avLst>
              <a:gd name="adj1" fmla="val -9427"/>
              <a:gd name="adj2" fmla="val -76613"/>
              <a:gd name="adj3" fmla="val 109427"/>
            </a:avLst>
          </a:prstGeom>
          <a:ln>
            <a:solidFill>
              <a:srgbClr val="C00000"/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CF82C1-8A9B-47B3-B288-12420117217E}"/>
              </a:ext>
            </a:extLst>
          </p:cNvPr>
          <p:cNvSpPr/>
          <p:nvPr/>
        </p:nvSpPr>
        <p:spPr>
          <a:xfrm>
            <a:off x="1868347" y="4021225"/>
            <a:ext cx="392302" cy="392302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5D918ED-C56C-4879-B8F4-B1AF6F5F78C6}"/>
              </a:ext>
            </a:extLst>
          </p:cNvPr>
          <p:cNvSpPr/>
          <p:nvPr/>
        </p:nvSpPr>
        <p:spPr>
          <a:xfrm>
            <a:off x="2523141" y="1988681"/>
            <a:ext cx="392302" cy="392302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3012F09-2A90-4F7E-80F6-FAC697ADFDFB}"/>
              </a:ext>
            </a:extLst>
          </p:cNvPr>
          <p:cNvSpPr/>
          <p:nvPr/>
        </p:nvSpPr>
        <p:spPr>
          <a:xfrm>
            <a:off x="2375223" y="4026539"/>
            <a:ext cx="392302" cy="392302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C1554F-C240-422E-B3F4-6B1A87AD122D}"/>
              </a:ext>
            </a:extLst>
          </p:cNvPr>
          <p:cNvSpPr/>
          <p:nvPr/>
        </p:nvSpPr>
        <p:spPr>
          <a:xfrm>
            <a:off x="3047118" y="1952218"/>
            <a:ext cx="392302" cy="392302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54" name="연결선: 구부러짐 21">
            <a:extLst>
              <a:ext uri="{FF2B5EF4-FFF2-40B4-BE49-F238E27FC236}">
                <a16:creationId xmlns:a16="http://schemas.microsoft.com/office/drawing/2014/main" id="{86119710-5E22-4F63-9B1F-5510FE3D6875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rot="5400000" flipH="1" flipV="1">
            <a:off x="1674009" y="2849582"/>
            <a:ext cx="2466623" cy="671895"/>
          </a:xfrm>
          <a:prstGeom prst="curvedConnector5">
            <a:avLst>
              <a:gd name="adj1" fmla="val -9268"/>
              <a:gd name="adj2" fmla="val 235086"/>
              <a:gd name="adj3" fmla="val 109268"/>
            </a:avLst>
          </a:prstGeom>
          <a:ln>
            <a:solidFill>
              <a:srgbClr val="C00000"/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CD74C8A-19E8-464C-A93B-654B54707B25}"/>
              </a:ext>
            </a:extLst>
          </p:cNvPr>
          <p:cNvSpPr txBox="1"/>
          <p:nvPr/>
        </p:nvSpPr>
        <p:spPr>
          <a:xfrm>
            <a:off x="1238703" y="473045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a = x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963BD3-71C6-4547-BE1B-65A445A3C81E}"/>
              </a:ext>
            </a:extLst>
          </p:cNvPr>
          <p:cNvSpPr txBox="1"/>
          <p:nvPr/>
        </p:nvSpPr>
        <p:spPr>
          <a:xfrm>
            <a:off x="3777106" y="441352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b = L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연결선: 구부러짐 21">
            <a:extLst>
              <a:ext uri="{FF2B5EF4-FFF2-40B4-BE49-F238E27FC236}">
                <a16:creationId xmlns:a16="http://schemas.microsoft.com/office/drawing/2014/main" id="{6CCBDC89-D503-4116-ACD4-98F854E92432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 flipV="1">
            <a:off x="6995515" y="2299869"/>
            <a:ext cx="2512032" cy="2134643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연결선: 구부러짐 21">
            <a:extLst>
              <a:ext uri="{FF2B5EF4-FFF2-40B4-BE49-F238E27FC236}">
                <a16:creationId xmlns:a16="http://schemas.microsoft.com/office/drawing/2014/main" id="{520985AB-EF50-44DF-A7BF-8C827184EF7C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 flipV="1">
            <a:off x="6995515" y="3883802"/>
            <a:ext cx="1920457" cy="158588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5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A78D9-ECAE-43B8-91E0-48247201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Passing Arguments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48A7-5542-4B8A-917F-D287CB89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5B923D-C507-4B69-BAEF-BFCC4DB51CE3}"/>
              </a:ext>
            </a:extLst>
          </p:cNvPr>
          <p:cNvSpPr/>
          <p:nvPr/>
        </p:nvSpPr>
        <p:spPr>
          <a:xfrm>
            <a:off x="618226" y="1314398"/>
            <a:ext cx="4921514" cy="5156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...    </a:t>
            </a:r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</a:rPr>
              <a:t>a = 9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...    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400" dirty="0">
                <a:latin typeface="Consolas" panose="020B0609020204030204" pitchFamily="49" charset="0"/>
              </a:rPr>
              <a:t>[0] = 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'spam'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400" dirty="0">
                <a:latin typeface="Consolas" panose="020B0609020204030204" pitchFamily="49" charset="0"/>
              </a:rPr>
              <a:t> = 5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400" dirty="0">
                <a:latin typeface="Consolas" panose="020B0609020204030204" pitchFamily="49" charset="0"/>
              </a:rPr>
              <a:t> = [1, 2]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400" dirty="0">
                <a:latin typeface="Consolas" panose="020B0609020204030204" pitchFamily="49" charset="0"/>
              </a:rPr>
              <a:t>(x, L)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850C11-69CC-4C02-9068-D02CF5118AFB}"/>
              </a:ext>
            </a:extLst>
          </p:cNvPr>
          <p:cNvGrpSpPr/>
          <p:nvPr/>
        </p:nvGrpSpPr>
        <p:grpSpPr>
          <a:xfrm>
            <a:off x="10282108" y="4992063"/>
            <a:ext cx="1202267" cy="1414848"/>
            <a:chOff x="3559673" y="4086421"/>
            <a:chExt cx="1202267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1BF1E1D-6187-422C-A6B9-C4F59E22460A}"/>
                </a:ext>
              </a:extLst>
            </p:cNvPr>
            <p:cNvGrpSpPr/>
            <p:nvPr/>
          </p:nvGrpSpPr>
          <p:grpSpPr>
            <a:xfrm>
              <a:off x="3559673" y="4097867"/>
              <a:ext cx="1202267" cy="1403402"/>
              <a:chOff x="3559673" y="4097867"/>
              <a:chExt cx="1202267" cy="1403402"/>
            </a:xfrm>
            <a:grpFill/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F8EF84D-235A-4E90-B0A5-B8193AD7D9F5}"/>
                  </a:ext>
                </a:extLst>
              </p:cNvPr>
              <p:cNvSpPr/>
              <p:nvPr/>
            </p:nvSpPr>
            <p:spPr>
              <a:xfrm>
                <a:off x="3559673" y="4097867"/>
                <a:ext cx="1202267" cy="1403402"/>
              </a:xfrm>
              <a:prstGeom prst="roundRect">
                <a:avLst>
                  <a:gd name="adj" fmla="val 27920"/>
                </a:avLst>
              </a:prstGeom>
              <a:grp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0FF2469-F5FA-4010-ACCC-8E7135D19B65}"/>
                  </a:ext>
                </a:extLst>
              </p:cNvPr>
              <p:cNvSpPr/>
              <p:nvPr/>
            </p:nvSpPr>
            <p:spPr>
              <a:xfrm>
                <a:off x="3818279" y="4711504"/>
                <a:ext cx="685054" cy="5718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5</a:t>
                </a: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5A9548-79CA-43F2-AFA5-430583958CEB}"/>
                </a:ext>
              </a:extLst>
            </p:cNvPr>
            <p:cNvSpPr txBox="1"/>
            <p:nvPr/>
          </p:nvSpPr>
          <p:spPr>
            <a:xfrm>
              <a:off x="3838731" y="4086421"/>
              <a:ext cx="644151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int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5BB3B3-14AE-4F85-A628-83403495D387}"/>
              </a:ext>
            </a:extLst>
          </p:cNvPr>
          <p:cNvGrpSpPr/>
          <p:nvPr/>
        </p:nvGrpSpPr>
        <p:grpSpPr>
          <a:xfrm>
            <a:off x="8915972" y="3182101"/>
            <a:ext cx="1962713" cy="1403402"/>
            <a:chOff x="8205415" y="2616981"/>
            <a:chExt cx="1962713" cy="140340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1DCDB54-A6A1-4518-947F-7B23184D5658}"/>
                </a:ext>
              </a:extLst>
            </p:cNvPr>
            <p:cNvSpPr/>
            <p:nvPr/>
          </p:nvSpPr>
          <p:spPr>
            <a:xfrm>
              <a:off x="8205415" y="2616981"/>
              <a:ext cx="1962713" cy="1403402"/>
            </a:xfrm>
            <a:prstGeom prst="roundRect">
              <a:avLst>
                <a:gd name="adj" fmla="val 2792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71BF60-BAB8-48A2-A4F8-324B7629C70B}"/>
                </a:ext>
              </a:extLst>
            </p:cNvPr>
            <p:cNvSpPr txBox="1"/>
            <p:nvPr/>
          </p:nvSpPr>
          <p:spPr>
            <a:xfrm>
              <a:off x="8878267" y="2642972"/>
              <a:ext cx="688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list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8111B61-B1D5-497D-832D-C589D6FC5C54}"/>
                </a:ext>
              </a:extLst>
            </p:cNvPr>
            <p:cNvGrpSpPr/>
            <p:nvPr/>
          </p:nvGrpSpPr>
          <p:grpSpPr>
            <a:xfrm>
              <a:off x="8535740" y="3227747"/>
              <a:ext cx="1334538" cy="571892"/>
              <a:chOff x="8551004" y="3227747"/>
              <a:chExt cx="1334538" cy="57189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B41AB83-40AD-4F59-972C-5504E70079A6}"/>
                  </a:ext>
                </a:extLst>
              </p:cNvPr>
              <p:cNvSpPr/>
              <p:nvPr/>
            </p:nvSpPr>
            <p:spPr>
              <a:xfrm>
                <a:off x="8551004" y="3227747"/>
                <a:ext cx="685054" cy="57189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9C4815E-F84C-4C4D-A771-7328ED761E01}"/>
                  </a:ext>
                </a:extLst>
              </p:cNvPr>
              <p:cNvSpPr/>
              <p:nvPr/>
            </p:nvSpPr>
            <p:spPr>
              <a:xfrm>
                <a:off x="9200488" y="3227747"/>
                <a:ext cx="685054" cy="57189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B27C11-5EE0-4374-82EF-7080B7E6C299}"/>
              </a:ext>
            </a:extLst>
          </p:cNvPr>
          <p:cNvSpPr/>
          <p:nvPr/>
        </p:nvSpPr>
        <p:spPr>
          <a:xfrm>
            <a:off x="6387974" y="1767840"/>
            <a:ext cx="597408" cy="5974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x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983608-F31C-4E32-A0ED-62B428B30239}"/>
              </a:ext>
            </a:extLst>
          </p:cNvPr>
          <p:cNvSpPr/>
          <p:nvPr/>
        </p:nvSpPr>
        <p:spPr>
          <a:xfrm>
            <a:off x="6387974" y="2803019"/>
            <a:ext cx="597408" cy="5974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L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95E218-3FD5-4C06-8810-78B06383D13C}"/>
              </a:ext>
            </a:extLst>
          </p:cNvPr>
          <p:cNvSpPr/>
          <p:nvPr/>
        </p:nvSpPr>
        <p:spPr>
          <a:xfrm>
            <a:off x="6398107" y="4135808"/>
            <a:ext cx="597408" cy="5974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a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B6BDF7-FB02-4CFF-AC46-7FB7D738A2E8}"/>
              </a:ext>
            </a:extLst>
          </p:cNvPr>
          <p:cNvSpPr/>
          <p:nvPr/>
        </p:nvSpPr>
        <p:spPr>
          <a:xfrm>
            <a:off x="6398107" y="5170987"/>
            <a:ext cx="597408" cy="5974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b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CFFFEAD-0DE0-48F7-9336-77A412786E61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6985382" y="2066544"/>
            <a:ext cx="2522165" cy="23332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연결선: 구부러짐 21">
            <a:extLst>
              <a:ext uri="{FF2B5EF4-FFF2-40B4-BE49-F238E27FC236}">
                <a16:creationId xmlns:a16="http://schemas.microsoft.com/office/drawing/2014/main" id="{5128AD2D-8718-43E0-9A4F-90D667931A64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6985382" y="3101723"/>
            <a:ext cx="1930590" cy="78207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31E2075-6BFC-4CFA-9F45-E8ED4A900471}"/>
              </a:ext>
            </a:extLst>
          </p:cNvPr>
          <p:cNvGrpSpPr/>
          <p:nvPr/>
        </p:nvGrpSpPr>
        <p:grpSpPr>
          <a:xfrm>
            <a:off x="8553032" y="4993913"/>
            <a:ext cx="1202267" cy="1414848"/>
            <a:chOff x="3559673" y="4086421"/>
            <a:chExt cx="1202267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EBE5A5C-67DD-4BD6-8EB3-D3BC14DB9240}"/>
                </a:ext>
              </a:extLst>
            </p:cNvPr>
            <p:cNvGrpSpPr/>
            <p:nvPr/>
          </p:nvGrpSpPr>
          <p:grpSpPr>
            <a:xfrm>
              <a:off x="3559673" y="4097867"/>
              <a:ext cx="1202267" cy="1403402"/>
              <a:chOff x="3559673" y="4097867"/>
              <a:chExt cx="1202267" cy="1403402"/>
            </a:xfrm>
            <a:grpFill/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9C5FC58-DD76-48E9-8C59-18BA6F98F3E6}"/>
                  </a:ext>
                </a:extLst>
              </p:cNvPr>
              <p:cNvSpPr/>
              <p:nvPr/>
            </p:nvSpPr>
            <p:spPr>
              <a:xfrm>
                <a:off x="3559673" y="4097867"/>
                <a:ext cx="1202267" cy="1403402"/>
              </a:xfrm>
              <a:prstGeom prst="roundRect">
                <a:avLst>
                  <a:gd name="adj" fmla="val 27920"/>
                </a:avLst>
              </a:prstGeom>
              <a:grp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5EDFA9C-60A4-49CF-9D4F-7823565D5902}"/>
                  </a:ext>
                </a:extLst>
              </p:cNvPr>
              <p:cNvSpPr/>
              <p:nvPr/>
            </p:nvSpPr>
            <p:spPr>
              <a:xfrm>
                <a:off x="3818279" y="4711504"/>
                <a:ext cx="685054" cy="5718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5</a:t>
                </a: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9D65BA-FC21-4EA4-A132-71237CBED6B9}"/>
                </a:ext>
              </a:extLst>
            </p:cNvPr>
            <p:cNvSpPr txBox="1"/>
            <p:nvPr/>
          </p:nvSpPr>
          <p:spPr>
            <a:xfrm>
              <a:off x="3838731" y="4086421"/>
              <a:ext cx="644151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int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A276070-5E97-4BF6-871A-B186E013C72C}"/>
              </a:ext>
            </a:extLst>
          </p:cNvPr>
          <p:cNvGrpSpPr/>
          <p:nvPr/>
        </p:nvGrpSpPr>
        <p:grpSpPr>
          <a:xfrm>
            <a:off x="9507547" y="1586722"/>
            <a:ext cx="1202267" cy="1414848"/>
            <a:chOff x="3559673" y="4086421"/>
            <a:chExt cx="1202267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8956470-C736-4226-A25F-FF85FD4BCBFF}"/>
                </a:ext>
              </a:extLst>
            </p:cNvPr>
            <p:cNvGrpSpPr/>
            <p:nvPr/>
          </p:nvGrpSpPr>
          <p:grpSpPr>
            <a:xfrm>
              <a:off x="3559673" y="4097867"/>
              <a:ext cx="1202267" cy="1403402"/>
              <a:chOff x="3559673" y="4097867"/>
              <a:chExt cx="1202267" cy="1403402"/>
            </a:xfrm>
            <a:grpFill/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3ED0E70-6FD9-4D8F-A12C-D1407C3C3E48}"/>
                  </a:ext>
                </a:extLst>
              </p:cNvPr>
              <p:cNvSpPr/>
              <p:nvPr/>
            </p:nvSpPr>
            <p:spPr>
              <a:xfrm>
                <a:off x="3559673" y="4097867"/>
                <a:ext cx="1202267" cy="1403402"/>
              </a:xfrm>
              <a:prstGeom prst="roundRect">
                <a:avLst>
                  <a:gd name="adj" fmla="val 27920"/>
                </a:avLst>
              </a:prstGeom>
              <a:grp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1F00F0C-3DBC-4D0B-BF0E-AE8A1216B615}"/>
                  </a:ext>
                </a:extLst>
              </p:cNvPr>
              <p:cNvSpPr/>
              <p:nvPr/>
            </p:nvSpPr>
            <p:spPr>
              <a:xfrm>
                <a:off x="3818279" y="4711504"/>
                <a:ext cx="685054" cy="5718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3200" b="1" kern="0" dirty="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5</a:t>
                </a: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130867-32E3-446B-96F4-D6F6DBA2E985}"/>
                </a:ext>
              </a:extLst>
            </p:cNvPr>
            <p:cNvSpPr txBox="1"/>
            <p:nvPr/>
          </p:nvSpPr>
          <p:spPr>
            <a:xfrm>
              <a:off x="3838731" y="4086421"/>
              <a:ext cx="644151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int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41" name="연결선: 구부러짐 21">
            <a:extLst>
              <a:ext uri="{FF2B5EF4-FFF2-40B4-BE49-F238E27FC236}">
                <a16:creationId xmlns:a16="http://schemas.microsoft.com/office/drawing/2014/main" id="{55E39987-E864-457E-BAB8-A7AA3E5CF8B0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5400000">
            <a:off x="9056918" y="4462007"/>
            <a:ext cx="629154" cy="434658"/>
          </a:xfrm>
          <a:prstGeom prst="curved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연결선: 구부러짐 21">
            <a:extLst>
              <a:ext uri="{FF2B5EF4-FFF2-40B4-BE49-F238E27FC236}">
                <a16:creationId xmlns:a16="http://schemas.microsoft.com/office/drawing/2014/main" id="{4810E922-3DF6-494B-ACBD-272FD8881998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rot="16200000" flipH="1">
            <a:off x="10247123" y="4355944"/>
            <a:ext cx="627304" cy="644934"/>
          </a:xfrm>
          <a:prstGeom prst="curved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연결선: 구부러짐 21">
            <a:extLst>
              <a:ext uri="{FF2B5EF4-FFF2-40B4-BE49-F238E27FC236}">
                <a16:creationId xmlns:a16="http://schemas.microsoft.com/office/drawing/2014/main" id="{F6A4D2FD-9EDE-4413-80C4-54704670076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995515" y="1926765"/>
            <a:ext cx="1148920" cy="250774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연결선: 구부러짐 21">
            <a:extLst>
              <a:ext uri="{FF2B5EF4-FFF2-40B4-BE49-F238E27FC236}">
                <a16:creationId xmlns:a16="http://schemas.microsoft.com/office/drawing/2014/main" id="{8D2B4495-32FC-448B-89F2-0873EB9C6B68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 flipV="1">
            <a:off x="6995515" y="3883802"/>
            <a:ext cx="1920457" cy="158588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87D3D52-2218-40E1-B485-CC5EBE999F9D}"/>
              </a:ext>
            </a:extLst>
          </p:cNvPr>
          <p:cNvGrpSpPr/>
          <p:nvPr/>
        </p:nvGrpSpPr>
        <p:grpSpPr>
          <a:xfrm>
            <a:off x="8061905" y="628717"/>
            <a:ext cx="1202267" cy="1414848"/>
            <a:chOff x="3559673" y="4086421"/>
            <a:chExt cx="1202267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5ECE488-9D6A-48F2-B27D-9B6AA25BA88B}"/>
                </a:ext>
              </a:extLst>
            </p:cNvPr>
            <p:cNvGrpSpPr/>
            <p:nvPr/>
          </p:nvGrpSpPr>
          <p:grpSpPr>
            <a:xfrm>
              <a:off x="3559673" y="4097867"/>
              <a:ext cx="1202267" cy="1403402"/>
              <a:chOff x="3559673" y="4097867"/>
              <a:chExt cx="1202267" cy="1403402"/>
            </a:xfrm>
            <a:grpFill/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5E3774CF-E078-4E9E-B8C3-12BD6567702D}"/>
                  </a:ext>
                </a:extLst>
              </p:cNvPr>
              <p:cNvSpPr/>
              <p:nvPr/>
            </p:nvSpPr>
            <p:spPr>
              <a:xfrm>
                <a:off x="3559673" y="4097867"/>
                <a:ext cx="1202267" cy="1403402"/>
              </a:xfrm>
              <a:prstGeom prst="roundRect">
                <a:avLst>
                  <a:gd name="adj" fmla="val 27920"/>
                </a:avLst>
              </a:prstGeom>
              <a:grp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9315A86-A477-4FC0-B55D-9A237BB20E5F}"/>
                  </a:ext>
                </a:extLst>
              </p:cNvPr>
              <p:cNvSpPr/>
              <p:nvPr/>
            </p:nvSpPr>
            <p:spPr>
              <a:xfrm>
                <a:off x="3818279" y="4711504"/>
                <a:ext cx="685054" cy="5718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3200" b="1" kern="0" dirty="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9</a:t>
                </a: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9C4014-74F5-4C77-8929-2C0B33D48850}"/>
                </a:ext>
              </a:extLst>
            </p:cNvPr>
            <p:cNvSpPr txBox="1"/>
            <p:nvPr/>
          </p:nvSpPr>
          <p:spPr>
            <a:xfrm>
              <a:off x="3838731" y="4086421"/>
              <a:ext cx="644151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int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333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A78D9-ECAE-43B8-91E0-48247201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Passing Arguments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48A7-5542-4B8A-917F-D287CB89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5B923D-C507-4B69-BAEF-BFCC4DB51CE3}"/>
              </a:ext>
            </a:extLst>
          </p:cNvPr>
          <p:cNvSpPr/>
          <p:nvPr/>
        </p:nvSpPr>
        <p:spPr>
          <a:xfrm>
            <a:off x="618226" y="1314398"/>
            <a:ext cx="4921514" cy="5156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...    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400" dirty="0">
                <a:latin typeface="Consolas" panose="020B0609020204030204" pitchFamily="49" charset="0"/>
              </a:rPr>
              <a:t> = 9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...    </a:t>
            </a:r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</a:rPr>
              <a:t>b[0] = 'spam'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400" dirty="0">
                <a:latin typeface="Consolas" panose="020B0609020204030204" pitchFamily="49" charset="0"/>
              </a:rPr>
              <a:t> = 5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400" dirty="0">
                <a:latin typeface="Consolas" panose="020B0609020204030204" pitchFamily="49" charset="0"/>
              </a:rPr>
              <a:t> = [1, 2]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400" dirty="0">
                <a:latin typeface="Consolas" panose="020B0609020204030204" pitchFamily="49" charset="0"/>
              </a:rPr>
              <a:t>(x, L)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850C11-69CC-4C02-9068-D02CF5118AFB}"/>
              </a:ext>
            </a:extLst>
          </p:cNvPr>
          <p:cNvGrpSpPr/>
          <p:nvPr/>
        </p:nvGrpSpPr>
        <p:grpSpPr>
          <a:xfrm>
            <a:off x="10282108" y="4992063"/>
            <a:ext cx="1202267" cy="1414848"/>
            <a:chOff x="3559673" y="4086421"/>
            <a:chExt cx="1202267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1BF1E1D-6187-422C-A6B9-C4F59E22460A}"/>
                </a:ext>
              </a:extLst>
            </p:cNvPr>
            <p:cNvGrpSpPr/>
            <p:nvPr/>
          </p:nvGrpSpPr>
          <p:grpSpPr>
            <a:xfrm>
              <a:off x="3559673" y="4097867"/>
              <a:ext cx="1202267" cy="1403402"/>
              <a:chOff x="3559673" y="4097867"/>
              <a:chExt cx="1202267" cy="1403402"/>
            </a:xfrm>
            <a:grpFill/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F8EF84D-235A-4E90-B0A5-B8193AD7D9F5}"/>
                  </a:ext>
                </a:extLst>
              </p:cNvPr>
              <p:cNvSpPr/>
              <p:nvPr/>
            </p:nvSpPr>
            <p:spPr>
              <a:xfrm>
                <a:off x="3559673" y="4097867"/>
                <a:ext cx="1202267" cy="1403402"/>
              </a:xfrm>
              <a:prstGeom prst="roundRect">
                <a:avLst>
                  <a:gd name="adj" fmla="val 27920"/>
                </a:avLst>
              </a:prstGeom>
              <a:grp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0FF2469-F5FA-4010-ACCC-8E7135D19B65}"/>
                  </a:ext>
                </a:extLst>
              </p:cNvPr>
              <p:cNvSpPr/>
              <p:nvPr/>
            </p:nvSpPr>
            <p:spPr>
              <a:xfrm>
                <a:off x="3818279" y="4711504"/>
                <a:ext cx="685054" cy="5718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5</a:t>
                </a: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5A9548-79CA-43F2-AFA5-430583958CEB}"/>
                </a:ext>
              </a:extLst>
            </p:cNvPr>
            <p:cNvSpPr txBox="1"/>
            <p:nvPr/>
          </p:nvSpPr>
          <p:spPr>
            <a:xfrm>
              <a:off x="3838731" y="4086421"/>
              <a:ext cx="644151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int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5BB3B3-14AE-4F85-A628-83403495D387}"/>
              </a:ext>
            </a:extLst>
          </p:cNvPr>
          <p:cNvGrpSpPr/>
          <p:nvPr/>
        </p:nvGrpSpPr>
        <p:grpSpPr>
          <a:xfrm>
            <a:off x="8915972" y="3182101"/>
            <a:ext cx="1962713" cy="1403402"/>
            <a:chOff x="8205415" y="2616981"/>
            <a:chExt cx="1962713" cy="140340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1DCDB54-A6A1-4518-947F-7B23184D5658}"/>
                </a:ext>
              </a:extLst>
            </p:cNvPr>
            <p:cNvSpPr/>
            <p:nvPr/>
          </p:nvSpPr>
          <p:spPr>
            <a:xfrm>
              <a:off x="8205415" y="2616981"/>
              <a:ext cx="1962713" cy="1403402"/>
            </a:xfrm>
            <a:prstGeom prst="roundRect">
              <a:avLst>
                <a:gd name="adj" fmla="val 2792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71BF60-BAB8-48A2-A4F8-324B7629C70B}"/>
                </a:ext>
              </a:extLst>
            </p:cNvPr>
            <p:cNvSpPr txBox="1"/>
            <p:nvPr/>
          </p:nvSpPr>
          <p:spPr>
            <a:xfrm>
              <a:off x="8878267" y="2642972"/>
              <a:ext cx="688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list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8111B61-B1D5-497D-832D-C589D6FC5C54}"/>
                </a:ext>
              </a:extLst>
            </p:cNvPr>
            <p:cNvGrpSpPr/>
            <p:nvPr/>
          </p:nvGrpSpPr>
          <p:grpSpPr>
            <a:xfrm>
              <a:off x="8535740" y="3227747"/>
              <a:ext cx="1334538" cy="571892"/>
              <a:chOff x="8551004" y="3227747"/>
              <a:chExt cx="1334538" cy="57189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B41AB83-40AD-4F59-972C-5504E70079A6}"/>
                  </a:ext>
                </a:extLst>
              </p:cNvPr>
              <p:cNvSpPr/>
              <p:nvPr/>
            </p:nvSpPr>
            <p:spPr>
              <a:xfrm>
                <a:off x="8551004" y="3227747"/>
                <a:ext cx="685054" cy="57189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9C4815E-F84C-4C4D-A771-7328ED761E01}"/>
                  </a:ext>
                </a:extLst>
              </p:cNvPr>
              <p:cNvSpPr/>
              <p:nvPr/>
            </p:nvSpPr>
            <p:spPr>
              <a:xfrm>
                <a:off x="9200488" y="3227747"/>
                <a:ext cx="685054" cy="57189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B27C11-5EE0-4374-82EF-7080B7E6C299}"/>
              </a:ext>
            </a:extLst>
          </p:cNvPr>
          <p:cNvSpPr/>
          <p:nvPr/>
        </p:nvSpPr>
        <p:spPr>
          <a:xfrm>
            <a:off x="6387974" y="1767840"/>
            <a:ext cx="597408" cy="5974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x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983608-F31C-4E32-A0ED-62B428B30239}"/>
              </a:ext>
            </a:extLst>
          </p:cNvPr>
          <p:cNvSpPr/>
          <p:nvPr/>
        </p:nvSpPr>
        <p:spPr>
          <a:xfrm>
            <a:off x="6387974" y="2803019"/>
            <a:ext cx="597408" cy="5974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L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95E218-3FD5-4C06-8810-78B06383D13C}"/>
              </a:ext>
            </a:extLst>
          </p:cNvPr>
          <p:cNvSpPr/>
          <p:nvPr/>
        </p:nvSpPr>
        <p:spPr>
          <a:xfrm>
            <a:off x="6398107" y="4135808"/>
            <a:ext cx="597408" cy="5974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a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B6BDF7-FB02-4CFF-AC46-7FB7D738A2E8}"/>
              </a:ext>
            </a:extLst>
          </p:cNvPr>
          <p:cNvSpPr/>
          <p:nvPr/>
        </p:nvSpPr>
        <p:spPr>
          <a:xfrm>
            <a:off x="6398107" y="5170987"/>
            <a:ext cx="597408" cy="5974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b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CFFFEAD-0DE0-48F7-9336-77A412786E61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6985382" y="2066544"/>
            <a:ext cx="2522165" cy="23332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연결선: 구부러짐 21">
            <a:extLst>
              <a:ext uri="{FF2B5EF4-FFF2-40B4-BE49-F238E27FC236}">
                <a16:creationId xmlns:a16="http://schemas.microsoft.com/office/drawing/2014/main" id="{5128AD2D-8718-43E0-9A4F-90D667931A64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6985382" y="3101723"/>
            <a:ext cx="1930590" cy="78207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31E2075-6BFC-4CFA-9F45-E8ED4A900471}"/>
              </a:ext>
            </a:extLst>
          </p:cNvPr>
          <p:cNvGrpSpPr/>
          <p:nvPr/>
        </p:nvGrpSpPr>
        <p:grpSpPr>
          <a:xfrm>
            <a:off x="8451290" y="4993913"/>
            <a:ext cx="1437024" cy="1414848"/>
            <a:chOff x="3457931" y="4086421"/>
            <a:chExt cx="1437024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EBE5A5C-67DD-4BD6-8EB3-D3BC14DB9240}"/>
                </a:ext>
              </a:extLst>
            </p:cNvPr>
            <p:cNvGrpSpPr/>
            <p:nvPr/>
          </p:nvGrpSpPr>
          <p:grpSpPr>
            <a:xfrm>
              <a:off x="3457931" y="4097867"/>
              <a:ext cx="1437024" cy="1403402"/>
              <a:chOff x="3457931" y="4097867"/>
              <a:chExt cx="1437024" cy="1403402"/>
            </a:xfrm>
            <a:grpFill/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9C5FC58-DD76-48E9-8C59-18BA6F98F3E6}"/>
                  </a:ext>
                </a:extLst>
              </p:cNvPr>
              <p:cNvSpPr/>
              <p:nvPr/>
            </p:nvSpPr>
            <p:spPr>
              <a:xfrm>
                <a:off x="3457931" y="4097867"/>
                <a:ext cx="1437024" cy="1403402"/>
              </a:xfrm>
              <a:prstGeom prst="roundRect">
                <a:avLst>
                  <a:gd name="adj" fmla="val 2792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5EDFA9C-60A4-49CF-9D4F-7823565D5902}"/>
                  </a:ext>
                </a:extLst>
              </p:cNvPr>
              <p:cNvSpPr/>
              <p:nvPr/>
            </p:nvSpPr>
            <p:spPr>
              <a:xfrm>
                <a:off x="3559672" y="4711504"/>
                <a:ext cx="1202267" cy="5718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2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'spam'</a:t>
                </a:r>
                <a:endPara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9D65BA-FC21-4EA4-A132-71237CBED6B9}"/>
                </a:ext>
              </a:extLst>
            </p:cNvPr>
            <p:cNvSpPr txBox="1"/>
            <p:nvPr/>
          </p:nvSpPr>
          <p:spPr>
            <a:xfrm>
              <a:off x="3844758" y="4086421"/>
              <a:ext cx="632097" cy="5847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str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A276070-5E97-4BF6-871A-B186E013C72C}"/>
              </a:ext>
            </a:extLst>
          </p:cNvPr>
          <p:cNvGrpSpPr/>
          <p:nvPr/>
        </p:nvGrpSpPr>
        <p:grpSpPr>
          <a:xfrm>
            <a:off x="9507547" y="1586722"/>
            <a:ext cx="1202267" cy="1414848"/>
            <a:chOff x="3559673" y="4086421"/>
            <a:chExt cx="1202267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8956470-C736-4226-A25F-FF85FD4BCBFF}"/>
                </a:ext>
              </a:extLst>
            </p:cNvPr>
            <p:cNvGrpSpPr/>
            <p:nvPr/>
          </p:nvGrpSpPr>
          <p:grpSpPr>
            <a:xfrm>
              <a:off x="3559673" y="4097867"/>
              <a:ext cx="1202267" cy="1403402"/>
              <a:chOff x="3559673" y="4097867"/>
              <a:chExt cx="1202267" cy="1403402"/>
            </a:xfrm>
            <a:grpFill/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3ED0E70-6FD9-4D8F-A12C-D1407C3C3E48}"/>
                  </a:ext>
                </a:extLst>
              </p:cNvPr>
              <p:cNvSpPr/>
              <p:nvPr/>
            </p:nvSpPr>
            <p:spPr>
              <a:xfrm>
                <a:off x="3559673" y="4097867"/>
                <a:ext cx="1202267" cy="1403402"/>
              </a:xfrm>
              <a:prstGeom prst="roundRect">
                <a:avLst>
                  <a:gd name="adj" fmla="val 27920"/>
                </a:avLst>
              </a:prstGeom>
              <a:grp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1F00F0C-3DBC-4D0B-BF0E-AE8A1216B615}"/>
                  </a:ext>
                </a:extLst>
              </p:cNvPr>
              <p:cNvSpPr/>
              <p:nvPr/>
            </p:nvSpPr>
            <p:spPr>
              <a:xfrm>
                <a:off x="3818279" y="4711504"/>
                <a:ext cx="685054" cy="5718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3200" b="1" kern="0" dirty="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5</a:t>
                </a: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130867-32E3-446B-96F4-D6F6DBA2E985}"/>
                </a:ext>
              </a:extLst>
            </p:cNvPr>
            <p:cNvSpPr txBox="1"/>
            <p:nvPr/>
          </p:nvSpPr>
          <p:spPr>
            <a:xfrm>
              <a:off x="3838731" y="4086421"/>
              <a:ext cx="644151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int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41" name="연결선: 구부러짐 21">
            <a:extLst>
              <a:ext uri="{FF2B5EF4-FFF2-40B4-BE49-F238E27FC236}">
                <a16:creationId xmlns:a16="http://schemas.microsoft.com/office/drawing/2014/main" id="{55E39987-E864-457E-BAB8-A7AA3E5CF8B0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5400000">
            <a:off x="9056918" y="4462007"/>
            <a:ext cx="629154" cy="434658"/>
          </a:xfrm>
          <a:prstGeom prst="curved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연결선: 구부러짐 21">
            <a:extLst>
              <a:ext uri="{FF2B5EF4-FFF2-40B4-BE49-F238E27FC236}">
                <a16:creationId xmlns:a16="http://schemas.microsoft.com/office/drawing/2014/main" id="{4810E922-3DF6-494B-ACBD-272FD8881998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rot="16200000" flipH="1">
            <a:off x="10247123" y="4355944"/>
            <a:ext cx="627304" cy="644934"/>
          </a:xfrm>
          <a:prstGeom prst="curved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연결선: 구부러짐 21">
            <a:extLst>
              <a:ext uri="{FF2B5EF4-FFF2-40B4-BE49-F238E27FC236}">
                <a16:creationId xmlns:a16="http://schemas.microsoft.com/office/drawing/2014/main" id="{F6A4D2FD-9EDE-4413-80C4-54704670076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995515" y="1926765"/>
            <a:ext cx="1148920" cy="250774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연결선: 구부러짐 21">
            <a:extLst>
              <a:ext uri="{FF2B5EF4-FFF2-40B4-BE49-F238E27FC236}">
                <a16:creationId xmlns:a16="http://schemas.microsoft.com/office/drawing/2014/main" id="{8D2B4495-32FC-448B-89F2-0873EB9C6B68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 flipV="1">
            <a:off x="6995515" y="3883802"/>
            <a:ext cx="1920457" cy="158588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87D3D52-2218-40E1-B485-CC5EBE999F9D}"/>
              </a:ext>
            </a:extLst>
          </p:cNvPr>
          <p:cNvGrpSpPr/>
          <p:nvPr/>
        </p:nvGrpSpPr>
        <p:grpSpPr>
          <a:xfrm>
            <a:off x="8061905" y="628717"/>
            <a:ext cx="1202267" cy="1414848"/>
            <a:chOff x="3559673" y="4086421"/>
            <a:chExt cx="1202267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5ECE488-9D6A-48F2-B27D-9B6AA25BA88B}"/>
                </a:ext>
              </a:extLst>
            </p:cNvPr>
            <p:cNvGrpSpPr/>
            <p:nvPr/>
          </p:nvGrpSpPr>
          <p:grpSpPr>
            <a:xfrm>
              <a:off x="3559673" y="4097867"/>
              <a:ext cx="1202267" cy="1403402"/>
              <a:chOff x="3559673" y="4097867"/>
              <a:chExt cx="1202267" cy="1403402"/>
            </a:xfrm>
            <a:grpFill/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5E3774CF-E078-4E9E-B8C3-12BD6567702D}"/>
                  </a:ext>
                </a:extLst>
              </p:cNvPr>
              <p:cNvSpPr/>
              <p:nvPr/>
            </p:nvSpPr>
            <p:spPr>
              <a:xfrm>
                <a:off x="3559673" y="4097867"/>
                <a:ext cx="1202267" cy="1403402"/>
              </a:xfrm>
              <a:prstGeom prst="roundRect">
                <a:avLst>
                  <a:gd name="adj" fmla="val 27920"/>
                </a:avLst>
              </a:prstGeom>
              <a:grp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9315A86-A477-4FC0-B55D-9A237BB20E5F}"/>
                  </a:ext>
                </a:extLst>
              </p:cNvPr>
              <p:cNvSpPr/>
              <p:nvPr/>
            </p:nvSpPr>
            <p:spPr>
              <a:xfrm>
                <a:off x="3818279" y="4711504"/>
                <a:ext cx="685054" cy="5718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3200" b="1" kern="0" dirty="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9</a:t>
                </a: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9C4014-74F5-4C77-8929-2C0B33D48850}"/>
                </a:ext>
              </a:extLst>
            </p:cNvPr>
            <p:cNvSpPr txBox="1"/>
            <p:nvPr/>
          </p:nvSpPr>
          <p:spPr>
            <a:xfrm>
              <a:off x="3838731" y="4086421"/>
              <a:ext cx="644151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int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90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C52613F-191D-4747-AFB3-334E252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Functions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E0A8F-A1BF-4841-B020-0D4F3558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en-US" altLang="ko-KR" dirty="0">
                <a:solidFill>
                  <a:srgbClr val="C00000"/>
                </a:solidFill>
              </a:rPr>
              <a:t>function</a:t>
            </a:r>
            <a:r>
              <a:rPr lang="en-US" altLang="ko-KR" dirty="0"/>
              <a:t> is some reusable code that takes argument(s) as input, does some computation, and then returns a result or results.</a:t>
            </a:r>
          </a:p>
          <a:p>
            <a:pPr lvl="4"/>
            <a:endParaRPr lang="en-US" altLang="ko-KR" dirty="0"/>
          </a:p>
          <a:p>
            <a:r>
              <a:rPr lang="en-US" altLang="ko-KR" dirty="0"/>
              <a:t>Built-in functions</a:t>
            </a:r>
          </a:p>
          <a:p>
            <a:pPr lvl="1"/>
            <a:r>
              <a:rPr lang="en-US" altLang="ko-KR" dirty="0"/>
              <a:t>Provided as part of Python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print()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input()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type()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float()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int()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max()</a:t>
            </a:r>
            <a:r>
              <a:rPr lang="en-US" altLang="ko-KR" dirty="0"/>
              <a:t>, …</a:t>
            </a:r>
          </a:p>
          <a:p>
            <a:pPr lvl="4"/>
            <a:endParaRPr lang="en-US" altLang="ko-KR" dirty="0"/>
          </a:p>
          <a:p>
            <a:r>
              <a:rPr lang="en-US" altLang="ko-KR" dirty="0"/>
              <a:t>User-defined functions</a:t>
            </a:r>
          </a:p>
          <a:p>
            <a:pPr lvl="1"/>
            <a:r>
              <a:rPr lang="en-US" altLang="ko-KR" dirty="0"/>
              <a:t>Functions that we define ourselves and then use</a:t>
            </a:r>
          </a:p>
          <a:p>
            <a:pPr lvl="1"/>
            <a:r>
              <a:rPr lang="en-US" altLang="ko-KR" dirty="0"/>
              <a:t>A function can be defined using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/>
              <a:t> reserved word</a:t>
            </a:r>
          </a:p>
          <a:p>
            <a:pPr lvl="1"/>
            <a:r>
              <a:rPr lang="en-US" altLang="ko-KR" dirty="0"/>
              <a:t>A function is called (or invoked) by using the function name, parentheses, and arguments in an expression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880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A78D9-ECAE-43B8-91E0-48247201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Passing Arguments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48A7-5542-4B8A-917F-D287CB89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5B923D-C507-4B69-BAEF-BFCC4DB51CE3}"/>
              </a:ext>
            </a:extLst>
          </p:cNvPr>
          <p:cNvSpPr/>
          <p:nvPr/>
        </p:nvSpPr>
        <p:spPr>
          <a:xfrm>
            <a:off x="618226" y="1314398"/>
            <a:ext cx="4921514" cy="5156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...    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400" dirty="0">
                <a:latin typeface="Consolas" panose="020B0609020204030204" pitchFamily="49" charset="0"/>
              </a:rPr>
              <a:t> = 9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...    </a:t>
            </a:r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400" dirty="0">
                <a:latin typeface="Consolas" panose="020B0609020204030204" pitchFamily="49" charset="0"/>
              </a:rPr>
              <a:t>[0] = 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'spam'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400" dirty="0">
                <a:latin typeface="Consolas" panose="020B0609020204030204" pitchFamily="49" charset="0"/>
              </a:rPr>
              <a:t> = 5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400" dirty="0">
                <a:latin typeface="Consolas" panose="020B0609020204030204" pitchFamily="49" charset="0"/>
              </a:rPr>
              <a:t> = [1, 2]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400" dirty="0">
                <a:latin typeface="Consolas" panose="020B0609020204030204" pitchFamily="49" charset="0"/>
              </a:rPr>
              <a:t>(x, L)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(x)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(L)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['spam', 2]</a:t>
            </a:r>
            <a:endParaRPr lang="en-US" altLang="ko-KR" sz="2400" dirty="0"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850C11-69CC-4C02-9068-D02CF5118AFB}"/>
              </a:ext>
            </a:extLst>
          </p:cNvPr>
          <p:cNvGrpSpPr/>
          <p:nvPr/>
        </p:nvGrpSpPr>
        <p:grpSpPr>
          <a:xfrm>
            <a:off x="10282108" y="4992063"/>
            <a:ext cx="1202267" cy="1414848"/>
            <a:chOff x="3559673" y="4086421"/>
            <a:chExt cx="1202267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1BF1E1D-6187-422C-A6B9-C4F59E22460A}"/>
                </a:ext>
              </a:extLst>
            </p:cNvPr>
            <p:cNvGrpSpPr/>
            <p:nvPr/>
          </p:nvGrpSpPr>
          <p:grpSpPr>
            <a:xfrm>
              <a:off x="3559673" y="4097867"/>
              <a:ext cx="1202267" cy="1403402"/>
              <a:chOff x="3559673" y="4097867"/>
              <a:chExt cx="1202267" cy="1403402"/>
            </a:xfrm>
            <a:grpFill/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F8EF84D-235A-4E90-B0A5-B8193AD7D9F5}"/>
                  </a:ext>
                </a:extLst>
              </p:cNvPr>
              <p:cNvSpPr/>
              <p:nvPr/>
            </p:nvSpPr>
            <p:spPr>
              <a:xfrm>
                <a:off x="3559673" y="4097867"/>
                <a:ext cx="1202267" cy="1403402"/>
              </a:xfrm>
              <a:prstGeom prst="roundRect">
                <a:avLst>
                  <a:gd name="adj" fmla="val 27920"/>
                </a:avLst>
              </a:prstGeom>
              <a:grp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0FF2469-F5FA-4010-ACCC-8E7135D19B65}"/>
                  </a:ext>
                </a:extLst>
              </p:cNvPr>
              <p:cNvSpPr/>
              <p:nvPr/>
            </p:nvSpPr>
            <p:spPr>
              <a:xfrm>
                <a:off x="3818279" y="4711504"/>
                <a:ext cx="685054" cy="5718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5</a:t>
                </a: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5A9548-79CA-43F2-AFA5-430583958CEB}"/>
                </a:ext>
              </a:extLst>
            </p:cNvPr>
            <p:cNvSpPr txBox="1"/>
            <p:nvPr/>
          </p:nvSpPr>
          <p:spPr>
            <a:xfrm>
              <a:off x="3838731" y="4086421"/>
              <a:ext cx="644151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int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5BB3B3-14AE-4F85-A628-83403495D387}"/>
              </a:ext>
            </a:extLst>
          </p:cNvPr>
          <p:cNvGrpSpPr/>
          <p:nvPr/>
        </p:nvGrpSpPr>
        <p:grpSpPr>
          <a:xfrm>
            <a:off x="8915972" y="3182101"/>
            <a:ext cx="1962713" cy="1403402"/>
            <a:chOff x="8205415" y="2616981"/>
            <a:chExt cx="1962713" cy="140340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1DCDB54-A6A1-4518-947F-7B23184D5658}"/>
                </a:ext>
              </a:extLst>
            </p:cNvPr>
            <p:cNvSpPr/>
            <p:nvPr/>
          </p:nvSpPr>
          <p:spPr>
            <a:xfrm>
              <a:off x="8205415" y="2616981"/>
              <a:ext cx="1962713" cy="1403402"/>
            </a:xfrm>
            <a:prstGeom prst="roundRect">
              <a:avLst>
                <a:gd name="adj" fmla="val 2792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71BF60-BAB8-48A2-A4F8-324B7629C70B}"/>
                </a:ext>
              </a:extLst>
            </p:cNvPr>
            <p:cNvSpPr txBox="1"/>
            <p:nvPr/>
          </p:nvSpPr>
          <p:spPr>
            <a:xfrm>
              <a:off x="8878267" y="2642972"/>
              <a:ext cx="688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list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8111B61-B1D5-497D-832D-C589D6FC5C54}"/>
                </a:ext>
              </a:extLst>
            </p:cNvPr>
            <p:cNvGrpSpPr/>
            <p:nvPr/>
          </p:nvGrpSpPr>
          <p:grpSpPr>
            <a:xfrm>
              <a:off x="8535740" y="3227747"/>
              <a:ext cx="1334538" cy="571892"/>
              <a:chOff x="8551004" y="3227747"/>
              <a:chExt cx="1334538" cy="57189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B41AB83-40AD-4F59-972C-5504E70079A6}"/>
                  </a:ext>
                </a:extLst>
              </p:cNvPr>
              <p:cNvSpPr/>
              <p:nvPr/>
            </p:nvSpPr>
            <p:spPr>
              <a:xfrm>
                <a:off x="8551004" y="3227747"/>
                <a:ext cx="685054" cy="57189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9C4815E-F84C-4C4D-A771-7328ED761E01}"/>
                  </a:ext>
                </a:extLst>
              </p:cNvPr>
              <p:cNvSpPr/>
              <p:nvPr/>
            </p:nvSpPr>
            <p:spPr>
              <a:xfrm>
                <a:off x="9200488" y="3227747"/>
                <a:ext cx="685054" cy="57189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B27C11-5EE0-4374-82EF-7080B7E6C299}"/>
              </a:ext>
            </a:extLst>
          </p:cNvPr>
          <p:cNvSpPr/>
          <p:nvPr/>
        </p:nvSpPr>
        <p:spPr>
          <a:xfrm>
            <a:off x="6387974" y="1767840"/>
            <a:ext cx="597408" cy="5974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x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983608-F31C-4E32-A0ED-62B428B30239}"/>
              </a:ext>
            </a:extLst>
          </p:cNvPr>
          <p:cNvSpPr/>
          <p:nvPr/>
        </p:nvSpPr>
        <p:spPr>
          <a:xfrm>
            <a:off x="6387974" y="2803019"/>
            <a:ext cx="597408" cy="597408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L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0CFFFEAD-0DE0-48F7-9336-77A412786E61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>
            <a:off x="6985382" y="2066544"/>
            <a:ext cx="2522165" cy="23332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연결선: 구부러짐 21">
            <a:extLst>
              <a:ext uri="{FF2B5EF4-FFF2-40B4-BE49-F238E27FC236}">
                <a16:creationId xmlns:a16="http://schemas.microsoft.com/office/drawing/2014/main" id="{5128AD2D-8718-43E0-9A4F-90D667931A64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6985382" y="3101723"/>
            <a:ext cx="1930590" cy="78207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31E2075-6BFC-4CFA-9F45-E8ED4A900471}"/>
              </a:ext>
            </a:extLst>
          </p:cNvPr>
          <p:cNvGrpSpPr/>
          <p:nvPr/>
        </p:nvGrpSpPr>
        <p:grpSpPr>
          <a:xfrm>
            <a:off x="8451290" y="4993913"/>
            <a:ext cx="1437024" cy="1414848"/>
            <a:chOff x="3457931" y="4086421"/>
            <a:chExt cx="1437024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EBE5A5C-67DD-4BD6-8EB3-D3BC14DB9240}"/>
                </a:ext>
              </a:extLst>
            </p:cNvPr>
            <p:cNvGrpSpPr/>
            <p:nvPr/>
          </p:nvGrpSpPr>
          <p:grpSpPr>
            <a:xfrm>
              <a:off x="3457931" y="4097867"/>
              <a:ext cx="1437024" cy="1403402"/>
              <a:chOff x="3457931" y="4097867"/>
              <a:chExt cx="1437024" cy="1403402"/>
            </a:xfrm>
            <a:grpFill/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9C5FC58-DD76-48E9-8C59-18BA6F98F3E6}"/>
                  </a:ext>
                </a:extLst>
              </p:cNvPr>
              <p:cNvSpPr/>
              <p:nvPr/>
            </p:nvSpPr>
            <p:spPr>
              <a:xfrm>
                <a:off x="3457931" y="4097867"/>
                <a:ext cx="1437024" cy="1403402"/>
              </a:xfrm>
              <a:prstGeom prst="roundRect">
                <a:avLst>
                  <a:gd name="adj" fmla="val 2792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5EDFA9C-60A4-49CF-9D4F-7823565D5902}"/>
                  </a:ext>
                </a:extLst>
              </p:cNvPr>
              <p:cNvSpPr/>
              <p:nvPr/>
            </p:nvSpPr>
            <p:spPr>
              <a:xfrm>
                <a:off x="3559672" y="4711504"/>
                <a:ext cx="1202267" cy="5718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2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'spam'</a:t>
                </a:r>
                <a:endPara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9D65BA-FC21-4EA4-A132-71237CBED6B9}"/>
                </a:ext>
              </a:extLst>
            </p:cNvPr>
            <p:cNvSpPr txBox="1"/>
            <p:nvPr/>
          </p:nvSpPr>
          <p:spPr>
            <a:xfrm>
              <a:off x="3844758" y="4086421"/>
              <a:ext cx="632097" cy="5847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str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A276070-5E97-4BF6-871A-B186E013C72C}"/>
              </a:ext>
            </a:extLst>
          </p:cNvPr>
          <p:cNvGrpSpPr/>
          <p:nvPr/>
        </p:nvGrpSpPr>
        <p:grpSpPr>
          <a:xfrm>
            <a:off x="9507547" y="1586722"/>
            <a:ext cx="1202267" cy="1414848"/>
            <a:chOff x="3559673" y="4086421"/>
            <a:chExt cx="1202267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8956470-C736-4226-A25F-FF85FD4BCBFF}"/>
                </a:ext>
              </a:extLst>
            </p:cNvPr>
            <p:cNvGrpSpPr/>
            <p:nvPr/>
          </p:nvGrpSpPr>
          <p:grpSpPr>
            <a:xfrm>
              <a:off x="3559673" y="4097867"/>
              <a:ext cx="1202267" cy="1403402"/>
              <a:chOff x="3559673" y="4097867"/>
              <a:chExt cx="1202267" cy="1403402"/>
            </a:xfrm>
            <a:grpFill/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3ED0E70-6FD9-4D8F-A12C-D1407C3C3E48}"/>
                  </a:ext>
                </a:extLst>
              </p:cNvPr>
              <p:cNvSpPr/>
              <p:nvPr/>
            </p:nvSpPr>
            <p:spPr>
              <a:xfrm>
                <a:off x="3559673" y="4097867"/>
                <a:ext cx="1202267" cy="1403402"/>
              </a:xfrm>
              <a:prstGeom prst="roundRect">
                <a:avLst>
                  <a:gd name="adj" fmla="val 27920"/>
                </a:avLst>
              </a:prstGeom>
              <a:grp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1F00F0C-3DBC-4D0B-BF0E-AE8A1216B615}"/>
                  </a:ext>
                </a:extLst>
              </p:cNvPr>
              <p:cNvSpPr/>
              <p:nvPr/>
            </p:nvSpPr>
            <p:spPr>
              <a:xfrm>
                <a:off x="3818279" y="4711504"/>
                <a:ext cx="685054" cy="5718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3200" b="1" kern="0" dirty="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5</a:t>
                </a: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130867-32E3-446B-96F4-D6F6DBA2E985}"/>
                </a:ext>
              </a:extLst>
            </p:cNvPr>
            <p:cNvSpPr txBox="1"/>
            <p:nvPr/>
          </p:nvSpPr>
          <p:spPr>
            <a:xfrm>
              <a:off x="3838731" y="4086421"/>
              <a:ext cx="644151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int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41" name="연결선: 구부러짐 21">
            <a:extLst>
              <a:ext uri="{FF2B5EF4-FFF2-40B4-BE49-F238E27FC236}">
                <a16:creationId xmlns:a16="http://schemas.microsoft.com/office/drawing/2014/main" id="{55E39987-E864-457E-BAB8-A7AA3E5CF8B0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5400000">
            <a:off x="9056918" y="4462007"/>
            <a:ext cx="629154" cy="434658"/>
          </a:xfrm>
          <a:prstGeom prst="curved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연결선: 구부러짐 21">
            <a:extLst>
              <a:ext uri="{FF2B5EF4-FFF2-40B4-BE49-F238E27FC236}">
                <a16:creationId xmlns:a16="http://schemas.microsoft.com/office/drawing/2014/main" id="{4810E922-3DF6-494B-ACBD-272FD8881998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rot="16200000" flipH="1">
            <a:off x="10247123" y="4355944"/>
            <a:ext cx="627304" cy="644934"/>
          </a:xfrm>
          <a:prstGeom prst="curved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87D3D52-2218-40E1-B485-CC5EBE999F9D}"/>
              </a:ext>
            </a:extLst>
          </p:cNvPr>
          <p:cNvGrpSpPr/>
          <p:nvPr/>
        </p:nvGrpSpPr>
        <p:grpSpPr>
          <a:xfrm>
            <a:off x="8061905" y="628717"/>
            <a:ext cx="1202267" cy="1414848"/>
            <a:chOff x="3559673" y="4086421"/>
            <a:chExt cx="1202267" cy="1414848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5ECE488-9D6A-48F2-B27D-9B6AA25BA88B}"/>
                </a:ext>
              </a:extLst>
            </p:cNvPr>
            <p:cNvGrpSpPr/>
            <p:nvPr/>
          </p:nvGrpSpPr>
          <p:grpSpPr>
            <a:xfrm>
              <a:off x="3559673" y="4097867"/>
              <a:ext cx="1202267" cy="1403402"/>
              <a:chOff x="3559673" y="4097867"/>
              <a:chExt cx="1202267" cy="1403402"/>
            </a:xfrm>
            <a:grpFill/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5E3774CF-E078-4E9E-B8C3-12BD6567702D}"/>
                  </a:ext>
                </a:extLst>
              </p:cNvPr>
              <p:cNvSpPr/>
              <p:nvPr/>
            </p:nvSpPr>
            <p:spPr>
              <a:xfrm>
                <a:off x="3559673" y="4097867"/>
                <a:ext cx="1202267" cy="1403402"/>
              </a:xfrm>
              <a:prstGeom prst="roundRect">
                <a:avLst>
                  <a:gd name="adj" fmla="val 27920"/>
                </a:avLst>
              </a:prstGeom>
              <a:grp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9315A86-A477-4FC0-B55D-9A237BB20E5F}"/>
                  </a:ext>
                </a:extLst>
              </p:cNvPr>
              <p:cNvSpPr/>
              <p:nvPr/>
            </p:nvSpPr>
            <p:spPr>
              <a:xfrm>
                <a:off x="3818279" y="4711504"/>
                <a:ext cx="685054" cy="57189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3200" b="1" kern="0" dirty="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  <a:cs typeface="Calibri" panose="020F0502020204030204" pitchFamily="34" charset="0"/>
                  </a:rPr>
                  <a:t>9</a:t>
                </a:r>
                <a:endParaRPr kumimoji="0" lang="ko-KR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9C4014-74F5-4C77-8929-2C0B33D48850}"/>
                </a:ext>
              </a:extLst>
            </p:cNvPr>
            <p:cNvSpPr txBox="1"/>
            <p:nvPr/>
          </p:nvSpPr>
          <p:spPr>
            <a:xfrm>
              <a:off x="3838731" y="4086421"/>
              <a:ext cx="644151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int</a:t>
              </a:r>
              <a:endParaRPr lang="ko-KR" altLang="en-US" sz="3200" b="1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26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888CE-3CE9-4A8F-B6B0-6547F790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vs. Global Variables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63365-92BB-48A1-AB33-23B4A156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variables</a:t>
            </a:r>
          </a:p>
          <a:p>
            <a:pPr lvl="1"/>
            <a:r>
              <a:rPr lang="en-US" altLang="ko-KR" dirty="0"/>
              <a:t>If a variable is assigned a value anywhere within the function's body, it is assumed to be a local</a:t>
            </a:r>
          </a:p>
          <a:p>
            <a:pPr lvl="1"/>
            <a:r>
              <a:rPr lang="en-US" altLang="ko-KR" dirty="0"/>
              <a:t>Visible only to code inside the function def and exists only while the function runs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Global variables</a:t>
            </a:r>
          </a:p>
          <a:p>
            <a:pPr lvl="1"/>
            <a:r>
              <a:rPr lang="en-US" altLang="ko-KR" dirty="0"/>
              <a:t>Variables defined outside a function </a:t>
            </a:r>
          </a:p>
          <a:p>
            <a:pPr lvl="1"/>
            <a:r>
              <a:rPr lang="en-US" altLang="ko-KR" dirty="0"/>
              <a:t>Variables that are only referenced inside a function are implicitly global</a:t>
            </a:r>
          </a:p>
          <a:p>
            <a:pPr lvl="1"/>
            <a:r>
              <a:rPr lang="en-US" altLang="ko-KR" dirty="0"/>
              <a:t>Use global keyword to use a global variable inside a function</a:t>
            </a:r>
          </a:p>
          <a:p>
            <a:pPr lvl="1"/>
            <a:r>
              <a:rPr lang="en-US" altLang="ko-KR" dirty="0"/>
              <a:t>There is no need to use the global keyword outside a function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314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9762C-AACE-4278-BC81-85D2F7D8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vs. Global Variables: Examples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FF6D6-62A2-43F2-BF78-6C602073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FE0B6A-4C50-4B9B-9173-6785C988502E}"/>
              </a:ext>
            </a:extLst>
          </p:cNvPr>
          <p:cNvSpPr/>
          <p:nvPr/>
        </p:nvSpPr>
        <p:spPr>
          <a:xfrm>
            <a:off x="618226" y="1314398"/>
            <a:ext cx="5246126" cy="3416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latin typeface="Consolas" panose="020B0609020204030204" pitchFamily="49" charset="0"/>
              </a:rPr>
              <a:t> f():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(s)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s = 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'Spam is delicious'</a:t>
            </a:r>
          </a:p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F380B7-7666-466F-A6AC-9D69A90CD210}"/>
              </a:ext>
            </a:extLst>
          </p:cNvPr>
          <p:cNvSpPr/>
          <p:nvPr/>
        </p:nvSpPr>
        <p:spPr>
          <a:xfrm>
            <a:off x="6327648" y="1314398"/>
            <a:ext cx="5246126" cy="3416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latin typeface="Consolas" panose="020B0609020204030204" pitchFamily="49" charset="0"/>
              </a:rPr>
              <a:t> f():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s = 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'Egg is better'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(s)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s = 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'Spam is delicious'</a:t>
            </a:r>
          </a:p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273C39-7556-4199-ACB5-18B1FB928D56}"/>
              </a:ext>
            </a:extLst>
          </p:cNvPr>
          <p:cNvSpPr/>
          <p:nvPr/>
        </p:nvSpPr>
        <p:spPr>
          <a:xfrm>
            <a:off x="618226" y="4957627"/>
            <a:ext cx="5246126" cy="14538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Spam is delicious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AA2DC1-F286-4558-8C6D-78B5F61B036C}"/>
              </a:ext>
            </a:extLst>
          </p:cNvPr>
          <p:cNvSpPr/>
          <p:nvPr/>
        </p:nvSpPr>
        <p:spPr>
          <a:xfrm>
            <a:off x="6327648" y="4962254"/>
            <a:ext cx="5246126" cy="14538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Egg is better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Spam is delicious</a:t>
            </a:r>
          </a:p>
        </p:txBody>
      </p:sp>
    </p:spTree>
    <p:extLst>
      <p:ext uri="{BB962C8B-B14F-4D97-AF65-F5344CB8AC3E}">
        <p14:creationId xmlns:p14="http://schemas.microsoft.com/office/powerpoint/2010/main" val="348489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9762C-AACE-4278-BC81-85D2F7D8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vs. Global Variables: Examples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FF6D6-62A2-43F2-BF78-6C602073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FE0B6A-4C50-4B9B-9173-6785C988502E}"/>
              </a:ext>
            </a:extLst>
          </p:cNvPr>
          <p:cNvSpPr/>
          <p:nvPr/>
        </p:nvSpPr>
        <p:spPr>
          <a:xfrm>
            <a:off x="618226" y="1314398"/>
            <a:ext cx="5246126" cy="3416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latin typeface="Consolas" panose="020B0609020204030204" pitchFamily="49" charset="0"/>
              </a:rPr>
              <a:t> f():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(s)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s = 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'Egg! Egg!'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(s)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s = 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'Spam is delicious'</a:t>
            </a:r>
          </a:p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(s)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F380B7-7666-466F-A6AC-9D69A90CD210}"/>
              </a:ext>
            </a:extLst>
          </p:cNvPr>
          <p:cNvSpPr/>
          <p:nvPr/>
        </p:nvSpPr>
        <p:spPr>
          <a:xfrm>
            <a:off x="6327648" y="1314398"/>
            <a:ext cx="5246126" cy="3416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latin typeface="Consolas" panose="020B0609020204030204" pitchFamily="49" charset="0"/>
              </a:rPr>
              <a:t> f():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sz="2400" dirty="0">
                <a:latin typeface="Consolas" panose="020B0609020204030204" pitchFamily="49" charset="0"/>
              </a:rPr>
              <a:t> s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(s)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s = 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'Egg! Egg!'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(s)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s = 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'Spam is delicious'</a:t>
            </a:r>
          </a:p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(s)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273C39-7556-4199-ACB5-18B1FB928D56}"/>
              </a:ext>
            </a:extLst>
          </p:cNvPr>
          <p:cNvSpPr/>
          <p:nvPr/>
        </p:nvSpPr>
        <p:spPr>
          <a:xfrm>
            <a:off x="618226" y="4957627"/>
            <a:ext cx="5246126" cy="14538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File "local.py", line 7, in &lt;module&gt;</a:t>
            </a: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f()</a:t>
            </a: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File "local.py", line 2, in f</a:t>
            </a:r>
          </a:p>
          <a:p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print(s)</a:t>
            </a:r>
          </a:p>
          <a:p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UnboundLocalError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: local variable 's' referenced before assignment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AA2DC1-F286-4558-8C6D-78B5F61B036C}"/>
              </a:ext>
            </a:extLst>
          </p:cNvPr>
          <p:cNvSpPr/>
          <p:nvPr/>
        </p:nvSpPr>
        <p:spPr>
          <a:xfrm>
            <a:off x="6327648" y="4962254"/>
            <a:ext cx="5246126" cy="14538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Spam is delicious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Egg! Egg!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Egg! Egg!</a:t>
            </a:r>
          </a:p>
        </p:txBody>
      </p:sp>
    </p:spTree>
    <p:extLst>
      <p:ext uri="{BB962C8B-B14F-4D97-AF65-F5344CB8AC3E}">
        <p14:creationId xmlns:p14="http://schemas.microsoft.com/office/powerpoint/2010/main" val="4123371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0AED6-BA48-4B44-8621-846AC858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Recursive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4EAAD-89F6-4BF8-8EAC-D3E08983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Functions that call themselves either directly or indirectly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D5701A-5823-47C9-A539-D376E4F70A08}"/>
              </a:ext>
            </a:extLst>
          </p:cNvPr>
          <p:cNvSpPr/>
          <p:nvPr/>
        </p:nvSpPr>
        <p:spPr>
          <a:xfrm>
            <a:off x="1308735" y="3687594"/>
            <a:ext cx="9347074" cy="24160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fib</a:t>
            </a:r>
            <a:r>
              <a:rPr lang="en-US" altLang="ko-KR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latin typeface="Consolas" panose="020B0609020204030204" pitchFamily="49" charset="0"/>
              </a:rPr>
              <a:t> (n &lt; 2):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latin typeface="Consolas" panose="020B0609020204030204" pitchFamily="49" charset="0"/>
              </a:rPr>
              <a:t> 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   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fib</a:t>
            </a:r>
            <a:r>
              <a:rPr lang="en-US" altLang="ko-KR" sz="2400" dirty="0">
                <a:latin typeface="Consolas" panose="020B0609020204030204" pitchFamily="49" charset="0"/>
              </a:rPr>
              <a:t>(n-1) +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fib</a:t>
            </a:r>
            <a:r>
              <a:rPr lang="en-US" altLang="ko-KR" sz="2400" dirty="0">
                <a:latin typeface="Consolas" panose="020B0609020204030204" pitchFamily="49" charset="0"/>
              </a:rPr>
              <a:t>(n-2)   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9C99B7-483A-4670-8B94-1360E8CD9E28}"/>
              </a:ext>
            </a:extLst>
          </p:cNvPr>
          <p:cNvGrpSpPr/>
          <p:nvPr/>
        </p:nvGrpSpPr>
        <p:grpSpPr>
          <a:xfrm>
            <a:off x="1597792" y="2051540"/>
            <a:ext cx="8768959" cy="1120005"/>
            <a:chOff x="1584716" y="1562789"/>
            <a:chExt cx="8768959" cy="11200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4E82326-9FD1-49BD-B09C-80B1279BA664}"/>
                    </a:ext>
                  </a:extLst>
                </p:cNvPr>
                <p:cNvSpPr txBox="1"/>
                <p:nvPr/>
              </p:nvSpPr>
              <p:spPr>
                <a:xfrm>
                  <a:off x="1584716" y="1597382"/>
                  <a:ext cx="2755636" cy="9157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4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sz="4000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ko-KR" altLang="en-US" sz="3600" b="1" dirty="0">
                      <a:latin typeface="Calibri" panose="020F050202020403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4E82326-9FD1-49BD-B09C-80B1279BA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4716" y="1597382"/>
                  <a:ext cx="2755636" cy="915700"/>
                </a:xfrm>
                <a:prstGeom prst="rect">
                  <a:avLst/>
                </a:prstGeom>
                <a:blipFill>
                  <a:blip r:embed="rId2"/>
                  <a:stretch>
                    <a:fillRect l="-2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5975E0-462D-4F67-BC78-382704766C38}"/>
                    </a:ext>
                  </a:extLst>
                </p:cNvPr>
                <p:cNvSpPr txBox="1"/>
                <p:nvPr/>
              </p:nvSpPr>
              <p:spPr>
                <a:xfrm>
                  <a:off x="3688080" y="1562789"/>
                  <a:ext cx="372339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3200" b="1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5975E0-462D-4F67-BC78-38270476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080" y="1562789"/>
                  <a:ext cx="3723391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14A24C9-6C99-4A68-B9E2-1EA2186D6EF7}"/>
                    </a:ext>
                  </a:extLst>
                </p:cNvPr>
                <p:cNvSpPr txBox="1"/>
                <p:nvPr/>
              </p:nvSpPr>
              <p:spPr>
                <a:xfrm>
                  <a:off x="3688080" y="2190351"/>
                  <a:ext cx="33823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sz="3600" b="1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14A24C9-6C99-4A68-B9E2-1EA2186D6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080" y="2190351"/>
                  <a:ext cx="338233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45977E8-864F-47D4-ACBA-A7768291EEC0}"/>
                    </a:ext>
                  </a:extLst>
                </p:cNvPr>
                <p:cNvSpPr txBox="1"/>
                <p:nvPr/>
              </p:nvSpPr>
              <p:spPr>
                <a:xfrm>
                  <a:off x="8016240" y="1562789"/>
                  <a:ext cx="11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ko-KR" altLang="en-US" sz="3200" b="1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45977E8-864F-47D4-ACBA-A7768291E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240" y="1562789"/>
                  <a:ext cx="1140120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B94A8C4-78BB-4656-BF0C-827379059F5E}"/>
                    </a:ext>
                  </a:extLst>
                </p:cNvPr>
                <p:cNvSpPr txBox="1"/>
                <p:nvPr/>
              </p:nvSpPr>
              <p:spPr>
                <a:xfrm>
                  <a:off x="8016240" y="2055232"/>
                  <a:ext cx="233743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sz="3200" b="1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B94A8C4-78BB-4656-BF0C-827379059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240" y="2055232"/>
                  <a:ext cx="2337435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4738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47FAA-82E8-4131-B03F-0799C1D4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Function or Not to Function…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7F307-1E87-4EAC-9B0B-A4904A32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Organize your code into "paragraphs" – capture a complete thought and "name it"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Don't repeat yourself – make it work once and then reuse it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If something gets too long or complex, break it up into logical chunks and put those chunks in functions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Make a library of common stuff that you do over and over – perhaps share this with your friends…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855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7CA2D-1DCC-4AF5-A6EF-04AB301E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9A37B-DD10-4045-B958-41A705CD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77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038EB-3DA0-424F-9D4D-CE319194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Factorial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25DED-A864-411D-8619-4DF47B12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A34C97-DE73-46F3-9C47-8B2188AB0D31}"/>
              </a:ext>
            </a:extLst>
          </p:cNvPr>
          <p:cNvSpPr/>
          <p:nvPr/>
        </p:nvSpPr>
        <p:spPr>
          <a:xfrm>
            <a:off x="1308735" y="2584704"/>
            <a:ext cx="9347074" cy="3811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fact</a:t>
            </a:r>
            <a:r>
              <a:rPr lang="en-US" altLang="ko-KR" sz="2400" dirty="0">
                <a:latin typeface="Consolas" panose="020B0609020204030204" pitchFamily="49" charset="0"/>
              </a:rPr>
              <a:t>(n):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2400" dirty="0">
                <a:latin typeface="Consolas" panose="020B0609020204030204" pitchFamily="49" charset="0"/>
              </a:rPr>
              <a:t>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C4D328-60CD-41ED-BC09-125B7BBC74C1}"/>
                  </a:ext>
                </a:extLst>
              </p:cNvPr>
              <p:cNvSpPr txBox="1"/>
              <p:nvPr/>
            </p:nvSpPr>
            <p:spPr>
              <a:xfrm>
                <a:off x="2488345" y="1703330"/>
                <a:ext cx="72153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ko-KR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.. . ×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sz="3200" b="1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C4D328-60CD-41ED-BC09-125B7BBC7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345" y="1703330"/>
                <a:ext cx="721530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237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038EB-3DA0-424F-9D4D-CE319194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Factorial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25DED-A864-411D-8619-4DF47B12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A34C97-DE73-46F3-9C47-8B2188AB0D31}"/>
              </a:ext>
            </a:extLst>
          </p:cNvPr>
          <p:cNvSpPr/>
          <p:nvPr/>
        </p:nvSpPr>
        <p:spPr>
          <a:xfrm>
            <a:off x="1308735" y="2584704"/>
            <a:ext cx="9347074" cy="3811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fact</a:t>
            </a:r>
            <a:r>
              <a:rPr lang="en-US" altLang="ko-KR" sz="2400" dirty="0">
                <a:latin typeface="Consolas" panose="020B0609020204030204" pitchFamily="49" charset="0"/>
              </a:rPr>
              <a:t>(n):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  result = 1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2400" dirty="0">
                <a:latin typeface="Consolas" panose="020B0609020204030204" pitchFamily="49" charset="0"/>
              </a:rPr>
              <a:t>(1, n+1):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    result *=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latin typeface="Consolas" panose="020B0609020204030204" pitchFamily="49" charset="0"/>
              </a:rPr>
              <a:t>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C4D328-60CD-41ED-BC09-125B7BBC74C1}"/>
                  </a:ext>
                </a:extLst>
              </p:cNvPr>
              <p:cNvSpPr txBox="1"/>
              <p:nvPr/>
            </p:nvSpPr>
            <p:spPr>
              <a:xfrm>
                <a:off x="2488345" y="1703330"/>
                <a:ext cx="72153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ko-KR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.. . ×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sz="3200" b="1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C4D328-60CD-41ED-BC09-125B7BBC7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345" y="1703330"/>
                <a:ext cx="721530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547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2CDEA-71D6-49DC-BAA6-4F709374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Fibonacci Numbers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D62D62-94D4-4CF8-ABE4-DB1C89323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여기에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 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수식을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 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입력하십시오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.</a:t>
                    </a:fl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D62D62-94D4-4CF8-ABE4-DB1C89323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80CAE-3F5C-4CCE-BDEE-9B66A8034809}"/>
                  </a:ext>
                </a:extLst>
              </p:cNvPr>
              <p:cNvSpPr txBox="1"/>
              <p:nvPr/>
            </p:nvSpPr>
            <p:spPr>
              <a:xfrm>
                <a:off x="1584716" y="1597382"/>
                <a:ext cx="2755636" cy="915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4000" b="1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4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4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ko-KR" sz="4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sz="3600" b="1" dirty="0">
                    <a:latin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680CAE-3F5C-4CCE-BDEE-9B66A8034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716" y="1597382"/>
                <a:ext cx="2755636" cy="915700"/>
              </a:xfrm>
              <a:prstGeom prst="rect">
                <a:avLst/>
              </a:prstGeom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F3551-D573-4A2B-9C86-8F397A04835A}"/>
                  </a:ext>
                </a:extLst>
              </p:cNvPr>
              <p:cNvSpPr txBox="1"/>
              <p:nvPr/>
            </p:nvSpPr>
            <p:spPr>
              <a:xfrm>
                <a:off x="3688080" y="1562789"/>
                <a:ext cx="37233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b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F3551-D573-4A2B-9C86-8F397A04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080" y="1562789"/>
                <a:ext cx="372339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AADB79-D514-44A6-AC7C-4FE4CB35A7E3}"/>
                  </a:ext>
                </a:extLst>
              </p:cNvPr>
              <p:cNvSpPr txBox="1"/>
              <p:nvPr/>
            </p:nvSpPr>
            <p:spPr>
              <a:xfrm>
                <a:off x="3688080" y="2190351"/>
                <a:ext cx="3382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3600" b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AADB79-D514-44A6-AC7C-4FE4CB35A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080" y="2190351"/>
                <a:ext cx="33823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4E0881-F407-445B-BF87-E4B980792A57}"/>
                  </a:ext>
                </a:extLst>
              </p:cNvPr>
              <p:cNvSpPr txBox="1"/>
              <p:nvPr/>
            </p:nvSpPr>
            <p:spPr>
              <a:xfrm>
                <a:off x="8016240" y="1562789"/>
                <a:ext cx="1140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ko-KR" altLang="en-US" sz="3200" b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4E0881-F407-445B-BF87-E4B980792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240" y="1562789"/>
                <a:ext cx="114012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27A413-24F9-45C2-A5F8-8687FA8354D2}"/>
                  </a:ext>
                </a:extLst>
              </p:cNvPr>
              <p:cNvSpPr txBox="1"/>
              <p:nvPr/>
            </p:nvSpPr>
            <p:spPr>
              <a:xfrm>
                <a:off x="8016240" y="2055232"/>
                <a:ext cx="23374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3200" b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27A413-24F9-45C2-A5F8-8687FA835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240" y="2055232"/>
                <a:ext cx="233743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E2579D3D-A283-442C-9A1C-464B467C5C5F}"/>
              </a:ext>
            </a:extLst>
          </p:cNvPr>
          <p:cNvSpPr/>
          <p:nvPr/>
        </p:nvSpPr>
        <p:spPr>
          <a:xfrm>
            <a:off x="1308735" y="3005525"/>
            <a:ext cx="9347074" cy="3098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fib</a:t>
            </a:r>
            <a:r>
              <a:rPr lang="en-US" altLang="ko-KR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latin typeface="Consolas" panose="020B0609020204030204" pitchFamily="49" charset="0"/>
              </a:rPr>
              <a:t> x;</a:t>
            </a:r>
          </a:p>
        </p:txBody>
      </p:sp>
    </p:spTree>
    <p:extLst>
      <p:ext uri="{BB962C8B-B14F-4D97-AF65-F5344CB8AC3E}">
        <p14:creationId xmlns:p14="http://schemas.microsoft.com/office/powerpoint/2010/main" val="330828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5BA2C-72F1-4810-9FE7-AE5ED226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8D80E-ED9E-4B95-B15D-64C19A62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5CAD0-2E2D-4685-A79F-DEE9885F3BC0}"/>
              </a:ext>
            </a:extLst>
          </p:cNvPr>
          <p:cNvSpPr txBox="1"/>
          <p:nvPr/>
        </p:nvSpPr>
        <p:spPr>
          <a:xfrm>
            <a:off x="1474470" y="2091690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nsolas" panose="020B0609020204030204" pitchFamily="49" charset="0"/>
              </a:rPr>
              <a:t>big = 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3200" dirty="0">
                <a:latin typeface="Consolas" panose="020B0609020204030204" pitchFamily="49" charset="0"/>
              </a:rPr>
              <a:t>([4, 1, 9, 0])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31D5316-27C3-4A1D-B672-1F38A137B859}"/>
              </a:ext>
            </a:extLst>
          </p:cNvPr>
          <p:cNvCxnSpPr>
            <a:cxnSpLocks/>
          </p:cNvCxnSpPr>
          <p:nvPr/>
        </p:nvCxnSpPr>
        <p:spPr>
          <a:xfrm flipH="1">
            <a:off x="5966460" y="1703070"/>
            <a:ext cx="377190" cy="514350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BC615C-0B18-442C-A819-545FF74F63C0}"/>
              </a:ext>
            </a:extLst>
          </p:cNvPr>
          <p:cNvSpPr txBox="1"/>
          <p:nvPr/>
        </p:nvSpPr>
        <p:spPr>
          <a:xfrm>
            <a:off x="6232632" y="1287471"/>
            <a:ext cx="146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Argument</a:t>
            </a:r>
            <a:endParaRPr lang="ko-KR" altLang="en-US" sz="24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B176DF-4C8B-4A9E-80DF-E650C04509BD}"/>
              </a:ext>
            </a:extLst>
          </p:cNvPr>
          <p:cNvCxnSpPr>
            <a:cxnSpLocks/>
          </p:cNvCxnSpPr>
          <p:nvPr/>
        </p:nvCxnSpPr>
        <p:spPr>
          <a:xfrm flipH="1">
            <a:off x="3275114" y="1664803"/>
            <a:ext cx="377190" cy="514350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81FA12-9C84-494C-934F-14548A326C1F}"/>
              </a:ext>
            </a:extLst>
          </p:cNvPr>
          <p:cNvSpPr txBox="1"/>
          <p:nvPr/>
        </p:nvSpPr>
        <p:spPr>
          <a:xfrm>
            <a:off x="3541286" y="1249204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Function name</a:t>
            </a:r>
            <a:endParaRPr lang="ko-KR" altLang="en-US" sz="24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7F46BA-7E90-4DB2-A1CD-15084739939F}"/>
              </a:ext>
            </a:extLst>
          </p:cNvPr>
          <p:cNvCxnSpPr>
            <a:cxnSpLocks/>
          </p:cNvCxnSpPr>
          <p:nvPr/>
        </p:nvCxnSpPr>
        <p:spPr>
          <a:xfrm flipH="1">
            <a:off x="3040380" y="2676465"/>
            <a:ext cx="234735" cy="1015425"/>
          </a:xfrm>
          <a:prstGeom prst="straightConnector1">
            <a:avLst/>
          </a:prstGeom>
          <a:ln w="38100">
            <a:solidFill>
              <a:schemeClr val="accent6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1AB758-D280-41DC-BF18-31BD9891E54E}"/>
              </a:ext>
            </a:extLst>
          </p:cNvPr>
          <p:cNvSpPr txBox="1"/>
          <p:nvPr/>
        </p:nvSpPr>
        <p:spPr>
          <a:xfrm>
            <a:off x="2817589" y="36918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6"/>
                </a:solidFill>
                <a:latin typeface="Calibri" panose="020F0502020204030204" pitchFamily="34" charset="0"/>
              </a:rPr>
              <a:t>9</a:t>
            </a:r>
            <a:endParaRPr lang="ko-KR" altLang="en-US" sz="2800" b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AEF1FD7-9E4D-4462-9B5D-33E96A2420A0}"/>
              </a:ext>
            </a:extLst>
          </p:cNvPr>
          <p:cNvCxnSpPr>
            <a:cxnSpLocks/>
          </p:cNvCxnSpPr>
          <p:nvPr/>
        </p:nvCxnSpPr>
        <p:spPr>
          <a:xfrm flipH="1" flipV="1">
            <a:off x="1954530" y="2703392"/>
            <a:ext cx="857087" cy="988498"/>
          </a:xfrm>
          <a:prstGeom prst="straightConnector1">
            <a:avLst/>
          </a:prstGeom>
          <a:ln w="38100">
            <a:solidFill>
              <a:schemeClr val="accent6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886F01-CE40-4AE5-B051-2484922955CA}"/>
              </a:ext>
            </a:extLst>
          </p:cNvPr>
          <p:cNvCxnSpPr>
            <a:cxnSpLocks/>
          </p:cNvCxnSpPr>
          <p:nvPr/>
        </p:nvCxnSpPr>
        <p:spPr>
          <a:xfrm flipH="1" flipV="1">
            <a:off x="3184998" y="4181536"/>
            <a:ext cx="467306" cy="525779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FD84F8-FC81-467E-9FD8-6B71252A3AEF}"/>
              </a:ext>
            </a:extLst>
          </p:cNvPr>
          <p:cNvSpPr txBox="1"/>
          <p:nvPr/>
        </p:nvSpPr>
        <p:spPr>
          <a:xfrm>
            <a:off x="3652304" y="4623691"/>
            <a:ext cx="146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Result</a:t>
            </a:r>
            <a:endParaRPr lang="ko-KR" altLang="en-US" sz="24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BE96BD-8471-4656-82AF-54CD504A9E19}"/>
              </a:ext>
            </a:extLst>
          </p:cNvPr>
          <p:cNvSpPr txBox="1"/>
          <p:nvPr/>
        </p:nvSpPr>
        <p:spPr>
          <a:xfrm>
            <a:off x="916894" y="3393675"/>
            <a:ext cx="2024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Assignment</a:t>
            </a:r>
            <a:endParaRPr lang="ko-KR" altLang="en-US" sz="24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917B60-EF92-4A6D-AA4E-601B1D04663B}"/>
              </a:ext>
            </a:extLst>
          </p:cNvPr>
          <p:cNvSpPr/>
          <p:nvPr/>
        </p:nvSpPr>
        <p:spPr>
          <a:xfrm>
            <a:off x="5445320" y="2994712"/>
            <a:ext cx="6100488" cy="33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800" dirty="0">
                <a:latin typeface="Consolas" panose="020B0609020204030204" pitchFamily="49" charset="0"/>
              </a:rPr>
              <a:t>&gt;&gt;&gt; big =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2800" dirty="0">
                <a:latin typeface="Consolas" panose="020B0609020204030204" pitchFamily="49" charset="0"/>
              </a:rPr>
              <a:t>([4, 1, 9, 0])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&gt;&gt;&gt;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800" dirty="0">
                <a:latin typeface="Consolas" panose="020B0609020204030204" pitchFamily="49" charset="0"/>
              </a:rPr>
              <a:t>(big)</a:t>
            </a:r>
          </a:p>
          <a:p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&gt;&gt;&gt; tiny =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2800" dirty="0">
                <a:latin typeface="Consolas" panose="020B0609020204030204" pitchFamily="49" charset="0"/>
              </a:rPr>
              <a:t>([4, 1, 9, 0])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&gt;&gt;&gt;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800" dirty="0">
                <a:latin typeface="Consolas" panose="020B0609020204030204" pitchFamily="49" charset="0"/>
              </a:rPr>
              <a:t>(tiny)</a:t>
            </a:r>
          </a:p>
          <a:p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endParaRPr lang="ko-KR" altLang="en-US" sz="28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97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2CDEA-71D6-49DC-BAA6-4F709374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Fibonacci Numbers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D62D62-94D4-4CF8-ABE4-DB1C89323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여기에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 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수식을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 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입력하십시오</a:t>
                    </a:fld>
                    <a:fld id="{825F15A7-03F4-43D7-82C5-3E23DA2F108C}" type="mathplaceholder">
                      <a:rPr lang="ko-KR" altLang="en-US" i="1" smtClean="0">
                        <a:latin typeface="Cambria Math" panose="02040503050406030204" pitchFamily="18" charset="0"/>
                      </a:rPr>
                      <a:t>.</a:t>
                    </a:fl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D62D62-94D4-4CF8-ABE4-DB1C89323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410FAF54-2A6D-4D20-8360-82049C98BB30}"/>
              </a:ext>
            </a:extLst>
          </p:cNvPr>
          <p:cNvGrpSpPr/>
          <p:nvPr/>
        </p:nvGrpSpPr>
        <p:grpSpPr>
          <a:xfrm>
            <a:off x="1584716" y="1562789"/>
            <a:ext cx="8768959" cy="1120005"/>
            <a:chOff x="1584716" y="1562789"/>
            <a:chExt cx="8768959" cy="11200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C680CAE-3F5C-4CCE-BDEE-9B66A8034809}"/>
                    </a:ext>
                  </a:extLst>
                </p:cNvPr>
                <p:cNvSpPr txBox="1"/>
                <p:nvPr/>
              </p:nvSpPr>
              <p:spPr>
                <a:xfrm>
                  <a:off x="1584716" y="1597382"/>
                  <a:ext cx="2755636" cy="9157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4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sz="4000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ko-KR" altLang="en-US" sz="3600" b="1" dirty="0">
                      <a:latin typeface="Calibri" panose="020F050202020403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C680CAE-3F5C-4CCE-BDEE-9B66A80348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4716" y="1597382"/>
                  <a:ext cx="2755636" cy="915700"/>
                </a:xfrm>
                <a:prstGeom prst="rect">
                  <a:avLst/>
                </a:prstGeom>
                <a:blipFill>
                  <a:blip r:embed="rId3"/>
                  <a:stretch>
                    <a:fillRect l="-2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86F3551-D573-4A2B-9C86-8F397A04835A}"/>
                    </a:ext>
                  </a:extLst>
                </p:cNvPr>
                <p:cNvSpPr txBox="1"/>
                <p:nvPr/>
              </p:nvSpPr>
              <p:spPr>
                <a:xfrm>
                  <a:off x="3688080" y="1562789"/>
                  <a:ext cx="372339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3200" b="1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86F3551-D573-4A2B-9C86-8F397A048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080" y="1562789"/>
                  <a:ext cx="3723391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AADB79-D514-44A6-AC7C-4FE4CB35A7E3}"/>
                    </a:ext>
                  </a:extLst>
                </p:cNvPr>
                <p:cNvSpPr txBox="1"/>
                <p:nvPr/>
              </p:nvSpPr>
              <p:spPr>
                <a:xfrm>
                  <a:off x="3688080" y="2190351"/>
                  <a:ext cx="33823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sz="3600" b="1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AADB79-D514-44A6-AC7C-4FE4CB35A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080" y="2190351"/>
                  <a:ext cx="338233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4E0881-F407-445B-BF87-E4B980792A57}"/>
                    </a:ext>
                  </a:extLst>
                </p:cNvPr>
                <p:cNvSpPr txBox="1"/>
                <p:nvPr/>
              </p:nvSpPr>
              <p:spPr>
                <a:xfrm>
                  <a:off x="8016240" y="1562789"/>
                  <a:ext cx="11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ko-KR" altLang="en-US" sz="3200" b="1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4E0881-F407-445B-BF87-E4B980792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240" y="1562789"/>
                  <a:ext cx="1140120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B27A413-24F9-45C2-A5F8-8687FA8354D2}"/>
                    </a:ext>
                  </a:extLst>
                </p:cNvPr>
                <p:cNvSpPr txBox="1"/>
                <p:nvPr/>
              </p:nvSpPr>
              <p:spPr>
                <a:xfrm>
                  <a:off x="8016240" y="2055232"/>
                  <a:ext cx="233743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sz="3200" b="1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B27A413-24F9-45C2-A5F8-8687FA835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240" y="2055232"/>
                  <a:ext cx="2337435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579D3D-A283-442C-9A1C-464B467C5C5F}"/>
              </a:ext>
            </a:extLst>
          </p:cNvPr>
          <p:cNvSpPr/>
          <p:nvPr/>
        </p:nvSpPr>
        <p:spPr>
          <a:xfrm>
            <a:off x="1308735" y="3005525"/>
            <a:ext cx="9347074" cy="3098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fib</a:t>
            </a:r>
            <a:r>
              <a:rPr lang="en-US" altLang="ko-KR" sz="2400" dirty="0">
                <a:latin typeface="Consolas" panose="020B0609020204030204" pitchFamily="49" charset="0"/>
              </a:rPr>
              <a:t>(n):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latin typeface="Consolas" panose="020B0609020204030204" pitchFamily="49" charset="0"/>
              </a:rPr>
              <a:t>a, b = 1, 1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2400" dirty="0">
                <a:latin typeface="Consolas" panose="020B0609020204030204" pitchFamily="49" charset="0"/>
              </a:rPr>
              <a:t>(2, n+1):  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    a, b = b, </a:t>
            </a:r>
            <a:r>
              <a:rPr lang="en-US" altLang="ko-KR" sz="2400" dirty="0" err="1">
                <a:latin typeface="Consolas" panose="020B0609020204030204" pitchFamily="49" charset="0"/>
              </a:rPr>
              <a:t>a+b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latin typeface="Consolas" panose="020B0609020204030204" pitchFamily="49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093068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760F9-322C-461B-8DAE-1E5FBF50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Tower of Hanoi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27730-18E0-4E33-A136-90963FFE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63E002CC-0D76-4D78-923D-0CCB563965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9"/>
          <a:stretch/>
        </p:blipFill>
        <p:spPr>
          <a:xfrm>
            <a:off x="8664917" y="3529553"/>
            <a:ext cx="3099100" cy="2866730"/>
          </a:xfrm>
          <a:prstGeom prst="rect">
            <a:avLst/>
          </a:prstGeom>
        </p:spPr>
      </p:pic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4064C109-08C5-4743-A513-3EC3422A9E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27"/>
          <a:stretch/>
        </p:blipFill>
        <p:spPr>
          <a:xfrm>
            <a:off x="8168593" y="766121"/>
            <a:ext cx="3370546" cy="27634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EDF0414-690E-4D1F-892D-F655BFD393EC}"/>
              </a:ext>
            </a:extLst>
          </p:cNvPr>
          <p:cNvSpPr/>
          <p:nvPr/>
        </p:nvSpPr>
        <p:spPr>
          <a:xfrm>
            <a:off x="816865" y="1524000"/>
            <a:ext cx="6888480" cy="4579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hanoi</a:t>
            </a:r>
            <a:r>
              <a:rPr lang="en-US" altLang="ko-KR" sz="2400" dirty="0">
                <a:latin typeface="Consolas" panose="020B0609020204030204" pitchFamily="49" charset="0"/>
              </a:rPr>
              <a:t>(n, source, </a:t>
            </a:r>
            <a:r>
              <a:rPr lang="en-US" altLang="ko-KR" sz="2400" dirty="0" err="1">
                <a:latin typeface="Consolas" panose="020B0609020204030204" pitchFamily="49" charset="0"/>
              </a:rPr>
              <a:t>dest</a:t>
            </a:r>
            <a:r>
              <a:rPr lang="en-US" altLang="ko-KR" sz="2400" dirty="0">
                <a:latin typeface="Consolas" panose="020B0609020204030204" pitchFamily="49" charset="0"/>
              </a:rPr>
              <a:t>, aux):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hanoi</a:t>
            </a:r>
            <a:r>
              <a:rPr lang="en-US" altLang="ko-KR" sz="2400" dirty="0">
                <a:latin typeface="Consolas" panose="020B0609020204030204" pitchFamily="49" charset="0"/>
              </a:rPr>
              <a:t>(3, 'A', 'C', 'B')</a:t>
            </a:r>
          </a:p>
        </p:txBody>
      </p:sp>
    </p:spTree>
    <p:extLst>
      <p:ext uri="{BB962C8B-B14F-4D97-AF65-F5344CB8AC3E}">
        <p14:creationId xmlns:p14="http://schemas.microsoft.com/office/powerpoint/2010/main" val="3724985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9643D-89E1-4C48-A4DD-E417D626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Tower of Hanoi</a:t>
            </a:r>
            <a:endParaRPr lang="ko-KR" altLang="en-US" dirty="0"/>
          </a:p>
        </p:txBody>
      </p:sp>
      <p:pic>
        <p:nvPicPr>
          <p:cNvPr id="5" name="내용 개체 틀 4" descr="다채로운, 시계이(가) 표시된 사진&#10;&#10;자동 생성된 설명">
            <a:extLst>
              <a:ext uri="{FF2B5EF4-FFF2-40B4-BE49-F238E27FC236}">
                <a16:creationId xmlns:a16="http://schemas.microsoft.com/office/drawing/2014/main" id="{E26DBDE3-1E37-415B-84BE-0AA0FE754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54" y="1682496"/>
            <a:ext cx="7383778" cy="4145280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D980A8-BA9A-44CE-B397-5E9F1A784E7B}"/>
              </a:ext>
            </a:extLst>
          </p:cNvPr>
          <p:cNvSpPr/>
          <p:nvPr/>
        </p:nvSpPr>
        <p:spPr>
          <a:xfrm>
            <a:off x="377952" y="2305892"/>
            <a:ext cx="487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atin typeface="Consolas" panose="020B0609020204030204" pitchFamily="49" charset="0"/>
              </a:rPr>
              <a:t>Move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disk</a:t>
            </a:r>
            <a:r>
              <a:rPr lang="ko-KR" altLang="en-US" sz="2400" dirty="0">
                <a:latin typeface="Consolas" panose="020B0609020204030204" pitchFamily="49" charset="0"/>
              </a:rPr>
              <a:t> 1 </a:t>
            </a:r>
            <a:r>
              <a:rPr lang="ko-KR" altLang="en-US" sz="2400" dirty="0" err="1">
                <a:latin typeface="Consolas" panose="020B0609020204030204" pitchFamily="49" charset="0"/>
              </a:rPr>
              <a:t>from</a:t>
            </a:r>
            <a:r>
              <a:rPr lang="ko-KR" altLang="en-US" sz="2400" dirty="0">
                <a:latin typeface="Consolas" panose="020B0609020204030204" pitchFamily="49" charset="0"/>
              </a:rPr>
              <a:t> A </a:t>
            </a:r>
            <a:r>
              <a:rPr lang="ko-KR" altLang="en-US" sz="2400" dirty="0" err="1">
                <a:latin typeface="Consolas" panose="020B0609020204030204" pitchFamily="49" charset="0"/>
              </a:rPr>
              <a:t>to</a:t>
            </a:r>
            <a:r>
              <a:rPr lang="ko-KR" altLang="en-US" sz="2400" dirty="0">
                <a:latin typeface="Consolas" panose="020B0609020204030204" pitchFamily="49" charset="0"/>
              </a:rPr>
              <a:t> C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Move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disk</a:t>
            </a:r>
            <a:r>
              <a:rPr lang="ko-KR" altLang="en-US" sz="2400" dirty="0">
                <a:latin typeface="Consolas" panose="020B0609020204030204" pitchFamily="49" charset="0"/>
              </a:rPr>
              <a:t> 2 </a:t>
            </a:r>
            <a:r>
              <a:rPr lang="ko-KR" altLang="en-US" sz="2400" dirty="0" err="1">
                <a:latin typeface="Consolas" panose="020B0609020204030204" pitchFamily="49" charset="0"/>
              </a:rPr>
              <a:t>from</a:t>
            </a:r>
            <a:r>
              <a:rPr lang="ko-KR" altLang="en-US" sz="2400" dirty="0">
                <a:latin typeface="Consolas" panose="020B0609020204030204" pitchFamily="49" charset="0"/>
              </a:rPr>
              <a:t> A </a:t>
            </a:r>
            <a:r>
              <a:rPr lang="ko-KR" altLang="en-US" sz="2400" dirty="0" err="1">
                <a:latin typeface="Consolas" panose="020B0609020204030204" pitchFamily="49" charset="0"/>
              </a:rPr>
              <a:t>to</a:t>
            </a:r>
            <a:r>
              <a:rPr lang="ko-KR" altLang="en-US" sz="2400" dirty="0">
                <a:latin typeface="Consolas" panose="020B0609020204030204" pitchFamily="49" charset="0"/>
              </a:rPr>
              <a:t> B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Move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disk</a:t>
            </a:r>
            <a:r>
              <a:rPr lang="ko-KR" altLang="en-US" sz="2400" dirty="0">
                <a:latin typeface="Consolas" panose="020B0609020204030204" pitchFamily="49" charset="0"/>
              </a:rPr>
              <a:t> 1 </a:t>
            </a:r>
            <a:r>
              <a:rPr lang="ko-KR" altLang="en-US" sz="2400" dirty="0" err="1">
                <a:latin typeface="Consolas" panose="020B0609020204030204" pitchFamily="49" charset="0"/>
              </a:rPr>
              <a:t>from</a:t>
            </a:r>
            <a:r>
              <a:rPr lang="ko-KR" altLang="en-US" sz="2400" dirty="0">
                <a:latin typeface="Consolas" panose="020B0609020204030204" pitchFamily="49" charset="0"/>
              </a:rPr>
              <a:t> C </a:t>
            </a:r>
            <a:r>
              <a:rPr lang="ko-KR" altLang="en-US" sz="2400" dirty="0" err="1">
                <a:latin typeface="Consolas" panose="020B0609020204030204" pitchFamily="49" charset="0"/>
              </a:rPr>
              <a:t>to</a:t>
            </a:r>
            <a:r>
              <a:rPr lang="ko-KR" altLang="en-US" sz="2400" dirty="0">
                <a:latin typeface="Consolas" panose="020B0609020204030204" pitchFamily="49" charset="0"/>
              </a:rPr>
              <a:t> B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Move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disk</a:t>
            </a:r>
            <a:r>
              <a:rPr lang="ko-KR" altLang="en-US" sz="2400" dirty="0">
                <a:latin typeface="Consolas" panose="020B0609020204030204" pitchFamily="49" charset="0"/>
              </a:rPr>
              <a:t> 3 </a:t>
            </a:r>
            <a:r>
              <a:rPr lang="ko-KR" altLang="en-US" sz="2400" dirty="0" err="1">
                <a:latin typeface="Consolas" panose="020B0609020204030204" pitchFamily="49" charset="0"/>
              </a:rPr>
              <a:t>from</a:t>
            </a:r>
            <a:r>
              <a:rPr lang="ko-KR" altLang="en-US" sz="2400" dirty="0">
                <a:latin typeface="Consolas" panose="020B0609020204030204" pitchFamily="49" charset="0"/>
              </a:rPr>
              <a:t> A </a:t>
            </a:r>
            <a:r>
              <a:rPr lang="ko-KR" altLang="en-US" sz="2400" dirty="0" err="1">
                <a:latin typeface="Consolas" panose="020B0609020204030204" pitchFamily="49" charset="0"/>
              </a:rPr>
              <a:t>to</a:t>
            </a:r>
            <a:r>
              <a:rPr lang="ko-KR" altLang="en-US" sz="2400" dirty="0">
                <a:latin typeface="Consolas" panose="020B0609020204030204" pitchFamily="49" charset="0"/>
              </a:rPr>
              <a:t> C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Move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disk</a:t>
            </a:r>
            <a:r>
              <a:rPr lang="ko-KR" altLang="en-US" sz="2400" dirty="0">
                <a:latin typeface="Consolas" panose="020B0609020204030204" pitchFamily="49" charset="0"/>
              </a:rPr>
              <a:t> 1 </a:t>
            </a:r>
            <a:r>
              <a:rPr lang="ko-KR" altLang="en-US" sz="2400" dirty="0" err="1">
                <a:latin typeface="Consolas" panose="020B0609020204030204" pitchFamily="49" charset="0"/>
              </a:rPr>
              <a:t>from</a:t>
            </a:r>
            <a:r>
              <a:rPr lang="ko-KR" altLang="en-US" sz="2400" dirty="0">
                <a:latin typeface="Consolas" panose="020B0609020204030204" pitchFamily="49" charset="0"/>
              </a:rPr>
              <a:t> B </a:t>
            </a:r>
            <a:r>
              <a:rPr lang="ko-KR" altLang="en-US" sz="2400" dirty="0" err="1">
                <a:latin typeface="Consolas" panose="020B0609020204030204" pitchFamily="49" charset="0"/>
              </a:rPr>
              <a:t>to</a:t>
            </a:r>
            <a:r>
              <a:rPr lang="ko-KR" altLang="en-US" sz="2400" dirty="0">
                <a:latin typeface="Consolas" panose="020B0609020204030204" pitchFamily="49" charset="0"/>
              </a:rPr>
              <a:t> A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Move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disk</a:t>
            </a:r>
            <a:r>
              <a:rPr lang="ko-KR" altLang="en-US" sz="2400" dirty="0">
                <a:latin typeface="Consolas" panose="020B0609020204030204" pitchFamily="49" charset="0"/>
              </a:rPr>
              <a:t> 2 </a:t>
            </a:r>
            <a:r>
              <a:rPr lang="ko-KR" altLang="en-US" sz="2400" dirty="0" err="1">
                <a:latin typeface="Consolas" panose="020B0609020204030204" pitchFamily="49" charset="0"/>
              </a:rPr>
              <a:t>from</a:t>
            </a:r>
            <a:r>
              <a:rPr lang="ko-KR" altLang="en-US" sz="2400" dirty="0">
                <a:latin typeface="Consolas" panose="020B0609020204030204" pitchFamily="49" charset="0"/>
              </a:rPr>
              <a:t> B </a:t>
            </a:r>
            <a:r>
              <a:rPr lang="ko-KR" altLang="en-US" sz="2400" dirty="0" err="1">
                <a:latin typeface="Consolas" panose="020B0609020204030204" pitchFamily="49" charset="0"/>
              </a:rPr>
              <a:t>to</a:t>
            </a:r>
            <a:r>
              <a:rPr lang="ko-KR" altLang="en-US" sz="2400" dirty="0">
                <a:latin typeface="Consolas" panose="020B0609020204030204" pitchFamily="49" charset="0"/>
              </a:rPr>
              <a:t> C</a:t>
            </a: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Move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disk</a:t>
            </a:r>
            <a:r>
              <a:rPr lang="ko-KR" altLang="en-US" sz="2400" dirty="0">
                <a:latin typeface="Consolas" panose="020B0609020204030204" pitchFamily="49" charset="0"/>
              </a:rPr>
              <a:t> 1 </a:t>
            </a:r>
            <a:r>
              <a:rPr lang="ko-KR" altLang="en-US" sz="2400" dirty="0" err="1">
                <a:latin typeface="Consolas" panose="020B0609020204030204" pitchFamily="49" charset="0"/>
              </a:rPr>
              <a:t>from</a:t>
            </a:r>
            <a:r>
              <a:rPr lang="ko-KR" altLang="en-US" sz="2400" dirty="0">
                <a:latin typeface="Consolas" panose="020B0609020204030204" pitchFamily="49" charset="0"/>
              </a:rPr>
              <a:t> A </a:t>
            </a:r>
            <a:r>
              <a:rPr lang="ko-KR" altLang="en-US" sz="2400" dirty="0" err="1">
                <a:latin typeface="Consolas" panose="020B0609020204030204" pitchFamily="49" charset="0"/>
              </a:rPr>
              <a:t>to</a:t>
            </a:r>
            <a:r>
              <a:rPr lang="ko-KR" altLang="en-US" sz="2400" dirty="0">
                <a:latin typeface="Consolas" panose="020B0609020204030204" pitchFamily="49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533543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6152-C32B-4500-B19A-85F9ECD6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AF58E-E5E1-41B0-ADD7-E540A777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73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6801854-9FD7-4F5B-BBB5-16C4F897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E06F7B-F564-4AD6-8D99-55677B36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67100F-1E52-4E6A-8254-3EB3F79F2A9D}"/>
              </a:ext>
            </a:extLst>
          </p:cNvPr>
          <p:cNvSpPr/>
          <p:nvPr/>
        </p:nvSpPr>
        <p:spPr>
          <a:xfrm>
            <a:off x="726509" y="2633597"/>
            <a:ext cx="1828800" cy="159080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62B6B-2911-435B-907D-22A5965E14EB}"/>
              </a:ext>
            </a:extLst>
          </p:cNvPr>
          <p:cNvSpPr/>
          <p:nvPr/>
        </p:nvSpPr>
        <p:spPr>
          <a:xfrm>
            <a:off x="2782866" y="2633597"/>
            <a:ext cx="1828800" cy="159080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2BA9F8-D58D-4B49-865D-A0FCC590DB0B}"/>
              </a:ext>
            </a:extLst>
          </p:cNvPr>
          <p:cNvSpPr/>
          <p:nvPr/>
        </p:nvSpPr>
        <p:spPr>
          <a:xfrm>
            <a:off x="4962394" y="2633597"/>
            <a:ext cx="1828800" cy="159080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17F557-D1F9-47E6-AFC2-9C97BD86AAF3}"/>
              </a:ext>
            </a:extLst>
          </p:cNvPr>
          <p:cNvSpPr/>
          <p:nvPr/>
        </p:nvSpPr>
        <p:spPr>
          <a:xfrm>
            <a:off x="7267183" y="2633597"/>
            <a:ext cx="1828800" cy="159080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74F075-36AB-46F3-ABC9-0A320CDC698E}"/>
              </a:ext>
            </a:extLst>
          </p:cNvPr>
          <p:cNvSpPr/>
          <p:nvPr/>
        </p:nvSpPr>
        <p:spPr>
          <a:xfrm>
            <a:off x="726509" y="4514940"/>
            <a:ext cx="1828800" cy="159080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A5D37C-E95C-4A40-9580-3DB093230B48}"/>
              </a:ext>
            </a:extLst>
          </p:cNvPr>
          <p:cNvSpPr/>
          <p:nvPr/>
        </p:nvSpPr>
        <p:spPr>
          <a:xfrm>
            <a:off x="2782866" y="4482971"/>
            <a:ext cx="1828800" cy="168558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EE556A-09C0-4E40-ACFF-B8CEEA86C487}"/>
              </a:ext>
            </a:extLst>
          </p:cNvPr>
          <p:cNvSpPr/>
          <p:nvPr/>
        </p:nvSpPr>
        <p:spPr>
          <a:xfrm>
            <a:off x="4962394" y="4514940"/>
            <a:ext cx="1828800" cy="159080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9A19F-BA15-4548-8CF6-6B075747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max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E5C4E-C99E-4008-9BFB-BF0AE281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function is some stored code</a:t>
            </a:r>
            <a:br>
              <a:rPr lang="en-US" altLang="ko-KR" dirty="0"/>
            </a:br>
            <a:r>
              <a:rPr lang="en-US" altLang="ko-KR" dirty="0"/>
              <a:t>that we use.</a:t>
            </a:r>
          </a:p>
          <a:p>
            <a:r>
              <a:rPr lang="en-US" altLang="ko-KR" dirty="0"/>
              <a:t>A function takes some input</a:t>
            </a:r>
            <a:br>
              <a:rPr lang="en-US" altLang="ko-KR" dirty="0"/>
            </a:br>
            <a:r>
              <a:rPr lang="en-US" altLang="ko-KR" dirty="0"/>
              <a:t>and produces an output.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5AF625-D8F3-4FF4-8395-B053FA260AB2}"/>
              </a:ext>
            </a:extLst>
          </p:cNvPr>
          <p:cNvSpPr/>
          <p:nvPr/>
        </p:nvSpPr>
        <p:spPr>
          <a:xfrm>
            <a:off x="4732020" y="3886200"/>
            <a:ext cx="2240280" cy="2144323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max()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b="1" kern="0" dirty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function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0669BA-6BE6-407E-BE00-9F3EA83738D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74720" y="4958362"/>
            <a:ext cx="1257300" cy="0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DC305F-1A7A-424F-847C-0999DFDEC7FE}"/>
              </a:ext>
            </a:extLst>
          </p:cNvPr>
          <p:cNvSpPr/>
          <p:nvPr/>
        </p:nvSpPr>
        <p:spPr>
          <a:xfrm>
            <a:off x="1251034" y="4716177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[4, 1, 9, 0]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8746B-0356-4E5C-83C5-D1F0135A96E7}"/>
              </a:ext>
            </a:extLst>
          </p:cNvPr>
          <p:cNvSpPr txBox="1"/>
          <p:nvPr/>
        </p:nvSpPr>
        <p:spPr>
          <a:xfrm>
            <a:off x="1874730" y="5177842"/>
            <a:ext cx="97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Calibri" panose="020F0502020204030204" pitchFamily="34" charset="0"/>
              </a:rPr>
              <a:t>(a list)</a:t>
            </a:r>
            <a:endParaRPr lang="ko-KR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F4DE29-D40E-45F2-B318-E8D09C2866C1}"/>
              </a:ext>
            </a:extLst>
          </p:cNvPr>
          <p:cNvSpPr/>
          <p:nvPr/>
        </p:nvSpPr>
        <p:spPr>
          <a:xfrm>
            <a:off x="8787214" y="471617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9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79403-07AE-49CC-83DF-64F6F9198072}"/>
              </a:ext>
            </a:extLst>
          </p:cNvPr>
          <p:cNvSpPr txBox="1"/>
          <p:nvPr/>
        </p:nvSpPr>
        <p:spPr>
          <a:xfrm>
            <a:off x="8130976" y="5177842"/>
            <a:ext cx="166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Calibri" panose="020F0502020204030204" pitchFamily="34" charset="0"/>
              </a:rPr>
              <a:t>(an integer)</a:t>
            </a:r>
            <a:endParaRPr lang="ko-KR" altLang="en-US" sz="2400" b="1" dirty="0">
              <a:latin typeface="Calibri" panose="020F050202020403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903AB05-3608-4CAA-AA56-CDCEA0D4C2D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72300" y="4958362"/>
            <a:ext cx="1257300" cy="0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CAF3A5-7A27-4ECF-A393-471F1BCB1291}"/>
              </a:ext>
            </a:extLst>
          </p:cNvPr>
          <p:cNvSpPr/>
          <p:nvPr/>
        </p:nvSpPr>
        <p:spPr>
          <a:xfrm>
            <a:off x="6320790" y="1743470"/>
            <a:ext cx="5252984" cy="1575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latin typeface="Consolas" panose="020B0609020204030204" pitchFamily="49" charset="0"/>
              </a:rPr>
              <a:t>&gt;&gt;&gt; big =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2400" dirty="0">
                <a:latin typeface="Consolas" panose="020B0609020204030204" pitchFamily="49" charset="0"/>
              </a:rPr>
              <a:t>([4, 1, 9, 0])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(big)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6632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9A19F-BA15-4548-8CF6-6B075747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max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E5C4E-C99E-4008-9BFB-BF0AE281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function is some stored code</a:t>
            </a:r>
            <a:br>
              <a:rPr lang="en-US" altLang="ko-KR" dirty="0"/>
            </a:br>
            <a:r>
              <a:rPr lang="en-US" altLang="ko-KR" dirty="0"/>
              <a:t>that we use.</a:t>
            </a:r>
          </a:p>
          <a:p>
            <a:r>
              <a:rPr lang="en-US" altLang="ko-KR" dirty="0"/>
              <a:t>A function takes some input</a:t>
            </a:r>
            <a:br>
              <a:rPr lang="en-US" altLang="ko-KR" dirty="0"/>
            </a:br>
            <a:r>
              <a:rPr lang="en-US" altLang="ko-KR" dirty="0"/>
              <a:t>and produces an output.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5AF625-D8F3-4FF4-8395-B053FA260AB2}"/>
              </a:ext>
            </a:extLst>
          </p:cNvPr>
          <p:cNvSpPr/>
          <p:nvPr/>
        </p:nvSpPr>
        <p:spPr>
          <a:xfrm>
            <a:off x="4732020" y="3886200"/>
            <a:ext cx="2240280" cy="2144323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def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max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(</a:t>
            </a:r>
            <a:r>
              <a:rPr kumimoji="0" lang="en-US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inp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): 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b="1" kern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   blah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   blah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b="1" kern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   </a:t>
            </a:r>
            <a:r>
              <a:rPr lang="en-US" altLang="ko-KR" sz="1600" b="1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for</a:t>
            </a:r>
            <a:r>
              <a:rPr lang="en-US" altLang="ko-KR" sz="1600" b="1" kern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x in </a:t>
            </a:r>
            <a:r>
              <a:rPr lang="en-US" altLang="ko-KR" sz="1600" b="1" kern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inp</a:t>
            </a:r>
            <a:r>
              <a:rPr lang="en-US" altLang="ko-KR" sz="1600" b="1" kern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      b</a:t>
            </a:r>
            <a:r>
              <a:rPr lang="en-US" altLang="ko-KR" sz="1600" b="1" kern="0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lah</a:t>
            </a:r>
            <a:endParaRPr lang="en-US" altLang="ko-KR" sz="1600" b="1" kern="0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      </a:t>
            </a:r>
            <a:r>
              <a:rPr lang="en-US" altLang="ko-KR" sz="1600" b="1" kern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blah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  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return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z</a:t>
            </a:r>
            <a:r>
              <a:rPr lang="en-US" altLang="ko-KR" sz="1600" b="1" kern="0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0669BA-6BE6-407E-BE00-9F3EA83738D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74720" y="4958362"/>
            <a:ext cx="1257300" cy="0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DC305F-1A7A-424F-847C-0999DFDEC7FE}"/>
              </a:ext>
            </a:extLst>
          </p:cNvPr>
          <p:cNvSpPr/>
          <p:nvPr/>
        </p:nvSpPr>
        <p:spPr>
          <a:xfrm>
            <a:off x="1251034" y="4716177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[4, 1, 9, 0]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8746B-0356-4E5C-83C5-D1F0135A96E7}"/>
              </a:ext>
            </a:extLst>
          </p:cNvPr>
          <p:cNvSpPr txBox="1"/>
          <p:nvPr/>
        </p:nvSpPr>
        <p:spPr>
          <a:xfrm>
            <a:off x="1874730" y="5177842"/>
            <a:ext cx="97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Calibri" panose="020F0502020204030204" pitchFamily="34" charset="0"/>
              </a:rPr>
              <a:t>(a list)</a:t>
            </a:r>
            <a:endParaRPr lang="ko-KR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F4DE29-D40E-45F2-B318-E8D09C2866C1}"/>
              </a:ext>
            </a:extLst>
          </p:cNvPr>
          <p:cNvSpPr/>
          <p:nvPr/>
        </p:nvSpPr>
        <p:spPr>
          <a:xfrm>
            <a:off x="8787214" y="471617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9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79403-07AE-49CC-83DF-64F6F9198072}"/>
              </a:ext>
            </a:extLst>
          </p:cNvPr>
          <p:cNvSpPr txBox="1"/>
          <p:nvPr/>
        </p:nvSpPr>
        <p:spPr>
          <a:xfrm>
            <a:off x="8130976" y="5177842"/>
            <a:ext cx="166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Calibri" panose="020F0502020204030204" pitchFamily="34" charset="0"/>
              </a:rPr>
              <a:t>(an integer)</a:t>
            </a:r>
            <a:endParaRPr lang="ko-KR" altLang="en-US" sz="2400" b="1" dirty="0">
              <a:latin typeface="Calibri" panose="020F050202020403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903AB05-3608-4CAA-AA56-CDCEA0D4C2D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72300" y="4958362"/>
            <a:ext cx="1257300" cy="0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CAF3A5-7A27-4ECF-A393-471F1BCB1291}"/>
              </a:ext>
            </a:extLst>
          </p:cNvPr>
          <p:cNvSpPr/>
          <p:nvPr/>
        </p:nvSpPr>
        <p:spPr>
          <a:xfrm>
            <a:off x="6320790" y="1743470"/>
            <a:ext cx="5252984" cy="1575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latin typeface="Consolas" panose="020B0609020204030204" pitchFamily="49" charset="0"/>
              </a:rPr>
              <a:t>&gt;&gt;&gt; big =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2400" dirty="0">
                <a:latin typeface="Consolas" panose="020B0609020204030204" pitchFamily="49" charset="0"/>
              </a:rPr>
              <a:t>([4, 1, 9, 0])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&gt;&gt;&gt;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(big)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0191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1EDDE-9039-43CA-89E3-4CBADB9F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Our Own 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CB04C-B99A-4ABD-953A-5DF809F35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314398"/>
            <a:ext cx="10955548" cy="5081885"/>
          </a:xfrm>
        </p:spPr>
        <p:txBody>
          <a:bodyPr/>
          <a:lstStyle/>
          <a:p>
            <a:r>
              <a:rPr lang="en-US" altLang="ko-KR" dirty="0"/>
              <a:t>We create a new function using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/>
              <a:t> keyword followed by optional parameters in parentheses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We indent the body of the function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This </a:t>
            </a:r>
            <a:r>
              <a:rPr lang="en-US" altLang="ko-KR" dirty="0">
                <a:solidFill>
                  <a:srgbClr val="C00000"/>
                </a:solidFill>
              </a:rPr>
              <a:t>defines</a:t>
            </a:r>
            <a:r>
              <a:rPr lang="en-US" altLang="ko-KR" dirty="0"/>
              <a:t> the function but </a:t>
            </a:r>
            <a:r>
              <a:rPr lang="en-US" altLang="ko-KR" dirty="0">
                <a:solidFill>
                  <a:srgbClr val="C00000"/>
                </a:solidFill>
              </a:rPr>
              <a:t>does not </a:t>
            </a:r>
            <a:r>
              <a:rPr lang="en-US" altLang="ko-KR" dirty="0"/>
              <a:t>execute the body of the function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A3EF54-95B5-40B1-9559-752F1B3FDA63}"/>
              </a:ext>
            </a:extLst>
          </p:cNvPr>
          <p:cNvSpPr/>
          <p:nvPr/>
        </p:nvSpPr>
        <p:spPr>
          <a:xfrm>
            <a:off x="1680713" y="4309110"/>
            <a:ext cx="8830574" cy="1877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print_lyrics</a:t>
            </a:r>
            <a:r>
              <a:rPr lang="en-US" altLang="ko-KR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'I bless the day I found you'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'I want to stay around you'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44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06C2D-3B59-46EA-B9E2-65675664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a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89757-01DD-469E-9132-F56CB005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A33CCE-4465-4FF5-A846-7222DC360AD4}"/>
              </a:ext>
            </a:extLst>
          </p:cNvPr>
          <p:cNvSpPr/>
          <p:nvPr/>
        </p:nvSpPr>
        <p:spPr>
          <a:xfrm>
            <a:off x="618226" y="1314398"/>
            <a:ext cx="7485644" cy="450685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latin typeface="Consolas" panose="020B0609020204030204" pitchFamily="49" charset="0"/>
              </a:rPr>
              <a:t>x = 5</a:t>
            </a:r>
          </a:p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'Hello'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print_lyrics</a:t>
            </a:r>
            <a:r>
              <a:rPr lang="en-US" altLang="ko-KR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'I bless the day I found you'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'I want to stay around you'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'World'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x = x + 2</a:t>
            </a:r>
          </a:p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(x)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79AB2A-2CD9-432B-8E28-49141587F195}"/>
              </a:ext>
            </a:extLst>
          </p:cNvPr>
          <p:cNvSpPr/>
          <p:nvPr/>
        </p:nvSpPr>
        <p:spPr>
          <a:xfrm>
            <a:off x="8988186" y="3255175"/>
            <a:ext cx="288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Hello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World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2003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06C2D-3B59-46EA-B9E2-65675664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Definitions and Uses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89757-01DD-469E-9132-F56CB005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Once we have </a:t>
            </a:r>
            <a:r>
              <a:rPr lang="en-US" altLang="ko-KR" dirty="0">
                <a:solidFill>
                  <a:srgbClr val="C00000"/>
                </a:solidFill>
              </a:rPr>
              <a:t>defined</a:t>
            </a:r>
            <a:r>
              <a:rPr lang="en-US" altLang="ko-KR" dirty="0"/>
              <a:t> a function, we </a:t>
            </a:r>
            <a:r>
              <a:rPr lang="en-US" altLang="ko-KR" dirty="0">
                <a:solidFill>
                  <a:srgbClr val="C00000"/>
                </a:solidFill>
              </a:rPr>
              <a:t>call</a:t>
            </a:r>
            <a:r>
              <a:rPr lang="en-US" altLang="ko-KR" dirty="0"/>
              <a:t> (or </a:t>
            </a:r>
            <a:r>
              <a:rPr lang="en-US" altLang="ko-KR" dirty="0">
                <a:solidFill>
                  <a:srgbClr val="C00000"/>
                </a:solidFill>
              </a:rPr>
              <a:t>invoke</a:t>
            </a:r>
            <a:r>
              <a:rPr lang="en-US" altLang="ko-KR" dirty="0"/>
              <a:t>) it as many times as we like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A33CCE-4465-4FF5-A846-7222DC360AD4}"/>
              </a:ext>
            </a:extLst>
          </p:cNvPr>
          <p:cNvSpPr/>
          <p:nvPr/>
        </p:nvSpPr>
        <p:spPr>
          <a:xfrm>
            <a:off x="538216" y="2065801"/>
            <a:ext cx="8830574" cy="4506850"/>
          </a:xfrm>
          <a:prstGeom prst="rect">
            <a:avLst/>
          </a:prstGeom>
          <a:noFill/>
          <a:ln w="254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lIns="360000" rtlCol="0" anchor="ctr"/>
          <a:lstStyle/>
          <a:p>
            <a:r>
              <a:rPr lang="en-US" altLang="ko-KR" sz="2400" dirty="0">
                <a:latin typeface="Consolas" panose="020B0609020204030204" pitchFamily="49" charset="0"/>
              </a:rPr>
              <a:t>x = 5</a:t>
            </a:r>
          </a:p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'Hello'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print_lyrics</a:t>
            </a:r>
            <a:r>
              <a:rPr lang="en-US" altLang="ko-KR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'I bless the day I found you'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'I want to stay around you'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CC00CC"/>
                </a:solidFill>
                <a:latin typeface="Consolas" panose="020B0609020204030204" pitchFamily="49" charset="0"/>
              </a:rPr>
              <a:t>'World'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print_lyrics</a:t>
            </a:r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x = x + 2</a:t>
            </a:r>
          </a:p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400" dirty="0">
                <a:latin typeface="Consolas" panose="020B0609020204030204" pitchFamily="49" charset="0"/>
              </a:rPr>
              <a:t>(x)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79AB2A-2CD9-432B-8E28-49141587F195}"/>
              </a:ext>
            </a:extLst>
          </p:cNvPr>
          <p:cNvSpPr/>
          <p:nvPr/>
        </p:nvSpPr>
        <p:spPr>
          <a:xfrm>
            <a:off x="6501765" y="4663440"/>
            <a:ext cx="58940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Hello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World</a:t>
            </a:r>
          </a:p>
          <a:p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</a:rPr>
              <a:t>I bless the day I found you</a:t>
            </a:r>
          </a:p>
          <a:p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</a:rPr>
              <a:t>I want to stay around you</a:t>
            </a:r>
          </a:p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164A295-20F3-4DF5-B7B5-B4468539CAAE}"/>
              </a:ext>
            </a:extLst>
          </p:cNvPr>
          <p:cNvCxnSpPr>
            <a:cxnSpLocks/>
          </p:cNvCxnSpPr>
          <p:nvPr/>
        </p:nvCxnSpPr>
        <p:spPr>
          <a:xfrm>
            <a:off x="3280410" y="5417820"/>
            <a:ext cx="3221355" cy="331470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7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19A4E-A6DF-4490-B091-F075F857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21569-CCF9-4EC2-870C-B037BE30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</a:t>
            </a:r>
            <a:r>
              <a:rPr lang="en-US" altLang="ko-KR" dirty="0">
                <a:solidFill>
                  <a:srgbClr val="C00000"/>
                </a:solidFill>
              </a:rPr>
              <a:t>argument</a:t>
            </a:r>
            <a:r>
              <a:rPr lang="en-US" altLang="ko-KR" dirty="0"/>
              <a:t> is a value we pass into the function as its </a:t>
            </a:r>
            <a:r>
              <a:rPr lang="en-US" altLang="ko-KR" dirty="0">
                <a:solidFill>
                  <a:srgbClr val="C00000"/>
                </a:solidFill>
              </a:rPr>
              <a:t>input</a:t>
            </a:r>
            <a:r>
              <a:rPr lang="en-US" altLang="ko-KR" dirty="0"/>
              <a:t> when we call the function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We use </a:t>
            </a:r>
            <a:r>
              <a:rPr lang="en-US" altLang="ko-KR" dirty="0">
                <a:solidFill>
                  <a:srgbClr val="C00000"/>
                </a:solidFill>
              </a:rPr>
              <a:t>arguments</a:t>
            </a:r>
            <a:r>
              <a:rPr lang="en-US" altLang="ko-KR" dirty="0"/>
              <a:t> so we can direct the function to do different kinds of work when we call it at </a:t>
            </a:r>
            <a:r>
              <a:rPr lang="en-US" altLang="ko-KR" dirty="0">
                <a:solidFill>
                  <a:srgbClr val="C00000"/>
                </a:solidFill>
              </a:rPr>
              <a:t>different</a:t>
            </a:r>
            <a:r>
              <a:rPr lang="en-US" altLang="ko-KR" dirty="0"/>
              <a:t> times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We put the </a:t>
            </a:r>
            <a:r>
              <a:rPr lang="en-US" altLang="ko-KR" dirty="0">
                <a:solidFill>
                  <a:srgbClr val="C00000"/>
                </a:solidFill>
              </a:rPr>
              <a:t>arguments</a:t>
            </a:r>
            <a:r>
              <a:rPr lang="en-US" altLang="ko-KR" dirty="0"/>
              <a:t> in parentheses after the name of the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07389-249C-4CC6-B5A0-D36E70977E80}"/>
              </a:ext>
            </a:extLst>
          </p:cNvPr>
          <p:cNvSpPr txBox="1"/>
          <p:nvPr/>
        </p:nvSpPr>
        <p:spPr>
          <a:xfrm>
            <a:off x="2811780" y="4863713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nsolas" panose="020B0609020204030204" pitchFamily="49" charset="0"/>
              </a:rPr>
              <a:t>big = 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3200" dirty="0">
                <a:latin typeface="Consolas" panose="020B0609020204030204" pitchFamily="49" charset="0"/>
              </a:rPr>
              <a:t>(</a:t>
            </a:r>
            <a:r>
              <a:rPr lang="en-US" altLang="ko-KR" sz="3200" dirty="0">
                <a:solidFill>
                  <a:schemeClr val="accent2"/>
                </a:solidFill>
                <a:latin typeface="Consolas" panose="020B0609020204030204" pitchFamily="49" charset="0"/>
              </a:rPr>
              <a:t>[4, 1, 9, 0]</a:t>
            </a:r>
            <a:r>
              <a:rPr lang="en-US" altLang="ko-KR" sz="3200" dirty="0">
                <a:latin typeface="Consolas" panose="020B0609020204030204" pitchFamily="49" charset="0"/>
              </a:rPr>
              <a:t>)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4ADE72B-59FE-40EF-9C19-1AD69210E1C2}"/>
              </a:ext>
            </a:extLst>
          </p:cNvPr>
          <p:cNvCxnSpPr>
            <a:cxnSpLocks/>
          </p:cNvCxnSpPr>
          <p:nvPr/>
        </p:nvCxnSpPr>
        <p:spPr>
          <a:xfrm flipH="1" flipV="1">
            <a:off x="6995160" y="5486011"/>
            <a:ext cx="708660" cy="457589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D34913-284C-4460-B229-0DACDCC55206}"/>
              </a:ext>
            </a:extLst>
          </p:cNvPr>
          <p:cNvSpPr txBox="1"/>
          <p:nvPr/>
        </p:nvSpPr>
        <p:spPr>
          <a:xfrm>
            <a:off x="7703820" y="5750290"/>
            <a:ext cx="146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Calibri" panose="020F0502020204030204" pitchFamily="34" charset="0"/>
              </a:rPr>
              <a:t>Argument</a:t>
            </a:r>
            <a:endParaRPr lang="ko-KR" altLang="en-US" sz="24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9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 cap="flat" cmpd="sng" algn="ctr">
          <a:solidFill>
            <a:srgbClr val="C00000"/>
          </a:solidFill>
          <a:prstDash val="solid"/>
          <a:headEnd type="none" w="med" len="med"/>
          <a:tailEnd type="triangle" w="med" len="me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 pitchFamily="34" charset="0"/>
            <a:ea typeface="맑은 고딕" panose="020B0503020000020004" pitchFamily="50" charset="-127"/>
            <a:cs typeface="Calibri" panose="020F0502020204030204" pitchFamily="34" charset="0"/>
          </a:defRPr>
        </a:defPPr>
      </a:lstStyle>
    </a:spDef>
    <a:lnDef>
      <a:spPr>
        <a:ln>
          <a:headEnd w="lg" len="lg"/>
          <a:tailEnd type="none" w="lg" len="lg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b="1" dirty="0" smtClean="0">
            <a:latin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st3">
  <a:themeElements>
    <a:clrScheme name="test3 12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tes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st3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3 10">
        <a:dk1>
          <a:srgbClr val="FF9933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1">
        <a:dk1>
          <a:srgbClr val="1D315B"/>
        </a:dk1>
        <a:lt1>
          <a:srgbClr val="FFFFFF"/>
        </a:lt1>
        <a:dk2>
          <a:srgbClr val="660066"/>
        </a:dk2>
        <a:lt2>
          <a:srgbClr val="1D315B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3 12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46230</TotalTime>
  <Words>2160</Words>
  <Application>Microsoft Office PowerPoint</Application>
  <PresentationFormat>와이드스크린</PresentationFormat>
  <Paragraphs>476</Paragraphs>
  <Slides>34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Wingdings</vt:lpstr>
      <vt:lpstr>Arial</vt:lpstr>
      <vt:lpstr>Calibri</vt:lpstr>
      <vt:lpstr>Consolas</vt:lpstr>
      <vt:lpstr>Georgia</vt:lpstr>
      <vt:lpstr>Cambria Math</vt:lpstr>
      <vt:lpstr>Gill Sans MT</vt:lpstr>
      <vt:lpstr>맑은 고딕</vt:lpstr>
      <vt:lpstr>Office 테마</vt:lpstr>
      <vt:lpstr>test3</vt:lpstr>
      <vt:lpstr>Functions</vt:lpstr>
      <vt:lpstr>Python Functions</vt:lpstr>
      <vt:lpstr>Function Example</vt:lpstr>
      <vt:lpstr>max() </vt:lpstr>
      <vt:lpstr>max() </vt:lpstr>
      <vt:lpstr>Building Our Own Functions</vt:lpstr>
      <vt:lpstr>Defining a Function</vt:lpstr>
      <vt:lpstr>Definitions and Uses</vt:lpstr>
      <vt:lpstr>Arguments</vt:lpstr>
      <vt:lpstr>Parameters</vt:lpstr>
      <vt:lpstr>Return Value</vt:lpstr>
      <vt:lpstr>Arguments, Parameters, and Results</vt:lpstr>
      <vt:lpstr>Multiple Parameters / Arguments</vt:lpstr>
      <vt:lpstr>Default and Keyword Arguments</vt:lpstr>
      <vt:lpstr>Passing Arguments</vt:lpstr>
      <vt:lpstr>Passing Arguments</vt:lpstr>
      <vt:lpstr>Passing Arguments</vt:lpstr>
      <vt:lpstr>Passing Arguments</vt:lpstr>
      <vt:lpstr>Passing Arguments</vt:lpstr>
      <vt:lpstr>Passing Arguments</vt:lpstr>
      <vt:lpstr>Local vs. Global Variables</vt:lpstr>
      <vt:lpstr>Local vs. Global Variables: Examples (1)</vt:lpstr>
      <vt:lpstr>Local vs. Global Variables: Examples (2)</vt:lpstr>
      <vt:lpstr>Recursive Function</vt:lpstr>
      <vt:lpstr>To Function or Not to Function…</vt:lpstr>
      <vt:lpstr>PowerPoint 프레젠테이션</vt:lpstr>
      <vt:lpstr>Lab: Factorial</vt:lpstr>
      <vt:lpstr>Lab: Factorial</vt:lpstr>
      <vt:lpstr>Lab: Fibonacci Numbers</vt:lpstr>
      <vt:lpstr>Lab: Fibonacci Numbers</vt:lpstr>
      <vt:lpstr>Lab: Tower of Hanoi</vt:lpstr>
      <vt:lpstr>Lab: Tower of Hanoi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jinsookim@skku.edu</dc:creator>
  <cp:lastModifiedBy>Kim J</cp:lastModifiedBy>
  <cp:revision>1319</cp:revision>
  <cp:lastPrinted>2016-05-20T02:57:24Z</cp:lastPrinted>
  <dcterms:created xsi:type="dcterms:W3CDTF">2013-12-18T12:51:48Z</dcterms:created>
  <dcterms:modified xsi:type="dcterms:W3CDTF">2019-12-17T13:54:51Z</dcterms:modified>
</cp:coreProperties>
</file>