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2"/>
  </p:notesMasterIdLst>
  <p:sldIdLst>
    <p:sldId id="914" r:id="rId3"/>
    <p:sldId id="968" r:id="rId4"/>
    <p:sldId id="969" r:id="rId5"/>
    <p:sldId id="970" r:id="rId6"/>
    <p:sldId id="973" r:id="rId7"/>
    <p:sldId id="975" r:id="rId8"/>
    <p:sldId id="976" r:id="rId9"/>
    <p:sldId id="977" r:id="rId10"/>
    <p:sldId id="979" r:id="rId11"/>
    <p:sldId id="980" r:id="rId12"/>
    <p:sldId id="978" r:id="rId13"/>
    <p:sldId id="981" r:id="rId14"/>
    <p:sldId id="982" r:id="rId15"/>
    <p:sldId id="983" r:id="rId16"/>
    <p:sldId id="972" r:id="rId17"/>
    <p:sldId id="974" r:id="rId18"/>
    <p:sldId id="984" r:id="rId19"/>
    <p:sldId id="971" r:id="rId20"/>
    <p:sldId id="916" r:id="rId21"/>
  </p:sldIdLst>
  <p:sldSz cx="12192000" cy="6858000"/>
  <p:notesSz cx="6742113" cy="9875838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Georgia" panose="02040502050405020303" pitchFamily="18" charset="0"/>
      <p:regular r:id="rId31"/>
      <p:bold r:id="rId32"/>
      <p:italic r:id="rId33"/>
      <p:boldItalic r:id="rId34"/>
    </p:embeddedFont>
    <p:embeddedFont>
      <p:font typeface="Gill Sans MT" panose="020B0502020104020203" pitchFamily="34" charset="0"/>
      <p:regular r:id="rId35"/>
      <p:bold r:id="rId36"/>
      <p:italic r:id="rId37"/>
      <p:boldItalic r:id="rId38"/>
    </p:embeddedFont>
    <p:embeddedFont>
      <p:font typeface="맑은 고딕" panose="020B0503020000020004" pitchFamily="50" charset="-127"/>
      <p:regular r:id="rId39"/>
      <p:bold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75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DCDAB2"/>
    <a:srgbClr val="8B6F4E"/>
    <a:srgbClr val="666666"/>
    <a:srgbClr val="0F0F70"/>
    <a:srgbClr val="D8E5F4"/>
    <a:srgbClr val="C4D7EE"/>
    <a:srgbClr val="B2CEEC"/>
    <a:srgbClr val="203864"/>
    <a:srgbClr val="2C4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83093" autoAdjust="0"/>
  </p:normalViewPr>
  <p:slideViewPr>
    <p:cSldViewPr snapToGrid="0" showGuides="1">
      <p:cViewPr varScale="1">
        <p:scale>
          <a:sx n="63" d="100"/>
          <a:sy n="63" d="100"/>
        </p:scale>
        <p:origin x="77" y="653"/>
      </p:cViewPr>
      <p:guideLst>
        <p:guide orient="horz" pos="2092"/>
        <p:guide pos="3840"/>
        <p:guide pos="17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106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3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958BD-BF2B-464B-A4CF-84B8A1426626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80332"/>
            <a:ext cx="2921582" cy="493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8971" y="9380332"/>
            <a:ext cx="2921582" cy="493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069CE-601A-4971-BCD2-31FD4B5FA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08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1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1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1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1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1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069CE-601A-4971-BCD2-31FD4B5FA45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34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new line at the end of Egypt.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069CE-601A-4971-BCD2-31FD4B5FA45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396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two newlines: 1 newline from the file, 1 newline by print()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069CE-601A-4971-BCD2-31FD4B5FA45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508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two newlines: 1 newline from the file, 1 newline by print()</a:t>
            </a:r>
          </a:p>
          <a:p>
            <a:r>
              <a:rPr lang="en-US" altLang="ko-KR" dirty="0" err="1"/>
              <a:t>str.rstrip</a:t>
            </a:r>
            <a:r>
              <a:rPr lang="en-US" altLang="ko-KR" dirty="0"/>
              <a:t>() returns a new string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069CE-601A-4971-BCD2-31FD4B5FA45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42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rstrip</a:t>
            </a:r>
            <a:r>
              <a:rPr lang="en-US" altLang="ko-KR" dirty="0"/>
              <a:t>()</a:t>
            </a:r>
            <a:r>
              <a:rPr lang="ko-KR" altLang="en-US" dirty="0"/>
              <a:t>을 먼저하고 </a:t>
            </a:r>
            <a:r>
              <a:rPr lang="en-US" altLang="ko-KR" dirty="0" err="1"/>
              <a:t>isdigit</a:t>
            </a:r>
            <a:r>
              <a:rPr lang="en-US" altLang="ko-KR" dirty="0"/>
              <a:t>()</a:t>
            </a:r>
            <a:r>
              <a:rPr lang="ko-KR" altLang="en-US" dirty="0"/>
              <a:t>을 하면 안됨</a:t>
            </a:r>
            <a:endParaRPr lang="en-US" altLang="ko-KR" dirty="0"/>
          </a:p>
          <a:p>
            <a:r>
              <a:rPr lang="ko-KR" altLang="en-US" dirty="0"/>
              <a:t>그러면 </a:t>
            </a:r>
            <a:r>
              <a:rPr lang="en-US" altLang="ko-KR" dirty="0"/>
              <a:t>\n</a:t>
            </a:r>
            <a:r>
              <a:rPr lang="ko-KR" altLang="en-US" dirty="0"/>
              <a:t>만 있는 경우 </a:t>
            </a:r>
            <a:r>
              <a:rPr lang="en-US" altLang="ko-KR" dirty="0"/>
              <a:t>blank</a:t>
            </a:r>
            <a:r>
              <a:rPr lang="ko-KR" altLang="en-US" dirty="0"/>
              <a:t>가 되고 </a:t>
            </a:r>
            <a:r>
              <a:rPr lang="en-US" altLang="ko-KR" dirty="0"/>
              <a:t>line[0]</a:t>
            </a:r>
            <a:r>
              <a:rPr lang="ko-KR" altLang="en-US" dirty="0"/>
              <a:t>에서 </a:t>
            </a:r>
            <a:r>
              <a:rPr lang="en-US" altLang="ko-KR" dirty="0"/>
              <a:t>error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069CE-601A-4971-BCD2-31FD4B5FA45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112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E13335-3CD8-42CA-9BC2-D1C804267065}"/>
              </a:ext>
            </a:extLst>
          </p:cNvPr>
          <p:cNvSpPr/>
          <p:nvPr userDrawn="1"/>
        </p:nvSpPr>
        <p:spPr>
          <a:xfrm>
            <a:off x="0" y="0"/>
            <a:ext cx="1429857" cy="6858000"/>
          </a:xfrm>
          <a:prstGeom prst="rect">
            <a:avLst/>
          </a:prstGeom>
          <a:solidFill>
            <a:srgbClr val="3A61A8"/>
          </a:solidFill>
          <a:ln w="25400" cap="flat" cmpd="sng" algn="ctr">
            <a:noFill/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289687-0E23-41EA-90AC-74E1C377EF4C}"/>
              </a:ext>
            </a:extLst>
          </p:cNvPr>
          <p:cNvSpPr/>
          <p:nvPr userDrawn="1"/>
        </p:nvSpPr>
        <p:spPr>
          <a:xfrm>
            <a:off x="1429857" y="0"/>
            <a:ext cx="3224439" cy="6858000"/>
          </a:xfrm>
          <a:prstGeom prst="rect">
            <a:avLst/>
          </a:prstGeom>
          <a:solidFill>
            <a:srgbClr val="2C4F8D"/>
          </a:solidFill>
          <a:ln w="25400" cap="flat" cmpd="sng" algn="ctr">
            <a:noFill/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C2DEEA-8562-47E4-8991-B5D1562A08E2}"/>
              </a:ext>
            </a:extLst>
          </p:cNvPr>
          <p:cNvSpPr/>
          <p:nvPr userDrawn="1"/>
        </p:nvSpPr>
        <p:spPr>
          <a:xfrm>
            <a:off x="4654296" y="0"/>
            <a:ext cx="7555538" cy="6858000"/>
          </a:xfrm>
          <a:prstGeom prst="rect">
            <a:avLst/>
          </a:prstGeom>
          <a:solidFill>
            <a:srgbClr val="203864"/>
          </a:solidFill>
          <a:ln w="25400" cap="flat" cmpd="sng" algn="ctr">
            <a:noFill/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5144614" y="1360714"/>
            <a:ext cx="6633727" cy="4136571"/>
          </a:xfrm>
        </p:spPr>
        <p:txBody>
          <a:bodyPr anchor="ctr">
            <a:normAutofit/>
          </a:bodyPr>
          <a:lstStyle>
            <a:lvl1pPr algn="l">
              <a:lnSpc>
                <a:spcPct val="110000"/>
              </a:lnSpc>
              <a:defRPr sz="4800">
                <a:solidFill>
                  <a:schemeClr val="bg1"/>
                </a:solidFill>
                <a:latin typeface="Gill Sans MT" panose="020B0502020104020203" pitchFamily="34" charset="0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78428" y="1360715"/>
            <a:ext cx="2841171" cy="413657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Gill Sans MT" panose="020B0502020104020203" pitchFamily="34" charset="0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pic>
        <p:nvPicPr>
          <p:cNvPr id="8" name="Picture 2" descr="snu logo png에 대한 이미지 검색결과">
            <a:extLst>
              <a:ext uri="{FF2B5EF4-FFF2-40B4-BE49-F238E27FC236}">
                <a16:creationId xmlns:a16="http://schemas.microsoft.com/office/drawing/2014/main" id="{98D69F2C-EAF7-4B4A-AF91-58718C758D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36" y="6050018"/>
            <a:ext cx="574302" cy="59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429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7D3C-642B-4870-BFD2-1836090BB7D6}" type="datetime1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1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D262-EC9A-4A31-A03F-836E81A41A83}" type="datetime1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91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850E-9E50-4543-A9EB-9EC83545D5C7}" type="datetime1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174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gray">
          <a:xfrm>
            <a:off x="0" y="6364288"/>
            <a:ext cx="12192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 sz="1800">
              <a:latin typeface="Arial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9795933" y="6537326"/>
            <a:ext cx="349452" cy="26561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>
              <a:defRPr/>
            </a:pPr>
            <a:fld id="{907B36F5-0D9A-4D83-AE4B-C8B5FD6D4AF1}" type="slidenum">
              <a:rPr lang="en-GB" sz="1200">
                <a:solidFill>
                  <a:srgbClr val="FFFFFF"/>
                </a:solidFill>
                <a:latin typeface="Arial" pitchFamily="34" charset="0"/>
              </a:rPr>
              <a:pPr defTabSz="801688">
                <a:defRPr/>
              </a:pPr>
              <a:t>‹#›</a:t>
            </a:fld>
            <a:endParaRPr lang="en-GB" sz="12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ctrTitle"/>
          </p:nvPr>
        </p:nvSpPr>
        <p:spPr bwMode="gray">
          <a:xfrm>
            <a:off x="1238252" y="2017714"/>
            <a:ext cx="9783233" cy="1411287"/>
          </a:xfrm>
          <a:solidFill>
            <a:schemeClr val="bg1"/>
          </a:solidFill>
        </p:spPr>
        <p:txBody>
          <a:bodyPr lIns="0" tIns="0" rIns="0" bIns="0" anchor="t"/>
          <a:lstStyle>
            <a:lvl1pPr algn="ctr">
              <a:defRPr sz="46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" name="Text Box 7"/>
          <p:cNvSpPr txBox="1">
            <a:spLocks noChangeArrowheads="1"/>
          </p:cNvSpPr>
          <p:nvPr userDrawn="1"/>
        </p:nvSpPr>
        <p:spPr bwMode="invGray">
          <a:xfrm>
            <a:off x="406400" y="6400801"/>
            <a:ext cx="30480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>
                <a:solidFill>
                  <a:schemeClr val="bg1"/>
                </a:solidFill>
                <a:latin typeface="Arial" pitchFamily="34" charset="0"/>
              </a:rPr>
              <a:t>University</a:t>
            </a:r>
            <a:r>
              <a:rPr lang="en-GB" sz="1100" baseline="0" dirty="0">
                <a:solidFill>
                  <a:schemeClr val="bg1"/>
                </a:solidFill>
                <a:latin typeface="Arial" pitchFamily="34" charset="0"/>
              </a:rPr>
              <a:t> Program Material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>
                <a:solidFill>
                  <a:schemeClr val="bg1"/>
                </a:solidFill>
                <a:latin typeface="Arial" pitchFamily="34" charset="0"/>
                <a:cs typeface="Calibri"/>
              </a:rPr>
              <a:t>Copyright © ARM Ltd 2012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358836"/>
      </p:ext>
    </p:extLst>
  </p:cSld>
  <p:clrMapOvr>
    <a:masterClrMapping/>
  </p:clrMapOvr>
  <p:transition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500899"/>
      </p:ext>
    </p:extLst>
  </p:cSld>
  <p:clrMapOvr>
    <a:masterClrMapping/>
  </p:clrMapOvr>
  <p:transition>
    <p:pull dir="r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3214572"/>
      </p:ext>
    </p:extLst>
  </p:cSld>
  <p:clrMapOvr>
    <a:masterClrMapping/>
  </p:clrMapOvr>
  <p:transition>
    <p:pull dir="r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1" y="906463"/>
            <a:ext cx="5837767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117" y="906463"/>
            <a:ext cx="5839883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513507"/>
      </p:ext>
    </p:extLst>
  </p:cSld>
  <p:clrMapOvr>
    <a:masterClrMapping/>
  </p:clrMapOvr>
  <p:transition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448664"/>
      </p:ext>
    </p:extLst>
  </p:cSld>
  <p:clrMapOvr>
    <a:masterClrMapping/>
  </p:clrMapOvr>
  <p:transition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026058"/>
      </p:ext>
    </p:extLst>
  </p:cSld>
  <p:clrMapOvr>
    <a:masterClrMapping/>
  </p:clrMapOvr>
  <p:transition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3141081"/>
      </p:ext>
    </p:extLst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3DBD471-3E42-4319-A56A-11411ECDAEE3}"/>
              </a:ext>
            </a:extLst>
          </p:cNvPr>
          <p:cNvSpPr/>
          <p:nvPr userDrawn="1"/>
        </p:nvSpPr>
        <p:spPr>
          <a:xfrm>
            <a:off x="0" y="0"/>
            <a:ext cx="1429857" cy="6858000"/>
          </a:xfrm>
          <a:prstGeom prst="rect">
            <a:avLst/>
          </a:prstGeom>
          <a:solidFill>
            <a:srgbClr val="3A61A8"/>
          </a:solidFill>
          <a:ln w="25400" cap="flat" cmpd="sng" algn="ctr">
            <a:noFill/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4C8E2D-565B-42BD-B86A-C0D721278855}"/>
              </a:ext>
            </a:extLst>
          </p:cNvPr>
          <p:cNvSpPr/>
          <p:nvPr userDrawn="1"/>
        </p:nvSpPr>
        <p:spPr>
          <a:xfrm>
            <a:off x="1429858" y="0"/>
            <a:ext cx="960646" cy="6858000"/>
          </a:xfrm>
          <a:prstGeom prst="rect">
            <a:avLst/>
          </a:prstGeom>
          <a:solidFill>
            <a:srgbClr val="2C4F8D"/>
          </a:solidFill>
          <a:ln w="25400" cap="flat" cmpd="sng" algn="ctr">
            <a:noFill/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31893A-C6FD-46AC-A8BE-2308FC5AACE5}"/>
              </a:ext>
            </a:extLst>
          </p:cNvPr>
          <p:cNvSpPr/>
          <p:nvPr userDrawn="1"/>
        </p:nvSpPr>
        <p:spPr>
          <a:xfrm>
            <a:off x="2390504" y="0"/>
            <a:ext cx="9819330" cy="6858000"/>
          </a:xfrm>
          <a:prstGeom prst="rect">
            <a:avLst/>
          </a:prstGeom>
          <a:solidFill>
            <a:srgbClr val="203864"/>
          </a:solidFill>
          <a:ln w="25400" cap="flat" cmpd="sng" algn="ctr">
            <a:noFill/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579E7C2-3465-479F-BE8A-CC0A9CDFC1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52058" y="1360714"/>
            <a:ext cx="8948055" cy="4136571"/>
          </a:xfrm>
        </p:spPr>
        <p:txBody>
          <a:bodyPr anchor="ctr">
            <a:normAutofit/>
          </a:bodyPr>
          <a:lstStyle>
            <a:lvl1pPr algn="l">
              <a:lnSpc>
                <a:spcPct val="110000"/>
              </a:lnSpc>
              <a:defRPr sz="4800">
                <a:solidFill>
                  <a:schemeClr val="bg1"/>
                </a:solidFill>
                <a:latin typeface="Gill Sans MT" panose="020B0502020104020203" pitchFamily="34" charset="0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2350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223986"/>
      </p:ext>
    </p:extLst>
  </p:cSld>
  <p:clrMapOvr>
    <a:masterClrMapping/>
  </p:clrMapOvr>
  <p:transition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4871231"/>
      </p:ext>
    </p:extLst>
  </p:cSld>
  <p:clrMapOvr>
    <a:masterClrMapping/>
  </p:clrMapOvr>
  <p:transition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428133"/>
      </p:ext>
    </p:extLst>
  </p:cSld>
  <p:clrMapOvr>
    <a:masterClrMapping/>
  </p:clrMapOvr>
  <p:transition>
    <p:pull dir="r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13851" y="12701"/>
            <a:ext cx="2978149" cy="63166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9400" y="12701"/>
            <a:ext cx="8731251" cy="63166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002987"/>
      </p:ext>
    </p:extLst>
  </p:cSld>
  <p:clrMapOvr>
    <a:masterClrMapping/>
  </p:clrMapOvr>
  <p:transition>
    <p:pull dir="r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12700"/>
            <a:ext cx="11912600" cy="839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11151" y="906463"/>
            <a:ext cx="5837767" cy="5422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117" y="906463"/>
            <a:ext cx="5839883" cy="5422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858683"/>
      </p:ext>
    </p:extLst>
  </p:cSld>
  <p:clrMapOvr>
    <a:masterClrMapping/>
  </p:clrMapOvr>
  <p:transition>
    <p:pull dir="r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12700"/>
            <a:ext cx="11912600" cy="839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1" y="906463"/>
            <a:ext cx="5837767" cy="5422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2117" y="906463"/>
            <a:ext cx="5839883" cy="5422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787700"/>
      </p:ext>
    </p:extLst>
  </p:cSld>
  <p:clrMapOvr>
    <a:masterClrMapping/>
  </p:clrMapOvr>
  <p:transition>
    <p:pull dir="r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285" y="0"/>
            <a:ext cx="11914716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11152" y="906463"/>
            <a:ext cx="11880849" cy="5473700"/>
          </a:xfr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54118" y="6599239"/>
            <a:ext cx="569383" cy="238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25000"/>
              </a:spcBef>
              <a:buSzPct val="125000"/>
              <a:buFont typeface="Wingdings" pitchFamily="2" charset="2"/>
              <a:buNone/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08618860-3153-46CC-A4A1-37526655B86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68492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788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12700"/>
            <a:ext cx="11912600" cy="8397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11152" y="906463"/>
            <a:ext cx="11880849" cy="54229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30816"/>
      </p:ext>
    </p:extLst>
  </p:cSld>
  <p:clrMapOvr>
    <a:masterClrMapping/>
  </p:clrMapOvr>
  <p:transition spd="med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8226" y="387556"/>
            <a:ext cx="10955548" cy="757130"/>
          </a:xfrm>
          <a:noFill/>
        </p:spPr>
        <p:txBody>
          <a:bodyPr wrap="square" rtlCol="0">
            <a:spAutoFit/>
          </a:bodyPr>
          <a:lstStyle>
            <a:lvl1pPr>
              <a:defRPr lang="ko-KR" altLang="en-US" sz="4800" b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76100"/>
                </a:solidFill>
                <a:latin typeface="Gill Sans MT" panose="020B0502020104020203" pitchFamily="34" charset="0"/>
                <a:ea typeface="나눔바른고딕" panose="020B0603020101020101" pitchFamily="50" charset="-127"/>
                <a:cs typeface="Arial" panose="020B0604020202020204" pitchFamily="34" charset="0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8226" y="1314398"/>
            <a:ext cx="10955548" cy="5081885"/>
          </a:xfrm>
        </p:spPr>
        <p:txBody>
          <a:bodyPr/>
          <a:lstStyle>
            <a:lvl1pPr marL="361950" indent="-361950"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나눔바른고딕" panose="020B0603020101020101" pitchFamily="50" charset="-127"/>
              </a:defRPr>
            </a:lvl1pPr>
            <a:lvl2pPr marL="449263" indent="-268288">
              <a:lnSpc>
                <a:spcPct val="100000"/>
              </a:lnSpc>
              <a:spcBef>
                <a:spcPts val="500"/>
              </a:spcBef>
              <a:tabLst>
                <a:tab pos="10229850" algn="l"/>
              </a:tabLst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  <a:ea typeface="나눔바른고딕" panose="020B0603020101020101" pitchFamily="50" charset="-127"/>
              </a:defRPr>
            </a:lvl2pPr>
            <a:lvl3pPr marL="630238" indent="-268288">
              <a:lnSpc>
                <a:spcPct val="100000"/>
              </a:lnSpc>
              <a:spcBef>
                <a:spcPts val="300"/>
              </a:spcBef>
              <a:buFont typeface="Gill Sans MT" panose="020B0502020104020203" pitchFamily="34" charset="0"/>
              <a:buChar char="–"/>
              <a:defRPr>
                <a:solidFill>
                  <a:srgbClr val="6D6D6D"/>
                </a:solidFill>
                <a:latin typeface="Gill Sans MT" panose="020B0502020104020203" pitchFamily="34" charset="0"/>
                <a:ea typeface="나눔바른고딕" panose="020B0603020101020101" pitchFamily="50" charset="-127"/>
              </a:defRPr>
            </a:lvl3pPr>
            <a:lvl4pPr marL="896938" indent="-266700">
              <a:spcBef>
                <a:spcPts val="300"/>
              </a:spcBef>
              <a:defRPr>
                <a:solidFill>
                  <a:schemeClr val="tx1"/>
                </a:solidFill>
                <a:latin typeface="Gill Sans MT" panose="020B0502020104020203" pitchFamily="34" charset="0"/>
                <a:ea typeface="나눔바른고딕" panose="020B0603020101020101" pitchFamily="50" charset="-127"/>
              </a:defRPr>
            </a:lvl4pPr>
            <a:lvl5pPr marL="982663" indent="-180975">
              <a:defRPr sz="800">
                <a:solidFill>
                  <a:schemeClr val="tx1"/>
                </a:solidFill>
                <a:latin typeface="Gill Sans MT" panose="020B0502020104020203" pitchFamily="34" charset="0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82436" y="6499172"/>
            <a:ext cx="47532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  <a:ea typeface="나눔명조" panose="02020603020101020101" pitchFamily="18" charset="-127"/>
              </a:rPr>
              <a:t>Introduction to Python @ Samsung DS | December 16 – 20, 2019 | Jin-Soo Kim (jinsoo.kim@snu.ac.kr) </a:t>
            </a:r>
            <a:endParaRPr lang="ko-KR" altLang="en-US" sz="900" i="1" dirty="0">
              <a:solidFill>
                <a:schemeClr val="bg1">
                  <a:lumMod val="65000"/>
                </a:schemeClr>
              </a:solidFill>
              <a:latin typeface="Gill Sans MT" panose="020B0502020104020203" pitchFamily="34" charset="0"/>
              <a:ea typeface="나눔명조" panose="02020603020101020101" pitchFamily="18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052393" y="6499172"/>
            <a:ext cx="687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C649137-2043-422A-A650-B935B7609145}" type="slidenum">
              <a:rPr lang="ko-KR" altLang="en-US" sz="1000" i="1" smtClean="0">
                <a:solidFill>
                  <a:schemeClr val="bg1">
                    <a:lumMod val="50000"/>
                  </a:schemeClr>
                </a:solidFill>
                <a:latin typeface="Georgia" pitchFamily="18" charset="0"/>
              </a:rPr>
              <a:pPr algn="r"/>
              <a:t>‹#›</a:t>
            </a:fld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79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4DDC-AEA0-4677-84C9-EB815786CA42}" type="datetime1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90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BA03-BE83-44FA-8D39-E7BFFBD8D206}" type="datetime1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45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F885-0999-4057-A8F5-C9BBBB35A591}" type="datetime1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8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02F6-3B46-4B55-8841-33BD9A5F5E26}" type="datetime1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79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1649-51FC-49FF-85E1-0B06EF75CEDD}" type="datetime1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2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C806-B262-4E21-A811-D9981462B87E}" type="datetime1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2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676-9B09-400B-9B7B-68ABCEFEA382}" type="datetime1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75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9400" y="12700"/>
            <a:ext cx="1191260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152" y="906463"/>
            <a:ext cx="11880849" cy="542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</a:t>
            </a:r>
          </a:p>
          <a:p>
            <a:pPr lvl="2"/>
            <a:r>
              <a:rPr lang="en-GB"/>
              <a:t>Third</a:t>
            </a:r>
          </a:p>
          <a:p>
            <a:pPr lvl="3"/>
            <a:r>
              <a:rPr lang="en-GB"/>
              <a:t>Fourth</a:t>
            </a:r>
          </a:p>
        </p:txBody>
      </p:sp>
      <p:sp>
        <p:nvSpPr>
          <p:cNvPr id="830468" name="Line 4"/>
          <p:cNvSpPr>
            <a:spLocks noChangeShapeType="1"/>
          </p:cNvSpPr>
          <p:nvPr/>
        </p:nvSpPr>
        <p:spPr bwMode="gray">
          <a:xfrm>
            <a:off x="457200" y="787400"/>
            <a:ext cx="117348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 sz="1800">
              <a:latin typeface="Arial" pitchFamily="34" charset="0"/>
            </a:endParaRPr>
          </a:p>
        </p:txBody>
      </p:sp>
      <p:sp>
        <p:nvSpPr>
          <p:cNvPr id="830469" name="Line 5"/>
          <p:cNvSpPr>
            <a:spLocks noChangeShapeType="1"/>
          </p:cNvSpPr>
          <p:nvPr/>
        </p:nvSpPr>
        <p:spPr bwMode="gray">
          <a:xfrm>
            <a:off x="0" y="6373813"/>
            <a:ext cx="12192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 sz="1800">
              <a:latin typeface="Arial" pitchFamily="34" charset="0"/>
            </a:endParaRPr>
          </a:p>
        </p:txBody>
      </p:sp>
      <p:sp>
        <p:nvSpPr>
          <p:cNvPr id="830470" name="Rectangle 6"/>
          <p:cNvSpPr>
            <a:spLocks noChangeArrowheads="1"/>
          </p:cNvSpPr>
          <p:nvPr/>
        </p:nvSpPr>
        <p:spPr bwMode="invGray">
          <a:xfrm>
            <a:off x="9795933" y="6537326"/>
            <a:ext cx="349452" cy="26561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>
              <a:defRPr/>
            </a:pPr>
            <a:fld id="{A1A00B9A-5B0F-4DB6-8E15-38D31F7471AF}" type="slidenum">
              <a:rPr lang="en-GB" sz="1200">
                <a:solidFill>
                  <a:srgbClr val="FFFFFF"/>
                </a:solidFill>
                <a:latin typeface="Arial" pitchFamily="34" charset="0"/>
              </a:rPr>
              <a:pPr defTabSz="801688">
                <a:defRPr/>
              </a:pPr>
              <a:t>‹#›</a:t>
            </a:fld>
            <a:endParaRPr lang="en-GB" sz="12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30471" name="Text Box 7"/>
          <p:cNvSpPr txBox="1">
            <a:spLocks noChangeArrowheads="1"/>
          </p:cNvSpPr>
          <p:nvPr/>
        </p:nvSpPr>
        <p:spPr bwMode="invGray">
          <a:xfrm>
            <a:off x="406400" y="6400801"/>
            <a:ext cx="30480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>
                <a:solidFill>
                  <a:schemeClr val="bg1"/>
                </a:solidFill>
                <a:latin typeface="Arial" pitchFamily="34" charset="0"/>
              </a:rPr>
              <a:t>University</a:t>
            </a:r>
            <a:r>
              <a:rPr lang="en-GB" sz="1100" baseline="0" dirty="0">
                <a:solidFill>
                  <a:schemeClr val="bg1"/>
                </a:solidFill>
                <a:latin typeface="Arial" pitchFamily="34" charset="0"/>
              </a:rPr>
              <a:t> Program Material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>
                <a:solidFill>
                  <a:schemeClr val="bg1"/>
                </a:solidFill>
                <a:latin typeface="Arial" pitchFamily="34" charset="0"/>
                <a:cs typeface="Calibri"/>
              </a:rPr>
              <a:t>Copyright © ARM Ltd 2012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48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>
    <p:pull dir="ru"/>
  </p:transition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5pPr>
      <a:lvl6pPr marL="4572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6pPr>
      <a:lvl7pPr marL="9144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7pPr>
      <a:lvl8pPr marL="13716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8pPr>
      <a:lvl9pPr marL="18288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9pPr>
    </p:titleStyle>
    <p:bodyStyle>
      <a:lvl1pPr marL="301625" indent="-301625" algn="l" defTabSz="801688" rtl="0" eaLnBrk="0" fontAlgn="ctr" hangingPunct="0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650875" indent="-249238" algn="l" defTabSz="801688" rtl="0" eaLnBrk="0" fontAlgn="ctr" hangingPunct="0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2pPr>
      <a:lvl3pPr marL="1001713" indent="-200025" algn="l" defTabSz="801688" rtl="0" eaLnBrk="0" fontAlgn="ctr" hangingPunct="0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403350" indent="-200025" algn="l" defTabSz="801688" rtl="0" eaLnBrk="0" fontAlgn="ctr" hangingPunct="0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4pPr>
      <a:lvl5pPr marL="18034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5pPr>
      <a:lvl6pPr marL="22606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6pPr>
      <a:lvl7pPr marL="27178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7pPr>
      <a:lvl8pPr marL="31750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8pPr>
      <a:lvl9pPr marL="36322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80B07-DAF0-4F07-8F6B-C1B7F63560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Files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471C96-C73F-495D-8AF2-B322913884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Jin-Soo Kim</a:t>
            </a:r>
            <a:br>
              <a:rPr lang="en-US" altLang="ko-KR" dirty="0"/>
            </a:br>
            <a:r>
              <a:rPr lang="en-US" altLang="ko-KR" dirty="0"/>
              <a:t>(jinsoo.kim@snu.ac.kr)</a:t>
            </a:r>
          </a:p>
          <a:p>
            <a:r>
              <a:rPr lang="en-US" altLang="ko-KR"/>
              <a:t>Systems Software &amp;</a:t>
            </a:r>
            <a:br>
              <a:rPr lang="en-US" altLang="ko-KR"/>
            </a:br>
            <a:r>
              <a:rPr lang="en-US" altLang="ko-KR"/>
              <a:t>Architecture Lab.</a:t>
            </a:r>
          </a:p>
          <a:p>
            <a:r>
              <a:rPr lang="en-US" altLang="ko-KR"/>
              <a:t>Seoul </a:t>
            </a:r>
            <a:r>
              <a:rPr lang="en-US" altLang="ko-KR" dirty="0"/>
              <a:t>National University</a:t>
            </a:r>
          </a:p>
          <a:p>
            <a:endParaRPr lang="en-US" altLang="ko-KR" dirty="0"/>
          </a:p>
          <a:p>
            <a:r>
              <a:rPr lang="en-US" altLang="ko-KR" dirty="0"/>
              <a:t>Dec 16 – 20, 2019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9681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A1945-3B5D-44F3-B83F-0D70C382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Searching Through a File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EB2F12-8858-4122-ACFC-5DE3BF1E6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" y="1314398"/>
            <a:ext cx="10955548" cy="5081885"/>
          </a:xfrm>
        </p:spPr>
        <p:txBody>
          <a:bodyPr/>
          <a:lstStyle/>
          <a:p>
            <a:r>
              <a:rPr lang="en-US" altLang="ko-KR" i="1" dirty="0" err="1"/>
              <a:t>str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C00000"/>
                </a:solidFill>
                <a:latin typeface="Consolas" panose="020B0609020204030204" pitchFamily="49" charset="0"/>
              </a:rPr>
              <a:t>startswith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dirty="0"/>
              <a:t>Put an if statement in our for loop to only print lines that meet some criteria</a:t>
            </a:r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98580A-7E15-4D0D-BB3A-86F852CE6FD1}"/>
              </a:ext>
            </a:extLst>
          </p:cNvPr>
          <p:cNvSpPr/>
          <p:nvPr/>
        </p:nvSpPr>
        <p:spPr>
          <a:xfrm>
            <a:off x="2169795" y="3051811"/>
            <a:ext cx="7852410" cy="280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lIns="360000" rtlCol="0" anchor="ctr"/>
          <a:lstStyle/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f = </a:t>
            </a:r>
            <a:r>
              <a:rPr lang="en-US" altLang="ko-KR" sz="2400" kern="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open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altLang="ko-KR" sz="2400" kern="0" dirty="0">
                <a:solidFill>
                  <a:srgbClr val="CC00CC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'genesis.txt'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for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 line </a:t>
            </a:r>
            <a:r>
              <a:rPr lang="en-US" altLang="ko-KR" sz="24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 f:</a:t>
            </a: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altLang="ko-KR" sz="24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if</a:t>
            </a:r>
            <a:r>
              <a:rPr lang="en-US" altLang="ko-KR" sz="2400" kern="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altLang="ko-KR" sz="2400" kern="0" dirty="0" err="1">
                <a:latin typeface="Consolas" panose="020B0609020204030204" pitchFamily="49" charset="0"/>
                <a:cs typeface="Calibri" panose="020F0502020204030204" pitchFamily="34" charset="0"/>
              </a:rPr>
              <a:t>line.</a:t>
            </a:r>
            <a:r>
              <a:rPr lang="en-US" altLang="ko-KR" sz="2400" kern="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startswith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altLang="ko-KR" sz="2400" kern="0" dirty="0">
                <a:solidFill>
                  <a:srgbClr val="CC00CC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'1:'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):</a:t>
            </a: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        </a:t>
            </a:r>
            <a:r>
              <a:rPr lang="en-US" altLang="ko-KR" sz="2400" kern="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print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(line)</a:t>
            </a:r>
          </a:p>
        </p:txBody>
      </p:sp>
    </p:spTree>
    <p:extLst>
      <p:ext uri="{BB962C8B-B14F-4D97-AF65-F5344CB8AC3E}">
        <p14:creationId xmlns:p14="http://schemas.microsoft.com/office/powerpoint/2010/main" val="1917192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B0FCE-CFAD-4056-8870-DE6D002F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Blank Lines?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A36EB-F5BD-44C9-BFE4-D0D733B81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Each line from the file has a </a:t>
            </a:r>
            <a:r>
              <a:rPr lang="en-US" altLang="ko-KR" dirty="0">
                <a:solidFill>
                  <a:srgbClr val="C00000"/>
                </a:solidFill>
              </a:rPr>
              <a:t>newline</a:t>
            </a:r>
            <a:r>
              <a:rPr lang="en-US" altLang="ko-KR" dirty="0"/>
              <a:t> at the end</a:t>
            </a:r>
          </a:p>
          <a:p>
            <a:r>
              <a:rPr lang="en-US" altLang="ko-KR" dirty="0"/>
              <a:t>The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/>
              <a:t> statement adds a </a:t>
            </a:r>
            <a:r>
              <a:rPr lang="en-US" altLang="ko-KR" dirty="0">
                <a:solidFill>
                  <a:srgbClr val="C00000"/>
                </a:solidFill>
              </a:rPr>
              <a:t>newline</a:t>
            </a:r>
            <a:r>
              <a:rPr lang="en-US" altLang="ko-KR" dirty="0"/>
              <a:t> to each line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C3F97A-03DC-4327-93AB-8C43FCB7A2E0}"/>
              </a:ext>
            </a:extLst>
          </p:cNvPr>
          <p:cNvSpPr/>
          <p:nvPr/>
        </p:nvSpPr>
        <p:spPr>
          <a:xfrm>
            <a:off x="618226" y="2663190"/>
            <a:ext cx="10955548" cy="37330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lIns="360000" rtlCol="0" anchor="ctr"/>
          <a:lstStyle/>
          <a:p>
            <a:pPr latinLnBrk="0">
              <a:lnSpc>
                <a:spcPct val="114000"/>
              </a:lnSpc>
            </a:pPr>
            <a:r>
              <a:rPr lang="en-US" altLang="ko-KR" kern="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1:1 In the beginning God created the heaven and the earth.</a:t>
            </a:r>
            <a:r>
              <a:rPr lang="en-US" altLang="ko-KR" kern="0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\n</a:t>
            </a:r>
          </a:p>
          <a:p>
            <a:pPr latinLnBrk="0">
              <a:lnSpc>
                <a:spcPct val="114000"/>
              </a:lnSpc>
            </a:pPr>
            <a:r>
              <a:rPr lang="en-US" altLang="ko-KR" kern="0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\n</a:t>
            </a:r>
            <a:endParaRPr lang="en-US" altLang="ko-KR" kern="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atinLnBrk="0">
              <a:lnSpc>
                <a:spcPct val="114000"/>
              </a:lnSpc>
            </a:pPr>
            <a:r>
              <a:rPr lang="en-US" altLang="ko-KR" kern="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1:2 And the earth was without form, and void; and darkness was upon the face of the deep. And the Spirit of God moved upon the face of the waters.</a:t>
            </a:r>
            <a:r>
              <a:rPr lang="en-US" altLang="ko-KR" kern="0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\n</a:t>
            </a:r>
            <a:endParaRPr lang="en-US" altLang="ko-KR" kern="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atinLnBrk="0">
              <a:lnSpc>
                <a:spcPct val="114000"/>
              </a:lnSpc>
            </a:pPr>
            <a:r>
              <a:rPr lang="en-US" altLang="ko-KR" kern="0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\n</a:t>
            </a:r>
            <a:endParaRPr lang="en-US" altLang="ko-KR" kern="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atinLnBrk="0">
              <a:lnSpc>
                <a:spcPct val="114000"/>
              </a:lnSpc>
            </a:pPr>
            <a:r>
              <a:rPr lang="en-US" altLang="ko-KR" kern="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1:3 And God said, Let there be light: and there was light.</a:t>
            </a:r>
            <a:r>
              <a:rPr lang="en-US" altLang="ko-KR" kern="0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\n</a:t>
            </a:r>
            <a:endParaRPr lang="en-US" altLang="ko-KR" kern="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atinLnBrk="0">
              <a:lnSpc>
                <a:spcPct val="114000"/>
              </a:lnSpc>
            </a:pPr>
            <a:r>
              <a:rPr lang="en-US" altLang="ko-KR" kern="0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\n</a:t>
            </a:r>
            <a:endParaRPr lang="en-US" altLang="ko-KR" kern="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atinLnBrk="0">
              <a:lnSpc>
                <a:spcPct val="114000"/>
              </a:lnSpc>
            </a:pPr>
            <a:r>
              <a:rPr lang="en-US" altLang="ko-KR" kern="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1:4 And God saw the light, that it was good: and God divided the light from the darkness.</a:t>
            </a:r>
            <a:r>
              <a:rPr lang="en-US" altLang="ko-KR" kern="0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\n</a:t>
            </a:r>
            <a:endParaRPr lang="en-US" altLang="ko-KR" kern="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atinLnBrk="0">
              <a:lnSpc>
                <a:spcPct val="114000"/>
              </a:lnSpc>
            </a:pPr>
            <a:r>
              <a:rPr lang="en-US" altLang="ko-KR" kern="0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\n</a:t>
            </a:r>
            <a:endParaRPr lang="en-US" altLang="ko-KR" kern="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964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A1945-3B5D-44F3-B83F-0D70C382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Searching Through a File (Revised)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EB2F12-8858-4122-ACFC-5DE3BF1E6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" y="1314398"/>
            <a:ext cx="10955548" cy="5081885"/>
          </a:xfrm>
        </p:spPr>
        <p:txBody>
          <a:bodyPr/>
          <a:lstStyle/>
          <a:p>
            <a:r>
              <a:rPr lang="en-US" altLang="ko-KR" i="1" dirty="0" err="1"/>
              <a:t>str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C00000"/>
                </a:solidFill>
                <a:latin typeface="Consolas" panose="020B0609020204030204" pitchFamily="49" charset="0"/>
              </a:rPr>
              <a:t>rstrip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dirty="0"/>
              <a:t>Strip the whitespace from the right-hand side of the string</a:t>
            </a:r>
          </a:p>
          <a:p>
            <a:pPr lvl="1"/>
            <a:r>
              <a:rPr lang="en-US" altLang="ko-KR" dirty="0"/>
              <a:t>Whitespace:  blank(</a:t>
            </a:r>
            <a:r>
              <a:rPr lang="en-US" altLang="ko-KR" dirty="0">
                <a:solidFill>
                  <a:srgbClr val="CC00CC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dirty="0"/>
              <a:t>), tab(</a:t>
            </a:r>
            <a:r>
              <a:rPr lang="en-US" altLang="ko-KR" dirty="0">
                <a:solidFill>
                  <a:srgbClr val="CC00CC"/>
                </a:solidFill>
                <a:latin typeface="Consolas" panose="020B0609020204030204" pitchFamily="49" charset="0"/>
              </a:rPr>
              <a:t>'\t'</a:t>
            </a:r>
            <a:r>
              <a:rPr lang="en-US" altLang="ko-KR" dirty="0"/>
              <a:t>), newline(</a:t>
            </a:r>
            <a:r>
              <a:rPr lang="en-US" altLang="ko-KR" dirty="0">
                <a:solidFill>
                  <a:srgbClr val="CC00CC"/>
                </a:solidFill>
                <a:latin typeface="Consolas" panose="020B0609020204030204" pitchFamily="49" charset="0"/>
              </a:rPr>
              <a:t>'\n'</a:t>
            </a:r>
            <a:r>
              <a:rPr lang="en-US" altLang="ko-KR" dirty="0"/>
              <a:t>), etc.</a:t>
            </a:r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98580A-7E15-4D0D-BB3A-86F852CE6FD1}"/>
              </a:ext>
            </a:extLst>
          </p:cNvPr>
          <p:cNvSpPr/>
          <p:nvPr/>
        </p:nvSpPr>
        <p:spPr>
          <a:xfrm>
            <a:off x="2169795" y="3051811"/>
            <a:ext cx="7852410" cy="280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lIns="360000" rtlCol="0" anchor="ctr"/>
          <a:lstStyle/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f = </a:t>
            </a:r>
            <a:r>
              <a:rPr lang="en-US" altLang="ko-KR" sz="2400" kern="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open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altLang="ko-KR" sz="2400" kern="0" dirty="0">
                <a:solidFill>
                  <a:srgbClr val="CC00CC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'genesis.txt'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for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 line </a:t>
            </a:r>
            <a:r>
              <a:rPr lang="en-US" altLang="ko-KR" sz="24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 f:</a:t>
            </a: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if</a:t>
            </a:r>
            <a:r>
              <a:rPr lang="en-US" altLang="ko-KR" sz="2400" kern="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altLang="ko-KR" sz="2400" kern="0" dirty="0" err="1">
                <a:latin typeface="Consolas" panose="020B0609020204030204" pitchFamily="49" charset="0"/>
                <a:cs typeface="Calibri" panose="020F0502020204030204" pitchFamily="34" charset="0"/>
              </a:rPr>
              <a:t>line.</a:t>
            </a:r>
            <a:r>
              <a:rPr lang="en-US" altLang="ko-KR" sz="2400" kern="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startswith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altLang="ko-KR" sz="2400" kern="0" dirty="0">
                <a:solidFill>
                  <a:srgbClr val="CC00CC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'1:'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):</a:t>
            </a: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        line = </a:t>
            </a:r>
            <a:r>
              <a:rPr lang="en-US" altLang="ko-KR" sz="2400" kern="0" dirty="0" err="1">
                <a:latin typeface="Consolas" panose="020B0609020204030204" pitchFamily="49" charset="0"/>
                <a:cs typeface="Calibri" panose="020F0502020204030204" pitchFamily="34" charset="0"/>
              </a:rPr>
              <a:t>line.</a:t>
            </a:r>
            <a:r>
              <a:rPr lang="en-US" altLang="ko-KR" sz="2400" kern="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rstrip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        </a:t>
            </a:r>
            <a:r>
              <a:rPr lang="en-US" altLang="ko-KR" sz="2400" kern="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print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(line)</a:t>
            </a:r>
          </a:p>
        </p:txBody>
      </p:sp>
    </p:spTree>
    <p:extLst>
      <p:ext uri="{BB962C8B-B14F-4D97-AF65-F5344CB8AC3E}">
        <p14:creationId xmlns:p14="http://schemas.microsoft.com/office/powerpoint/2010/main" val="1941024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B31F5-5E0C-4E39-A13D-DD07DF12C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Skipping with Continue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87C408-E285-4CA9-9CE7-0256AD118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Skip a line by using the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continue</a:t>
            </a:r>
            <a:r>
              <a:rPr lang="en-US" altLang="ko-KR" dirty="0"/>
              <a:t> statement</a:t>
            </a:r>
          </a:p>
          <a:p>
            <a:r>
              <a:rPr lang="en-US" altLang="ko-KR" i="1" dirty="0" err="1"/>
              <a:t>str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C00000"/>
                </a:solidFill>
                <a:latin typeface="Consolas" panose="020B0609020204030204" pitchFamily="49" charset="0"/>
              </a:rPr>
              <a:t>isdigit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dirty="0"/>
              <a:t>Return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/>
              <a:t> if all characters in the string are digits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1A3D0B-9CD4-4DAB-8F91-76629445B2DE}"/>
              </a:ext>
            </a:extLst>
          </p:cNvPr>
          <p:cNvSpPr/>
          <p:nvPr/>
        </p:nvSpPr>
        <p:spPr>
          <a:xfrm>
            <a:off x="2169795" y="3120391"/>
            <a:ext cx="7852410" cy="280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lIns="360000" rtlCol="0" anchor="ctr"/>
          <a:lstStyle/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f = </a:t>
            </a:r>
            <a:r>
              <a:rPr lang="en-US" altLang="ko-KR" sz="2400" kern="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open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altLang="ko-KR" sz="2400" kern="0" dirty="0">
                <a:solidFill>
                  <a:srgbClr val="CC00CC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'genesis.txt'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for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 line </a:t>
            </a:r>
            <a:r>
              <a:rPr lang="en-US" altLang="ko-KR" sz="24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 f:</a:t>
            </a: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altLang="ko-KR" sz="24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if</a:t>
            </a:r>
            <a:r>
              <a:rPr lang="en-US" altLang="ko-KR" sz="2400" kern="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altLang="ko-KR" sz="24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not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 line[0].</a:t>
            </a:r>
            <a:r>
              <a:rPr lang="en-US" altLang="ko-KR" sz="2400" kern="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isdigit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():</a:t>
            </a: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        </a:t>
            </a:r>
            <a:r>
              <a:rPr lang="en-US" altLang="ko-KR" sz="24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continue</a:t>
            </a:r>
            <a:endParaRPr lang="en-US" altLang="ko-KR" sz="2400" kern="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    line = </a:t>
            </a:r>
            <a:r>
              <a:rPr lang="en-US" altLang="ko-KR" sz="2400" kern="0" dirty="0" err="1">
                <a:latin typeface="Consolas" panose="020B0609020204030204" pitchFamily="49" charset="0"/>
                <a:cs typeface="Calibri" panose="020F0502020204030204" pitchFamily="34" charset="0"/>
              </a:rPr>
              <a:t>line.</a:t>
            </a:r>
            <a:r>
              <a:rPr lang="en-US" altLang="ko-KR" sz="2400" kern="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rstrip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()    </a:t>
            </a: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print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(line)</a:t>
            </a:r>
          </a:p>
        </p:txBody>
      </p:sp>
    </p:spTree>
    <p:extLst>
      <p:ext uri="{BB962C8B-B14F-4D97-AF65-F5344CB8AC3E}">
        <p14:creationId xmlns:p14="http://schemas.microsoft.com/office/powerpoint/2010/main" val="2084459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35E8B-F812-40C9-91BA-0A49CEF4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</a:t>
            </a:r>
            <a:r>
              <a:rPr lang="en-US" altLang="ko-KR" dirty="0">
                <a:latin typeface="Consolas" panose="020B0609020204030204" pitchFamily="49" charset="0"/>
              </a:rPr>
              <a:t>in</a:t>
            </a:r>
            <a:r>
              <a:rPr lang="en-US" altLang="ko-KR" dirty="0"/>
              <a:t> to Select Lines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AB5B09-28E2-4E11-8E32-86F5DD043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 an in operator to look for a certain substring in a line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E5DC01-51FD-49D6-AC10-ED471565300B}"/>
              </a:ext>
            </a:extLst>
          </p:cNvPr>
          <p:cNvSpPr/>
          <p:nvPr/>
        </p:nvSpPr>
        <p:spPr>
          <a:xfrm>
            <a:off x="2169795" y="2011680"/>
            <a:ext cx="7852410" cy="4137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lIns="360000" rtlCol="0" anchor="ctr"/>
          <a:lstStyle/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f = </a:t>
            </a:r>
            <a:r>
              <a:rPr lang="en-US" altLang="ko-KR" sz="2400" kern="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open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altLang="ko-KR" sz="2400" kern="0" dirty="0">
                <a:solidFill>
                  <a:srgbClr val="CC00CC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'genesis.txt'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for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 line </a:t>
            </a:r>
            <a:r>
              <a:rPr lang="en-US" altLang="ko-KR" sz="24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 f:</a:t>
            </a: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altLang="ko-KR" sz="24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if</a:t>
            </a:r>
            <a:r>
              <a:rPr lang="en-US" altLang="ko-KR" sz="2400" kern="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altLang="ko-KR" sz="24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not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 line[0].</a:t>
            </a:r>
            <a:r>
              <a:rPr lang="en-US" altLang="ko-KR" sz="2400" kern="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isdigit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():</a:t>
            </a: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        </a:t>
            </a:r>
            <a:r>
              <a:rPr lang="en-US" altLang="ko-KR" sz="24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continue</a:t>
            </a:r>
            <a:endParaRPr lang="en-US" altLang="ko-KR" sz="2400" kern="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altLang="ko-KR" sz="24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if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altLang="ko-KR" sz="24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not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altLang="ko-KR" sz="2400" kern="0" dirty="0" err="1">
                <a:latin typeface="Consolas" panose="020B0609020204030204" pitchFamily="49" charset="0"/>
                <a:cs typeface="Calibri" panose="020F0502020204030204" pitchFamily="34" charset="0"/>
              </a:rPr>
              <a:t>line.</a:t>
            </a:r>
            <a:r>
              <a:rPr lang="en-US" altLang="ko-KR" sz="2400" kern="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startswith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('1:'):</a:t>
            </a: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        </a:t>
            </a:r>
            <a:r>
              <a:rPr lang="en-US" altLang="ko-KR" sz="24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continue</a:t>
            </a:r>
            <a:endParaRPr lang="en-US" altLang="ko-KR" sz="2400" kern="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if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altLang="ko-KR" sz="2400" kern="0" dirty="0">
                <a:solidFill>
                  <a:srgbClr val="CC00CC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'heaven'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altLang="ko-KR" sz="24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 line:</a:t>
            </a: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        line = </a:t>
            </a:r>
            <a:r>
              <a:rPr lang="en-US" altLang="ko-KR" sz="2400" kern="0" dirty="0" err="1">
                <a:latin typeface="Consolas" panose="020B0609020204030204" pitchFamily="49" charset="0"/>
                <a:cs typeface="Calibri" panose="020F0502020204030204" pitchFamily="34" charset="0"/>
              </a:rPr>
              <a:t>line.</a:t>
            </a:r>
            <a:r>
              <a:rPr lang="en-US" altLang="ko-KR" sz="2400" kern="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rstrip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        </a:t>
            </a:r>
            <a:r>
              <a:rPr lang="en-US" altLang="ko-KR" sz="2400" kern="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print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(line)</a:t>
            </a:r>
          </a:p>
        </p:txBody>
      </p:sp>
    </p:spTree>
    <p:extLst>
      <p:ext uri="{BB962C8B-B14F-4D97-AF65-F5344CB8AC3E}">
        <p14:creationId xmlns:p14="http://schemas.microsoft.com/office/powerpoint/2010/main" val="2741854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B651D-261A-42C5-AC6A-EEDA7D82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When Files are Missing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18CBB1-60F0-45D6-A259-28AEAC111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2C4E3F-F519-40FD-A3B0-A2CA8F62FCD1}"/>
              </a:ext>
            </a:extLst>
          </p:cNvPr>
          <p:cNvSpPr/>
          <p:nvPr/>
        </p:nvSpPr>
        <p:spPr>
          <a:xfrm>
            <a:off x="1467714" y="1840231"/>
            <a:ext cx="9352828" cy="40233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lIns="360000" rtlCol="0" anchor="ctr"/>
          <a:lstStyle/>
          <a:p>
            <a:pPr latinLnBrk="0">
              <a:lnSpc>
                <a:spcPct val="114000"/>
              </a:lnSpc>
            </a:pPr>
            <a:endParaRPr lang="en-US" altLang="ko-KR" sz="2400" kern="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&gt;&gt;&gt; f = </a:t>
            </a:r>
            <a:r>
              <a:rPr lang="en-US" altLang="ko-KR" sz="2400" kern="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open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altLang="ko-KR" sz="2400" kern="0" dirty="0">
                <a:solidFill>
                  <a:srgbClr val="CC00CC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'</a:t>
            </a:r>
            <a:r>
              <a:rPr lang="en-US" altLang="ko-KR" sz="2400" kern="0" dirty="0" err="1">
                <a:solidFill>
                  <a:srgbClr val="CC00CC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nofile</a:t>
            </a:r>
            <a:r>
              <a:rPr lang="en-US" altLang="ko-KR" sz="2400" kern="0" dirty="0">
                <a:solidFill>
                  <a:srgbClr val="CC00CC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'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Traceback (most recent call last):</a:t>
            </a: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File "&lt;stdin&gt;", line 1, in &lt;module&gt;</a:t>
            </a:r>
          </a:p>
          <a:p>
            <a:pPr latinLnBrk="0">
              <a:lnSpc>
                <a:spcPct val="114000"/>
              </a:lnSpc>
            </a:pPr>
            <a:r>
              <a:rPr lang="en-US" altLang="ko-KR" sz="2400" kern="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FileNotFoundError</a:t>
            </a:r>
            <a:r>
              <a:rPr lang="en-US" altLang="ko-KR" sz="2400" kern="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: [</a:t>
            </a:r>
            <a:r>
              <a:rPr lang="en-US" altLang="ko-KR" sz="2400" kern="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Errno</a:t>
            </a:r>
            <a:r>
              <a:rPr lang="en-US" altLang="ko-KR" sz="2400" kern="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2] No such file or directory: '</a:t>
            </a:r>
            <a:r>
              <a:rPr lang="en-US" altLang="ko-KR" sz="2400" kern="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nofile</a:t>
            </a:r>
            <a:r>
              <a:rPr lang="en-US" altLang="ko-KR" sz="2400" kern="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'</a:t>
            </a:r>
          </a:p>
          <a:p>
            <a:pPr marL="0" marR="0" indent="0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2400" kern="0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739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E13E5-D263-41FD-8095-CB0CD5C4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Handling Bad File Names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1C0021-55EA-485B-8F9E-45DD5C969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39605B-3C75-42EF-97F7-7808B2678145}"/>
              </a:ext>
            </a:extLst>
          </p:cNvPr>
          <p:cNvSpPr/>
          <p:nvPr/>
        </p:nvSpPr>
        <p:spPr>
          <a:xfrm>
            <a:off x="1419586" y="1314398"/>
            <a:ext cx="9352828" cy="5081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lIns="360000" rtlCol="0" anchor="ctr"/>
          <a:lstStyle/>
          <a:p>
            <a:pPr latinLnBrk="0">
              <a:lnSpc>
                <a:spcPct val="114000"/>
              </a:lnSpc>
            </a:pPr>
            <a:endParaRPr lang="en-US" altLang="ko-KR" sz="2400" kern="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atinLnBrk="0">
              <a:lnSpc>
                <a:spcPct val="114000"/>
              </a:lnSpc>
            </a:pPr>
            <a:r>
              <a:rPr lang="en-US" altLang="ko-KR" sz="2400" kern="0" dirty="0" err="1">
                <a:latin typeface="Consolas" panose="020B0609020204030204" pitchFamily="49" charset="0"/>
                <a:cs typeface="Calibri" panose="020F0502020204030204" pitchFamily="34" charset="0"/>
              </a:rPr>
              <a:t>fname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 = </a:t>
            </a:r>
            <a:r>
              <a:rPr lang="en-US" altLang="ko-KR" sz="2400" kern="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input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altLang="ko-KR" sz="2400" kern="0" dirty="0">
                <a:solidFill>
                  <a:srgbClr val="CC00CC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'Enter a file name: '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try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:</a:t>
            </a: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    f = </a:t>
            </a:r>
            <a:r>
              <a:rPr lang="en-US" altLang="ko-KR" sz="2400" kern="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open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altLang="ko-KR" sz="2400" kern="0" dirty="0" err="1">
                <a:latin typeface="Consolas" panose="020B0609020204030204" pitchFamily="49" charset="0"/>
                <a:cs typeface="Calibri" panose="020F0502020204030204" pitchFamily="34" charset="0"/>
              </a:rPr>
              <a:t>fname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except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:</a:t>
            </a: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altLang="ko-KR" sz="2400" kern="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print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altLang="ko-KR" sz="2400" kern="0" dirty="0">
                <a:solidFill>
                  <a:srgbClr val="CC00CC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'File not </a:t>
            </a:r>
            <a:r>
              <a:rPr lang="en-US" altLang="ko-KR" sz="2400" kern="0">
                <a:solidFill>
                  <a:srgbClr val="CC00CC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found:'</a:t>
            </a:r>
            <a:r>
              <a:rPr lang="en-US" altLang="ko-KR" sz="2400" kern="0">
                <a:latin typeface="Consolas" panose="020B0609020204030204" pitchFamily="49" charset="0"/>
                <a:cs typeface="Calibri" panose="020F0502020204030204" pitchFamily="34" charset="0"/>
              </a:rPr>
              <a:t>, </a:t>
            </a:r>
            <a:r>
              <a:rPr lang="en-US" altLang="ko-KR" sz="2400" kern="0" dirty="0" err="1">
                <a:latin typeface="Consolas" panose="020B0609020204030204" pitchFamily="49" charset="0"/>
                <a:cs typeface="Calibri" panose="020F0502020204030204" pitchFamily="34" charset="0"/>
              </a:rPr>
              <a:t>fname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altLang="ko-KR" sz="2400" kern="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quit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</a:p>
          <a:p>
            <a:pPr latinLnBrk="0">
              <a:lnSpc>
                <a:spcPct val="114000"/>
              </a:lnSpc>
            </a:pPr>
            <a:endParaRPr lang="en-US" altLang="ko-KR" sz="2400" kern="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count = 0</a:t>
            </a: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for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 line </a:t>
            </a:r>
            <a:r>
              <a:rPr lang="en-US" altLang="ko-KR" sz="24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 f:</a:t>
            </a: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    count += 1</a:t>
            </a: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print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altLang="ko-KR" sz="2400" kern="0" dirty="0">
                <a:solidFill>
                  <a:srgbClr val="CC00CC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'There are'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, count, </a:t>
            </a:r>
            <a:r>
              <a:rPr lang="en-US" altLang="ko-KR" sz="2400" kern="0" dirty="0">
                <a:solidFill>
                  <a:srgbClr val="CC00CC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'lines in'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, </a:t>
            </a:r>
            <a:r>
              <a:rPr lang="en-US" altLang="ko-KR" sz="2400" kern="0" dirty="0" err="1">
                <a:latin typeface="Consolas" panose="020B0609020204030204" pitchFamily="49" charset="0"/>
                <a:cs typeface="Calibri" panose="020F0502020204030204" pitchFamily="34" charset="0"/>
              </a:rPr>
              <a:t>fname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</a:p>
          <a:p>
            <a:pPr marL="0" marR="0" indent="0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2400" kern="0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595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A131C-EF94-4DB6-8E61-4BB2F8D8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BF5582-BFAA-48EB-BA3E-1C7D48E82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357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38E07-16DB-424B-9ADC-B9505540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A3491F-8098-4DF2-860F-3E9AE5DA6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Returns a handle used to manipulate the file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336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6801854-9FD7-4F5B-BBB5-16C4F8978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E06F7B-F564-4AD6-8D99-55677B367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67100F-1E52-4E6A-8254-3EB3F79F2A9D}"/>
              </a:ext>
            </a:extLst>
          </p:cNvPr>
          <p:cNvSpPr/>
          <p:nvPr/>
        </p:nvSpPr>
        <p:spPr>
          <a:xfrm>
            <a:off x="726509" y="2633597"/>
            <a:ext cx="1828800" cy="1590806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B62B6B-2911-435B-907D-22A5965E14EB}"/>
              </a:ext>
            </a:extLst>
          </p:cNvPr>
          <p:cNvSpPr/>
          <p:nvPr/>
        </p:nvSpPr>
        <p:spPr>
          <a:xfrm>
            <a:off x="2782866" y="2633597"/>
            <a:ext cx="1828800" cy="1590806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2BA9F8-D58D-4B49-865D-A0FCC590DB0B}"/>
              </a:ext>
            </a:extLst>
          </p:cNvPr>
          <p:cNvSpPr/>
          <p:nvPr/>
        </p:nvSpPr>
        <p:spPr>
          <a:xfrm>
            <a:off x="4962394" y="2633597"/>
            <a:ext cx="1828800" cy="1590806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17F557-D1F9-47E6-AFC2-9C97BD86AAF3}"/>
              </a:ext>
            </a:extLst>
          </p:cNvPr>
          <p:cNvSpPr/>
          <p:nvPr/>
        </p:nvSpPr>
        <p:spPr>
          <a:xfrm>
            <a:off x="7267183" y="2633597"/>
            <a:ext cx="1828800" cy="1590806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74F075-36AB-46F3-ABC9-0A320CDC698E}"/>
              </a:ext>
            </a:extLst>
          </p:cNvPr>
          <p:cNvSpPr/>
          <p:nvPr/>
        </p:nvSpPr>
        <p:spPr>
          <a:xfrm>
            <a:off x="726509" y="4514940"/>
            <a:ext cx="1828800" cy="1590806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A5D37C-E95C-4A40-9580-3DB093230B48}"/>
              </a:ext>
            </a:extLst>
          </p:cNvPr>
          <p:cNvSpPr/>
          <p:nvPr/>
        </p:nvSpPr>
        <p:spPr>
          <a:xfrm>
            <a:off x="2782866" y="4482971"/>
            <a:ext cx="1828800" cy="1685585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EE556A-09C0-4E40-ACFF-B8CEEA86C487}"/>
              </a:ext>
            </a:extLst>
          </p:cNvPr>
          <p:cNvSpPr/>
          <p:nvPr/>
        </p:nvSpPr>
        <p:spPr>
          <a:xfrm>
            <a:off x="4962394" y="4514940"/>
            <a:ext cx="1828800" cy="1590806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3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0E62D9A-1BD5-48E5-9D72-6319F238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" y="379958"/>
            <a:ext cx="10955548" cy="772327"/>
          </a:xfrm>
        </p:spPr>
        <p:txBody>
          <a:bodyPr/>
          <a:lstStyle/>
          <a:p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Processing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79ECEE-BACE-4FD5-B2EE-8F2976A3D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text file can be thought of as a sequence of lines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FA132F-5AC5-4C56-BCD4-42905B434E67}"/>
              </a:ext>
            </a:extLst>
          </p:cNvPr>
          <p:cNvSpPr/>
          <p:nvPr/>
        </p:nvSpPr>
        <p:spPr>
          <a:xfrm>
            <a:off x="941070" y="1977391"/>
            <a:ext cx="10632704" cy="44188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lIns="360000" rtlCol="0" anchor="ctr"/>
          <a:lstStyle/>
          <a:p>
            <a:pPr latinLnBrk="0"/>
            <a:r>
              <a:rPr lang="en-US" altLang="ko-KR" sz="1600" kern="0" dirty="0">
                <a:latin typeface="Consolas" panose="020B0609020204030204" pitchFamily="49" charset="0"/>
                <a:cs typeface="Calibri" panose="020F0502020204030204" pitchFamily="34" charset="0"/>
              </a:rPr>
              <a:t>The First Book of Moses:  Called Genesis</a:t>
            </a:r>
          </a:p>
          <a:p>
            <a:pPr latinLnBrk="0"/>
            <a:endParaRPr lang="en-US" altLang="ko-KR" sz="1600" kern="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atinLnBrk="0"/>
            <a:r>
              <a:rPr lang="en-US" altLang="ko-KR" sz="1600" kern="0" dirty="0">
                <a:latin typeface="Consolas" panose="020B0609020204030204" pitchFamily="49" charset="0"/>
                <a:cs typeface="Calibri" panose="020F0502020204030204" pitchFamily="34" charset="0"/>
              </a:rPr>
              <a:t>1:1 In the beginning God created the heaven and the earth.</a:t>
            </a:r>
          </a:p>
          <a:p>
            <a:pPr latinLnBrk="0"/>
            <a:r>
              <a:rPr lang="en-US" altLang="ko-KR" sz="1600" kern="0" dirty="0">
                <a:latin typeface="Consolas" panose="020B0609020204030204" pitchFamily="49" charset="0"/>
                <a:cs typeface="Calibri" panose="020F0502020204030204" pitchFamily="34" charset="0"/>
              </a:rPr>
              <a:t>1:2 And the earth was without form, and void; and darkness was upon the face of the deep. And the Spirit of God moved upon the face of the waters.</a:t>
            </a:r>
          </a:p>
          <a:p>
            <a:pPr latinLnBrk="0"/>
            <a:r>
              <a:rPr lang="en-US" altLang="ko-KR" sz="1600" kern="0" dirty="0">
                <a:latin typeface="Consolas" panose="020B0609020204030204" pitchFamily="49" charset="0"/>
                <a:cs typeface="Calibri" panose="020F0502020204030204" pitchFamily="34" charset="0"/>
              </a:rPr>
              <a:t>1:3 And God said, Let there be light: and there was light.</a:t>
            </a:r>
          </a:p>
          <a:p>
            <a:pPr latinLnBrk="0"/>
            <a:r>
              <a:rPr lang="en-US" altLang="ko-KR" sz="1600" kern="0" dirty="0">
                <a:latin typeface="Consolas" panose="020B0609020204030204" pitchFamily="49" charset="0"/>
                <a:cs typeface="Calibri" panose="020F0502020204030204" pitchFamily="34" charset="0"/>
              </a:rPr>
              <a:t>1:4 And God saw the light, that it was good: and God divided the light from the darkness.</a:t>
            </a:r>
          </a:p>
          <a:p>
            <a:pPr latinLnBrk="0"/>
            <a:r>
              <a:rPr lang="en-US" altLang="ko-KR" sz="1600" kern="0" dirty="0">
                <a:latin typeface="Consolas" panose="020B0609020204030204" pitchFamily="49" charset="0"/>
                <a:cs typeface="Calibri" panose="020F0502020204030204" pitchFamily="34" charset="0"/>
              </a:rPr>
              <a:t>1:5 And God called the light Day, and the darkness he called Night. And the evening and the morning were the first day.</a:t>
            </a:r>
          </a:p>
          <a:p>
            <a:pPr latinLnBrk="0"/>
            <a:r>
              <a:rPr lang="en-US" altLang="ko-KR" sz="1600" kern="0" dirty="0">
                <a:latin typeface="Consolas" panose="020B0609020204030204" pitchFamily="49" charset="0"/>
                <a:cs typeface="Calibri" panose="020F0502020204030204" pitchFamily="34" charset="0"/>
              </a:rPr>
              <a:t>1:6 And God said, Let there be a firmament in the midst of the waters, and let it divide the waters from the waters.</a:t>
            </a:r>
          </a:p>
          <a:p>
            <a:pPr latinLnBrk="0"/>
            <a:r>
              <a:rPr lang="en-US" altLang="ko-KR" sz="1600" kern="0" dirty="0">
                <a:latin typeface="Consolas" panose="020B0609020204030204" pitchFamily="49" charset="0"/>
                <a:cs typeface="Calibri" panose="020F0502020204030204" pitchFamily="34" charset="0"/>
              </a:rPr>
              <a:t>1:7 And God made the firmament, and divided the waters which were under the firmament from the waters which were above the firmament: and it was so.</a:t>
            </a:r>
          </a:p>
          <a:p>
            <a:pPr latinLnBrk="0"/>
            <a:r>
              <a:rPr lang="en-US" altLang="ko-KR" sz="1600" kern="0" dirty="0">
                <a:latin typeface="Consolas" panose="020B0609020204030204" pitchFamily="49" charset="0"/>
                <a:cs typeface="Calibri" panose="020F0502020204030204" pitchFamily="34" charset="0"/>
              </a:rPr>
              <a:t>1:8 And God called the firmament Heaven. And the evening and the morning were the second day.</a:t>
            </a:r>
          </a:p>
          <a:p>
            <a:pPr latinLnBrk="0"/>
            <a:r>
              <a:rPr lang="en-US" altLang="ko-KR" sz="1600" kern="0" dirty="0">
                <a:latin typeface="Consolas" panose="020B0609020204030204" pitchFamily="49" charset="0"/>
                <a:cs typeface="Calibri" panose="020F0502020204030204" pitchFamily="34" charset="0"/>
              </a:rPr>
              <a:t>1:9 And God said, Let the waters under the heaven be gathered together unto one place, and let the dry land appear: and it was so.</a:t>
            </a:r>
          </a:p>
        </p:txBody>
      </p:sp>
    </p:spTree>
    <p:extLst>
      <p:ext uri="{BB962C8B-B14F-4D97-AF65-F5344CB8AC3E}">
        <p14:creationId xmlns:p14="http://schemas.microsoft.com/office/powerpoint/2010/main" val="67605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3C40D-A654-48EC-8A0B-B94A751A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Opening a File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630DDC-658F-4BF9-B2C9-696B09ECF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Before we can read the contents of the file, we must tell Python which file we are going to work with and what we will be doing with the file</a:t>
            </a:r>
          </a:p>
          <a:p>
            <a:endParaRPr lang="en-US" altLang="ko-KR" dirty="0"/>
          </a:p>
          <a:p>
            <a:r>
              <a:rPr lang="en-US" altLang="ko-KR" dirty="0"/>
              <a:t>This is done with the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open()</a:t>
            </a:r>
            <a:r>
              <a:rPr lang="en-US" altLang="ko-KR" dirty="0"/>
              <a:t> function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open()</a:t>
            </a:r>
            <a:r>
              <a:rPr lang="en-US" altLang="ko-KR" dirty="0"/>
              <a:t> returns a "</a:t>
            </a:r>
            <a:r>
              <a:rPr lang="en-US" altLang="ko-KR" dirty="0">
                <a:solidFill>
                  <a:srgbClr val="C00000"/>
                </a:solidFill>
              </a:rPr>
              <a:t>file handle</a:t>
            </a:r>
            <a:r>
              <a:rPr lang="en-US" altLang="ko-KR" dirty="0"/>
              <a:t>" – a variable used to perform operations on the file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10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EC5DE-5542-465D-97C4-8DEF902FC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</a:t>
            </a:r>
            <a:r>
              <a:rPr lang="en-US" altLang="ko-KR" dirty="0">
                <a:latin typeface="Consolas" panose="020B0609020204030204" pitchFamily="49" charset="0"/>
              </a:rPr>
              <a:t>open()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FC87F-1E7F-4111-8268-E33D9D0AE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" y="1314398"/>
            <a:ext cx="11051804" cy="5081885"/>
          </a:xfrm>
        </p:spPr>
        <p:txBody>
          <a:bodyPr/>
          <a:lstStyle/>
          <a:p>
            <a:r>
              <a:rPr lang="en-US" altLang="ko-KR" i="1" dirty="0"/>
              <a:t>f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open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en-US" altLang="ko-KR" i="1" dirty="0"/>
              <a:t>filename</a:t>
            </a:r>
            <a:r>
              <a:rPr lang="en-US" altLang="ko-KR" dirty="0"/>
              <a:t>, </a:t>
            </a:r>
            <a:r>
              <a:rPr lang="en-US" altLang="ko-KR" i="1" dirty="0"/>
              <a:t>mode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altLang="ko-KR" dirty="0"/>
              <a:t>Creates a Python file object, which serves as a link to a file residing on your machine</a:t>
            </a:r>
          </a:p>
          <a:p>
            <a:pPr lvl="1"/>
            <a:r>
              <a:rPr lang="en-US" altLang="ko-KR" dirty="0"/>
              <a:t>You can read or write file by calling the returned file object's methods</a:t>
            </a:r>
          </a:p>
          <a:p>
            <a:pPr lvl="1"/>
            <a:r>
              <a:rPr lang="en-US" altLang="ko-KR" i="1" dirty="0"/>
              <a:t>Filename</a:t>
            </a:r>
            <a:r>
              <a:rPr lang="en-US" altLang="ko-KR" dirty="0"/>
              <a:t> is a string (pathname)</a:t>
            </a:r>
          </a:p>
          <a:p>
            <a:pPr lvl="1"/>
            <a:r>
              <a:rPr lang="en-US" altLang="ko-KR" i="1" dirty="0"/>
              <a:t>mode</a:t>
            </a:r>
            <a:r>
              <a:rPr lang="en-US" altLang="ko-KR" dirty="0"/>
              <a:t> is optional: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'r'</a:t>
            </a:r>
            <a:r>
              <a:rPr lang="en-US" altLang="ko-KR" dirty="0"/>
              <a:t> to open for text input (default),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'w'</a:t>
            </a:r>
            <a:r>
              <a:rPr lang="en-US" altLang="ko-KR" dirty="0"/>
              <a:t> to create and open for text output,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dirty="0"/>
              <a:t> to open for appending text to the end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07EC88-4324-478B-A2F0-CFAA3A79C760}"/>
              </a:ext>
            </a:extLst>
          </p:cNvPr>
          <p:cNvSpPr/>
          <p:nvPr/>
        </p:nvSpPr>
        <p:spPr>
          <a:xfrm>
            <a:off x="1419586" y="4423410"/>
            <a:ext cx="9352828" cy="1623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lIns="360000" rtlCol="0" anchor="ctr"/>
          <a:lstStyle/>
          <a:p>
            <a:pPr marL="0" marR="0" indent="0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kern="0" dirty="0"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&gt;&gt;&gt; f = </a:t>
            </a:r>
            <a:r>
              <a:rPr lang="en-US" altLang="ko-KR" sz="2000" kern="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open</a:t>
            </a:r>
            <a:r>
              <a:rPr lang="en-US" altLang="ko-KR" sz="2000" kern="0" dirty="0"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(</a:t>
            </a:r>
            <a:r>
              <a:rPr lang="en-US" altLang="ko-KR" sz="2000" kern="0" dirty="0">
                <a:solidFill>
                  <a:srgbClr val="CC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'genesis.txt'</a:t>
            </a:r>
            <a:r>
              <a:rPr lang="en-US" altLang="ko-KR" sz="2000" kern="0" dirty="0"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)</a:t>
            </a:r>
          </a:p>
          <a:p>
            <a:pPr marL="0" marR="0" indent="0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kern="0" dirty="0"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&gt;&gt;&gt; </a:t>
            </a:r>
            <a:r>
              <a:rPr lang="en-US" altLang="ko-KR" sz="2000" kern="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print</a:t>
            </a:r>
            <a:r>
              <a:rPr lang="en-US" altLang="ko-KR" sz="2000" kern="0" dirty="0"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(</a:t>
            </a:r>
            <a:r>
              <a:rPr lang="en-US" altLang="ko-KR" sz="2000" kern="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type</a:t>
            </a:r>
            <a:r>
              <a:rPr lang="en-US" altLang="ko-KR" sz="2000" kern="0" dirty="0"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(f))</a:t>
            </a:r>
          </a:p>
          <a:p>
            <a:pPr latinLnBrk="0">
              <a:lnSpc>
                <a:spcPct val="114000"/>
              </a:lnSpc>
            </a:pPr>
            <a:r>
              <a:rPr lang="en-US" altLang="ko-KR" sz="2000" kern="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&lt;class '_</a:t>
            </a:r>
            <a:r>
              <a:rPr lang="en-US" altLang="ko-KR" sz="2000" kern="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io.TextIOWrapper</a:t>
            </a:r>
            <a:r>
              <a:rPr lang="en-US" altLang="ko-KR" sz="2000" kern="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24326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ADC9-FEAA-4EBE-8B03-A8681733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" y="379958"/>
            <a:ext cx="10955548" cy="772327"/>
          </a:xfrm>
        </p:spPr>
        <p:txBody>
          <a:bodyPr/>
          <a:lstStyle/>
          <a:p>
            <a:r>
              <a:rPr lang="en-US" altLang="ko-KR" dirty="0"/>
              <a:t>The Newline Character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5A1B5-C12E-4756-9388-2BB1CCE2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" y="1314398"/>
            <a:ext cx="5336804" cy="5081885"/>
          </a:xfrm>
        </p:spPr>
        <p:txBody>
          <a:bodyPr/>
          <a:lstStyle/>
          <a:p>
            <a:r>
              <a:rPr lang="en-US" altLang="ko-KR" dirty="0"/>
              <a:t>We use a special character called the "</a:t>
            </a:r>
            <a:r>
              <a:rPr lang="en-US" altLang="ko-KR" dirty="0">
                <a:solidFill>
                  <a:srgbClr val="C00000"/>
                </a:solidFill>
              </a:rPr>
              <a:t>newline</a:t>
            </a:r>
            <a:r>
              <a:rPr lang="en-US" altLang="ko-KR" dirty="0"/>
              <a:t>" to indicate when a line ends</a:t>
            </a:r>
          </a:p>
          <a:p>
            <a:endParaRPr lang="en-US" altLang="ko-KR" dirty="0"/>
          </a:p>
          <a:p>
            <a:r>
              <a:rPr lang="en-US" altLang="ko-KR" dirty="0"/>
              <a:t>We represent it as </a:t>
            </a:r>
            <a:r>
              <a:rPr lang="en-US" altLang="ko-KR" dirty="0">
                <a:solidFill>
                  <a:srgbClr val="C00000"/>
                </a:solidFill>
              </a:rPr>
              <a:t>\n</a:t>
            </a:r>
            <a:r>
              <a:rPr lang="en-US" altLang="ko-KR" dirty="0"/>
              <a:t> in strings</a:t>
            </a:r>
          </a:p>
          <a:p>
            <a:endParaRPr lang="en-US" altLang="ko-KR" dirty="0"/>
          </a:p>
          <a:p>
            <a:r>
              <a:rPr lang="en-US" altLang="ko-KR" dirty="0"/>
              <a:t>Newline is still one character – not two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D36318-1E32-4264-848A-EE12B318BA47}"/>
              </a:ext>
            </a:extLst>
          </p:cNvPr>
          <p:cNvSpPr/>
          <p:nvPr/>
        </p:nvSpPr>
        <p:spPr>
          <a:xfrm>
            <a:off x="6663690" y="1291486"/>
            <a:ext cx="4910084" cy="5081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lIns="360000" rtlCol="0" anchor="ctr"/>
          <a:lstStyle/>
          <a:p>
            <a:pPr latinLnBrk="0">
              <a:lnSpc>
                <a:spcPct val="114000"/>
              </a:lnSpc>
            </a:pPr>
            <a:endParaRPr lang="en-US" altLang="ko-KR" sz="2400" kern="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&gt;&gt;&gt; msg = </a:t>
            </a:r>
            <a:r>
              <a:rPr lang="en-US" altLang="ko-KR" sz="2400" kern="0" dirty="0">
                <a:solidFill>
                  <a:srgbClr val="CC00CC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'Hello</a:t>
            </a:r>
            <a:r>
              <a:rPr lang="en-US" altLang="ko-KR" sz="2400" kern="0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\</a:t>
            </a:r>
            <a:r>
              <a:rPr lang="en-US" altLang="ko-KR" sz="2400" kern="0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altLang="ko-KR" sz="2400" kern="0" dirty="0" err="1">
                <a:solidFill>
                  <a:srgbClr val="CC00CC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World</a:t>
            </a:r>
            <a:r>
              <a:rPr lang="en-US" altLang="ko-KR" sz="2400" kern="0" dirty="0">
                <a:solidFill>
                  <a:srgbClr val="CC00CC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!'</a:t>
            </a: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&gt;&gt;&gt; msg</a:t>
            </a: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'Hello</a:t>
            </a:r>
            <a:r>
              <a:rPr lang="en-US" altLang="ko-KR" sz="2400" kern="0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\</a:t>
            </a:r>
            <a:r>
              <a:rPr lang="en-US" altLang="ko-KR" sz="2400" kern="0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altLang="ko-KR" sz="2400" kern="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World</a:t>
            </a:r>
            <a:r>
              <a:rPr lang="en-US" altLang="ko-KR" sz="2400" kern="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!'</a:t>
            </a: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&gt;&gt;&gt; </a:t>
            </a:r>
            <a:r>
              <a:rPr lang="en-US" altLang="ko-KR" sz="2400" kern="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print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(msg)</a:t>
            </a: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Hello</a:t>
            </a: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World!</a:t>
            </a: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&gt;&gt;&gt; msg = </a:t>
            </a:r>
            <a:r>
              <a:rPr lang="en-US" altLang="ko-KR" sz="2400" kern="0" dirty="0">
                <a:solidFill>
                  <a:srgbClr val="CC00CC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'X</a:t>
            </a:r>
            <a:r>
              <a:rPr lang="en-US" altLang="ko-KR" sz="2400" kern="0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\</a:t>
            </a:r>
            <a:r>
              <a:rPr lang="en-US" altLang="ko-KR" sz="2400" kern="0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altLang="ko-KR" sz="2400" kern="0" dirty="0" err="1">
                <a:solidFill>
                  <a:srgbClr val="CC00CC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</a:t>
            </a:r>
            <a:r>
              <a:rPr lang="en-US" altLang="ko-KR" sz="2400" kern="0" dirty="0">
                <a:solidFill>
                  <a:srgbClr val="CC00CC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'</a:t>
            </a: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&gt;&gt;&gt; </a:t>
            </a:r>
            <a:r>
              <a:rPr lang="en-US" altLang="ko-KR" sz="2400" kern="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print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(msg)</a:t>
            </a: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X</a:t>
            </a: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</a:t>
            </a: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&gt;&gt;&gt; </a:t>
            </a:r>
            <a:r>
              <a:rPr lang="en-US" altLang="ko-KR" sz="2400" kern="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len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(msg)</a:t>
            </a: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</a:p>
          <a:p>
            <a:pPr marL="0" marR="0" indent="0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2400" kern="0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80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0E62D9A-1BD5-48E5-9D72-6319F238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" y="379958"/>
            <a:ext cx="10955548" cy="772327"/>
          </a:xfrm>
        </p:spPr>
        <p:txBody>
          <a:bodyPr/>
          <a:lstStyle/>
          <a:p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Processing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79ECEE-BACE-4FD5-B2EE-8F2976A3D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text file has </a:t>
            </a:r>
            <a:r>
              <a:rPr lang="en-US" altLang="ko-KR" dirty="0">
                <a:solidFill>
                  <a:srgbClr val="C00000"/>
                </a:solidFill>
              </a:rPr>
              <a:t>newlines</a:t>
            </a:r>
            <a:r>
              <a:rPr lang="en-US" altLang="ko-KR" dirty="0"/>
              <a:t> at the end of each line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C9C44E-DC20-42E5-83C4-EA0A5B9FD1C8}"/>
              </a:ext>
            </a:extLst>
          </p:cNvPr>
          <p:cNvSpPr/>
          <p:nvPr/>
        </p:nvSpPr>
        <p:spPr>
          <a:xfrm>
            <a:off x="941070" y="1977391"/>
            <a:ext cx="10632704" cy="44188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lIns="360000" rtlCol="0" anchor="ctr"/>
          <a:lstStyle/>
          <a:p>
            <a:pPr latinLnBrk="0"/>
            <a:r>
              <a:rPr lang="en-US" altLang="ko-KR" sz="1600" kern="0" dirty="0">
                <a:latin typeface="Consolas" panose="020B0609020204030204" pitchFamily="49" charset="0"/>
                <a:cs typeface="Calibri" panose="020F0502020204030204" pitchFamily="34" charset="0"/>
              </a:rPr>
              <a:t>The First Book of Moses:  Called Genesis</a:t>
            </a:r>
            <a:r>
              <a:rPr lang="en-US" altLang="ko-KR" sz="1600" kern="0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\n</a:t>
            </a:r>
          </a:p>
          <a:p>
            <a:pPr latinLnBrk="0"/>
            <a:r>
              <a:rPr lang="en-US" altLang="ko-KR" sz="1600" kern="0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\n</a:t>
            </a:r>
            <a:endParaRPr lang="en-US" altLang="ko-KR" sz="1600" kern="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atinLnBrk="0"/>
            <a:r>
              <a:rPr lang="en-US" altLang="ko-KR" sz="1600" kern="0" dirty="0">
                <a:latin typeface="Consolas" panose="020B0609020204030204" pitchFamily="49" charset="0"/>
                <a:cs typeface="Calibri" panose="020F0502020204030204" pitchFamily="34" charset="0"/>
              </a:rPr>
              <a:t>1:1 In the beginning God created the heaven and the earth.</a:t>
            </a:r>
          </a:p>
          <a:p>
            <a:pPr latinLnBrk="0"/>
            <a:r>
              <a:rPr lang="en-US" altLang="ko-KR" sz="1600" kern="0" dirty="0">
                <a:latin typeface="Consolas" panose="020B0609020204030204" pitchFamily="49" charset="0"/>
                <a:cs typeface="Calibri" panose="020F0502020204030204" pitchFamily="34" charset="0"/>
              </a:rPr>
              <a:t>1:2 And the earth was without form, and void; and darkness was upon the face of the deep. And the Spirit of God moved upon the face of the waters.</a:t>
            </a:r>
            <a:r>
              <a:rPr lang="en-US" altLang="ko-KR" sz="1600" kern="0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\n</a:t>
            </a:r>
            <a:endParaRPr lang="en-US" altLang="ko-KR" sz="1600" kern="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atinLnBrk="0"/>
            <a:r>
              <a:rPr lang="en-US" altLang="ko-KR" sz="1600" kern="0" dirty="0">
                <a:latin typeface="Consolas" panose="020B0609020204030204" pitchFamily="49" charset="0"/>
                <a:cs typeface="Calibri" panose="020F0502020204030204" pitchFamily="34" charset="0"/>
              </a:rPr>
              <a:t>1:3 And God said, Let there be light: and there was light.</a:t>
            </a:r>
            <a:r>
              <a:rPr lang="en-US" altLang="ko-KR" sz="1600" kern="0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\n</a:t>
            </a:r>
            <a:endParaRPr lang="en-US" altLang="ko-KR" sz="1600" kern="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atinLnBrk="0"/>
            <a:r>
              <a:rPr lang="en-US" altLang="ko-KR" sz="1600" kern="0" dirty="0">
                <a:latin typeface="Consolas" panose="020B0609020204030204" pitchFamily="49" charset="0"/>
                <a:cs typeface="Calibri" panose="020F0502020204030204" pitchFamily="34" charset="0"/>
              </a:rPr>
              <a:t>1:4 And God saw the light, that it was good: and God divided the light from the darkness.</a:t>
            </a:r>
            <a:r>
              <a:rPr lang="en-US" altLang="ko-KR" sz="1600" kern="0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\n</a:t>
            </a:r>
            <a:endParaRPr lang="en-US" altLang="ko-KR" sz="1600" kern="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atinLnBrk="0"/>
            <a:r>
              <a:rPr lang="en-US" altLang="ko-KR" sz="1600" kern="0" dirty="0">
                <a:latin typeface="Consolas" panose="020B0609020204030204" pitchFamily="49" charset="0"/>
                <a:cs typeface="Calibri" panose="020F0502020204030204" pitchFamily="34" charset="0"/>
              </a:rPr>
              <a:t>1:5 And God called the light Day, and the darkness he called Night. And the evening and the morning were the first day.</a:t>
            </a:r>
            <a:r>
              <a:rPr lang="en-US" altLang="ko-KR" sz="1600" kern="0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\n</a:t>
            </a:r>
            <a:endParaRPr lang="en-US" altLang="ko-KR" sz="1600" kern="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atinLnBrk="0"/>
            <a:r>
              <a:rPr lang="en-US" altLang="ko-KR" sz="1600" kern="0" dirty="0">
                <a:latin typeface="Consolas" panose="020B0609020204030204" pitchFamily="49" charset="0"/>
                <a:cs typeface="Calibri" panose="020F0502020204030204" pitchFamily="34" charset="0"/>
              </a:rPr>
              <a:t>1:6 And God said, Let there be a firmament in the midst of the waters, and let it divide the waters from the waters.</a:t>
            </a:r>
            <a:r>
              <a:rPr lang="en-US" altLang="ko-KR" sz="1600" kern="0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\n</a:t>
            </a:r>
            <a:endParaRPr lang="en-US" altLang="ko-KR" sz="1600" kern="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atinLnBrk="0"/>
            <a:r>
              <a:rPr lang="en-US" altLang="ko-KR" sz="1600" kern="0" dirty="0">
                <a:latin typeface="Consolas" panose="020B0609020204030204" pitchFamily="49" charset="0"/>
                <a:cs typeface="Calibri" panose="020F0502020204030204" pitchFamily="34" charset="0"/>
              </a:rPr>
              <a:t>1:7 And God made the firmament, and divided the waters which were under the firmament from the waters which were above the firmament: and it was so.</a:t>
            </a:r>
            <a:r>
              <a:rPr lang="en-US" altLang="ko-KR" sz="1600" kern="0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\n</a:t>
            </a:r>
            <a:endParaRPr lang="en-US" altLang="ko-KR" sz="1600" kern="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atinLnBrk="0"/>
            <a:r>
              <a:rPr lang="en-US" altLang="ko-KR" sz="1600" kern="0" dirty="0">
                <a:latin typeface="Consolas" panose="020B0609020204030204" pitchFamily="49" charset="0"/>
                <a:cs typeface="Calibri" panose="020F0502020204030204" pitchFamily="34" charset="0"/>
              </a:rPr>
              <a:t>1:8 And God called the firmament Heaven. And the evening and the morning were the second day.</a:t>
            </a:r>
            <a:r>
              <a:rPr lang="en-US" altLang="ko-KR" sz="1600" kern="0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\n</a:t>
            </a:r>
            <a:endParaRPr lang="en-US" altLang="ko-KR" sz="1600" kern="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atinLnBrk="0"/>
            <a:r>
              <a:rPr lang="en-US" altLang="ko-KR" sz="1600" kern="0" dirty="0">
                <a:latin typeface="Consolas" panose="020B0609020204030204" pitchFamily="49" charset="0"/>
                <a:cs typeface="Calibri" panose="020F0502020204030204" pitchFamily="34" charset="0"/>
              </a:rPr>
              <a:t>1:9 And God said, Let the waters under the heaven be gathered together unto one place, and let the dry land appear: and it was so.</a:t>
            </a:r>
            <a:r>
              <a:rPr lang="en-US" altLang="ko-KR" sz="1600" kern="0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\n</a:t>
            </a:r>
            <a:endParaRPr lang="en-US" altLang="ko-KR" sz="1600" kern="0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286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71457-AF05-42FB-9627-7B2CE4360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Handle as a Sequence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93461D-9BBD-4AD7-BEF1-B86C3B251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" y="1314398"/>
            <a:ext cx="5794004" cy="5081885"/>
          </a:xfrm>
        </p:spPr>
        <p:txBody>
          <a:bodyPr/>
          <a:lstStyle/>
          <a:p>
            <a:r>
              <a:rPr lang="en-US" altLang="ko-KR" dirty="0"/>
              <a:t>A file handle open for read can be treated as a sequence of strings where each line in the file is a string in the sequence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We can use the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/>
              <a:t> statement to iterate through a sequence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Remember – a sequence is an ordered set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B5A2AE-2E5F-47AE-A638-2CF6E0B0455C}"/>
              </a:ext>
            </a:extLst>
          </p:cNvPr>
          <p:cNvSpPr/>
          <p:nvPr/>
        </p:nvSpPr>
        <p:spPr>
          <a:xfrm>
            <a:off x="6663690" y="2251711"/>
            <a:ext cx="4910084" cy="2857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lIns="360000" rtlCol="0" anchor="ctr"/>
          <a:lstStyle/>
          <a:p>
            <a:pPr latinLnBrk="0">
              <a:lnSpc>
                <a:spcPct val="114000"/>
              </a:lnSpc>
            </a:pPr>
            <a:endParaRPr lang="en-US" altLang="ko-KR" sz="2400" kern="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f = </a:t>
            </a:r>
            <a:r>
              <a:rPr lang="en-US" altLang="ko-KR" sz="2400" kern="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open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altLang="ko-KR" sz="2400" kern="0" dirty="0">
                <a:solidFill>
                  <a:srgbClr val="CC00CC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'genesis.txt'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for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 line </a:t>
            </a:r>
            <a:r>
              <a:rPr lang="en-US" altLang="ko-KR" sz="24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 f:</a:t>
            </a: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   </a:t>
            </a:r>
            <a:r>
              <a:rPr lang="en-US" altLang="ko-KR" sz="2400" kern="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print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(line)</a:t>
            </a:r>
          </a:p>
          <a:p>
            <a:pPr marL="0" marR="0" indent="0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2400" kern="0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59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A1945-3B5D-44F3-B83F-0D70C382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Counting Lines in a File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EB2F12-8858-4122-ACFC-5DE3BF1E6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" y="1314398"/>
            <a:ext cx="5477774" cy="5081885"/>
          </a:xfrm>
        </p:spPr>
        <p:txBody>
          <a:bodyPr/>
          <a:lstStyle/>
          <a:p>
            <a:r>
              <a:rPr lang="en-US" altLang="ko-KR" dirty="0"/>
              <a:t>Open a file read-only</a:t>
            </a:r>
          </a:p>
          <a:p>
            <a:endParaRPr lang="en-US" altLang="ko-KR" dirty="0"/>
          </a:p>
          <a:p>
            <a:r>
              <a:rPr lang="en-US" altLang="ko-KR" dirty="0"/>
              <a:t>Use a for loop to read each line</a:t>
            </a:r>
          </a:p>
          <a:p>
            <a:endParaRPr lang="en-US" altLang="ko-KR" dirty="0"/>
          </a:p>
          <a:p>
            <a:r>
              <a:rPr lang="en-US" altLang="ko-KR" dirty="0"/>
              <a:t>Count the lines and print out the number of lines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98580A-7E15-4D0D-BB3A-86F852CE6FD1}"/>
              </a:ext>
            </a:extLst>
          </p:cNvPr>
          <p:cNvSpPr/>
          <p:nvPr/>
        </p:nvSpPr>
        <p:spPr>
          <a:xfrm>
            <a:off x="6206490" y="1291486"/>
            <a:ext cx="5367284" cy="5081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lIns="360000" rtlCol="0" anchor="ctr"/>
          <a:lstStyle/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 open.py</a:t>
            </a:r>
            <a:b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count = 0</a:t>
            </a: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f = </a:t>
            </a:r>
            <a:r>
              <a:rPr lang="en-US" altLang="ko-KR" sz="2400" kern="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open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altLang="ko-KR" sz="2400" kern="0" dirty="0">
                <a:solidFill>
                  <a:srgbClr val="CC00CC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'genesis.txt'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for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 line </a:t>
            </a:r>
            <a:r>
              <a:rPr lang="en-US" altLang="ko-KR" sz="24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 f:</a:t>
            </a: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    count = count + 1</a:t>
            </a: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print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altLang="ko-KR" sz="2400" kern="0" dirty="0">
                <a:solidFill>
                  <a:srgbClr val="CC00CC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'Line count:'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, count)</a:t>
            </a:r>
          </a:p>
          <a:p>
            <a:pPr latinLnBrk="0">
              <a:lnSpc>
                <a:spcPct val="114000"/>
              </a:lnSpc>
            </a:pPr>
            <a:endParaRPr lang="en-US" altLang="ko-KR" sz="2400" kern="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atinLnBrk="0">
              <a:lnSpc>
                <a:spcPct val="114000"/>
              </a:lnSpc>
            </a:pPr>
            <a:endParaRPr lang="en-US" altLang="ko-KR" sz="2400" kern="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$ python open.py</a:t>
            </a: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Line count: 1221</a:t>
            </a:r>
          </a:p>
        </p:txBody>
      </p:sp>
    </p:spTree>
    <p:extLst>
      <p:ext uri="{BB962C8B-B14F-4D97-AF65-F5344CB8AC3E}">
        <p14:creationId xmlns:p14="http://schemas.microsoft.com/office/powerpoint/2010/main" val="3540323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A1945-3B5D-44F3-B83F-0D70C382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the Whole File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EB2F12-8858-4122-ACFC-5DE3BF1E6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" y="1314398"/>
            <a:ext cx="10955548" cy="5081885"/>
          </a:xfrm>
        </p:spPr>
        <p:txBody>
          <a:bodyPr/>
          <a:lstStyle/>
          <a:p>
            <a:r>
              <a:rPr lang="en-US" altLang="ko-KR" i="1" dirty="0" err="1"/>
              <a:t>f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C00000"/>
                </a:solidFill>
                <a:latin typeface="Consolas" panose="020B0609020204030204" pitchFamily="49" charset="0"/>
              </a:rPr>
              <a:t>read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dirty="0"/>
              <a:t>Read the while file (newlines and all) into a single string</a:t>
            </a:r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98580A-7E15-4D0D-BB3A-86F852CE6FD1}"/>
              </a:ext>
            </a:extLst>
          </p:cNvPr>
          <p:cNvSpPr/>
          <p:nvPr/>
        </p:nvSpPr>
        <p:spPr>
          <a:xfrm>
            <a:off x="2169795" y="2548942"/>
            <a:ext cx="7852410" cy="38473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lIns="360000" rtlCol="0" anchor="ctr"/>
          <a:lstStyle/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&gt;&gt;&gt; f = </a:t>
            </a:r>
            <a:r>
              <a:rPr lang="en-US" altLang="ko-KR" sz="2400" kern="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open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altLang="ko-KR" sz="2400" kern="0" dirty="0">
                <a:solidFill>
                  <a:srgbClr val="CC00CC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'genesis.txt'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&gt;&gt;&gt; contents = </a:t>
            </a:r>
            <a:r>
              <a:rPr lang="en-US" altLang="ko-KR" sz="2400" kern="0" dirty="0" err="1">
                <a:latin typeface="Consolas" panose="020B0609020204030204" pitchFamily="49" charset="0"/>
                <a:cs typeface="Calibri" panose="020F0502020204030204" pitchFamily="34" charset="0"/>
              </a:rPr>
              <a:t>f.</a:t>
            </a:r>
            <a:r>
              <a:rPr lang="en-US" altLang="ko-KR" sz="2400" kern="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read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&gt;&gt;&gt; </a:t>
            </a:r>
            <a:r>
              <a:rPr lang="en-US" altLang="ko-KR" sz="2400" kern="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print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altLang="ko-KR" sz="2400" kern="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len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(contents))</a:t>
            </a: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206951</a:t>
            </a: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&gt;&gt;&gt; </a:t>
            </a:r>
            <a:r>
              <a:rPr lang="en-US" altLang="ko-KR" sz="2400" kern="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print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(contents[:20])</a:t>
            </a: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The First Book of Mo</a:t>
            </a: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&gt;&gt;&gt; </a:t>
            </a:r>
            <a:r>
              <a:rPr lang="en-US" altLang="ko-KR" sz="2400" kern="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print</a:t>
            </a:r>
            <a:r>
              <a:rPr lang="en-US" altLang="ko-KR" sz="2400" kern="0" dirty="0">
                <a:latin typeface="Consolas" panose="020B0609020204030204" pitchFamily="49" charset="0"/>
                <a:cs typeface="Calibri" panose="020F0502020204030204" pitchFamily="34" charset="0"/>
              </a:rPr>
              <a:t>(contents[-20:])</a:t>
            </a:r>
          </a:p>
          <a:p>
            <a:pPr latinLnBrk="0">
              <a:lnSpc>
                <a:spcPct val="114000"/>
              </a:lnSpc>
            </a:pPr>
            <a:r>
              <a:rPr lang="en-US" altLang="ko-KR" sz="2400" kern="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a coffin in Egypt.</a:t>
            </a:r>
          </a:p>
        </p:txBody>
      </p:sp>
    </p:spTree>
    <p:extLst>
      <p:ext uri="{BB962C8B-B14F-4D97-AF65-F5344CB8AC3E}">
        <p14:creationId xmlns:p14="http://schemas.microsoft.com/office/powerpoint/2010/main" val="124282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 cap="flat" cmpd="sng" algn="ctr">
          <a:solidFill>
            <a:srgbClr val="C00000"/>
          </a:solidFill>
          <a:prstDash val="solid"/>
          <a:headEnd type="none" w="med" len="med"/>
          <a:tailEnd type="triangle" w="med" len="me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kern="0" cap="none" spc="0" normalizeH="0" baseline="0" noProof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Calibri" panose="020F0502020204030204" pitchFamily="34" charset="0"/>
            <a:ea typeface="맑은 고딕" panose="020B0503020000020004" pitchFamily="50" charset="-127"/>
            <a:cs typeface="Calibri" panose="020F0502020204030204" pitchFamily="34" charset="0"/>
          </a:defRPr>
        </a:defPPr>
      </a:lstStyle>
    </a:spDef>
    <a:lnDef>
      <a:spPr>
        <a:ln>
          <a:headEnd w="lg" len="lg"/>
          <a:tailEnd type="none" w="lg" len="lg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b="1" dirty="0" smtClean="0">
            <a:latin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st3">
  <a:themeElements>
    <a:clrScheme name="test3 12">
      <a:dk1>
        <a:srgbClr val="1D315B"/>
      </a:dk1>
      <a:lt1>
        <a:srgbClr val="FFFFFF"/>
      </a:lt1>
      <a:dk2>
        <a:srgbClr val="660066"/>
      </a:dk2>
      <a:lt2>
        <a:srgbClr val="FF9933"/>
      </a:lt2>
      <a:accent1>
        <a:srgbClr val="FFCC00"/>
      </a:accent1>
      <a:accent2>
        <a:srgbClr val="990033"/>
      </a:accent2>
      <a:accent3>
        <a:srgbClr val="FFFFFF"/>
      </a:accent3>
      <a:accent4>
        <a:srgbClr val="17284C"/>
      </a:accent4>
      <a:accent5>
        <a:srgbClr val="FFE2AA"/>
      </a:accent5>
      <a:accent6>
        <a:srgbClr val="8A002D"/>
      </a:accent6>
      <a:hlink>
        <a:srgbClr val="336600"/>
      </a:hlink>
      <a:folHlink>
        <a:srgbClr val="007FAC"/>
      </a:folHlink>
    </a:clrScheme>
    <a:fontScheme name="test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st3 1">
        <a:dk1>
          <a:srgbClr val="80B7C0"/>
        </a:dk1>
        <a:lt1>
          <a:srgbClr val="FFFFFF"/>
        </a:lt1>
        <a:dk2>
          <a:srgbClr val="000066"/>
        </a:dk2>
        <a:lt2>
          <a:srgbClr val="4F647E"/>
        </a:lt2>
        <a:accent1>
          <a:srgbClr val="F49766"/>
        </a:accent1>
        <a:accent2>
          <a:srgbClr val="8866A6"/>
        </a:accent2>
        <a:accent3>
          <a:srgbClr val="AAAAB8"/>
        </a:accent3>
        <a:accent4>
          <a:srgbClr val="DADADA"/>
        </a:accent4>
        <a:accent5>
          <a:srgbClr val="F8C9B8"/>
        </a:accent5>
        <a:accent6>
          <a:srgbClr val="7B5C96"/>
        </a:accent6>
        <a:hlink>
          <a:srgbClr val="9C484F"/>
        </a:hlink>
        <a:folHlink>
          <a:srgbClr val="74928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2">
        <a:dk1>
          <a:srgbClr val="80B7C0"/>
        </a:dk1>
        <a:lt1>
          <a:srgbClr val="FFFFFF"/>
        </a:lt1>
        <a:dk2>
          <a:srgbClr val="000066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AB8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3">
        <a:dk1>
          <a:srgbClr val="80B7C0"/>
        </a:dk1>
        <a:lt1>
          <a:srgbClr val="FFFFFF"/>
        </a:lt1>
        <a:dk2>
          <a:srgbClr val="00325F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DB6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4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BADB5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5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DAD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6">
        <a:dk1>
          <a:srgbClr val="80B7C0"/>
        </a:dk1>
        <a:lt1>
          <a:srgbClr val="FF9933"/>
        </a:lt1>
        <a:dk2>
          <a:srgbClr val="1D315B"/>
        </a:dk2>
        <a:lt2>
          <a:srgbClr val="990099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7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8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9">
        <a:dk1>
          <a:srgbClr val="FFFFFF"/>
        </a:dk1>
        <a:lt1>
          <a:srgbClr val="FF9933"/>
        </a:lt1>
        <a:dk2>
          <a:srgbClr val="1D315B"/>
        </a:dk2>
        <a:lt2>
          <a:srgbClr val="660066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10">
        <a:dk1>
          <a:srgbClr val="FF9933"/>
        </a:dk1>
        <a:lt1>
          <a:srgbClr val="FFFFFF"/>
        </a:lt1>
        <a:dk2>
          <a:srgbClr val="660066"/>
        </a:dk2>
        <a:lt2>
          <a:srgbClr val="1D315B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3 11">
        <a:dk1>
          <a:srgbClr val="1D315B"/>
        </a:dk1>
        <a:lt1>
          <a:srgbClr val="FFFFFF"/>
        </a:lt1>
        <a:dk2>
          <a:srgbClr val="660066"/>
        </a:dk2>
        <a:lt2>
          <a:srgbClr val="1D315B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17284C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3 12">
        <a:dk1>
          <a:srgbClr val="1D315B"/>
        </a:dk1>
        <a:lt1>
          <a:srgbClr val="FFFFFF"/>
        </a:lt1>
        <a:dk2>
          <a:srgbClr val="660066"/>
        </a:dk2>
        <a:lt2>
          <a:srgbClr val="FF9933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17284C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46844</TotalTime>
  <Words>1519</Words>
  <Application>Microsoft Office PowerPoint</Application>
  <PresentationFormat>와이드스크린</PresentationFormat>
  <Paragraphs>181</Paragraphs>
  <Slides>19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Gill Sans MT</vt:lpstr>
      <vt:lpstr>맑은 고딕</vt:lpstr>
      <vt:lpstr>Wingdings</vt:lpstr>
      <vt:lpstr>Arial</vt:lpstr>
      <vt:lpstr>Calibri</vt:lpstr>
      <vt:lpstr>Consolas</vt:lpstr>
      <vt:lpstr>Georgia</vt:lpstr>
      <vt:lpstr>Office 테마</vt:lpstr>
      <vt:lpstr>test3</vt:lpstr>
      <vt:lpstr>Files</vt:lpstr>
      <vt:lpstr>File Processing</vt:lpstr>
      <vt:lpstr>Opening a File</vt:lpstr>
      <vt:lpstr>Using open()</vt:lpstr>
      <vt:lpstr>The Newline Character</vt:lpstr>
      <vt:lpstr>File Processing</vt:lpstr>
      <vt:lpstr>File Handle as a Sequence</vt:lpstr>
      <vt:lpstr>Counting Lines in a File</vt:lpstr>
      <vt:lpstr>Reading the Whole File</vt:lpstr>
      <vt:lpstr>Searching Through a File</vt:lpstr>
      <vt:lpstr>Blank Lines?</vt:lpstr>
      <vt:lpstr>Searching Through a File (Revised)</vt:lpstr>
      <vt:lpstr>Skipping with Continue</vt:lpstr>
      <vt:lpstr>Using in to Select Lines</vt:lpstr>
      <vt:lpstr>When Files are Missing</vt:lpstr>
      <vt:lpstr>Handling Bad File Names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jinsookim@skku.edu</dc:creator>
  <cp:lastModifiedBy>Kim J</cp:lastModifiedBy>
  <cp:revision>1318</cp:revision>
  <cp:lastPrinted>2016-05-20T02:57:24Z</cp:lastPrinted>
  <dcterms:created xsi:type="dcterms:W3CDTF">2013-12-18T12:51:48Z</dcterms:created>
  <dcterms:modified xsi:type="dcterms:W3CDTF">2019-12-17T13:58:04Z</dcterms:modified>
</cp:coreProperties>
</file>