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8" r:id="rId5"/>
    <p:sldId id="259" r:id="rId6"/>
    <p:sldId id="261" r:id="rId7"/>
    <p:sldId id="260" r:id="rId8"/>
    <p:sldId id="262" r:id="rId9"/>
    <p:sldId id="263" r:id="rId10"/>
    <p:sldId id="269" r:id="rId11"/>
    <p:sldId id="267" r:id="rId12"/>
    <p:sldId id="266" r:id="rId13"/>
    <p:sldId id="264"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0DE8FC-B478-4CF0-959B-0E1AD9389DA9}" v="7552" dt="2020-04-11T18:42:13.199"/>
    <p1510:client id="{68E76BE6-BFA1-47EE-B5DC-6421AE172669}" v="331" dt="2020-04-12T17:21:02.893"/>
    <p1510:client id="{8AFA5F33-5910-4D8B-8E46-AF8E726AC319}" v="1911" dt="2020-04-16T13:21:27.1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4/16/2020</a:t>
            </a:fld>
            <a:endParaRPr lang="en-US"/>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52615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4/16/2020</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53944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4/16/2020</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67494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4/16/2020</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73495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4/16/2020</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68081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4/16/2020</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33595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4/16/2020</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83031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4/16/2020</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39481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4/16/2020</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886765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4/16/2020</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0541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4/16/2020</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9455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4/16/2020</a:t>
            </a:fld>
            <a:endParaRPr lang="en-US"/>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1946005661"/>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techopedia.com/6/28832/enterprise/databases/introduction-to-databases/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qlfiddle.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
            <a:extLst>
              <a:ext uri="{FF2B5EF4-FFF2-40B4-BE49-F238E27FC236}">
                <a16:creationId xmlns:a16="http://schemas.microsoft.com/office/drawing/2014/main" id="{BFF14A36-7961-40F7-935F-977764E57F4F}"/>
              </a:ext>
            </a:extLst>
          </p:cNvPr>
          <p:cNvPicPr>
            <a:picLocks noChangeAspect="1"/>
          </p:cNvPicPr>
          <p:nvPr/>
        </p:nvPicPr>
        <p:blipFill rotWithShape="1">
          <a:blip r:embed="rId2"/>
          <a:srcRect l="9092" t="8554" r="-7" b="14717"/>
          <a:stretch/>
        </p:blipFill>
        <p:spPr>
          <a:xfrm>
            <a:off x="-2" y="-27868"/>
            <a:ext cx="12192002" cy="6857990"/>
          </a:xfrm>
          <a:prstGeom prst="rect">
            <a:avLst/>
          </a:prstGeom>
        </p:spPr>
      </p:pic>
      <p:sp>
        <p:nvSpPr>
          <p:cNvPr id="39" name="Rectangle 1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tx1">
                  <a:alpha val="30000"/>
                </a:schemeClr>
              </a:gs>
              <a:gs pos="30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247186" y="-643247"/>
            <a:ext cx="9459579" cy="2807208"/>
          </a:xfrm>
        </p:spPr>
        <p:txBody>
          <a:bodyPr anchor="b">
            <a:normAutofit/>
          </a:bodyPr>
          <a:lstStyle/>
          <a:p>
            <a:r>
              <a:rPr lang="en-US" sz="4800" dirty="0">
                <a:solidFill>
                  <a:srgbClr val="0070C0"/>
                </a:solidFill>
                <a:latin typeface="Speak Pro"/>
              </a:rPr>
              <a:t>Introduction to SQL Part I</a:t>
            </a:r>
          </a:p>
        </p:txBody>
      </p:sp>
      <p:sp>
        <p:nvSpPr>
          <p:cNvPr id="3" name="Subtitle 2"/>
          <p:cNvSpPr>
            <a:spLocks noGrp="1"/>
          </p:cNvSpPr>
          <p:nvPr>
            <p:ph type="subTitle" idx="1"/>
          </p:nvPr>
        </p:nvSpPr>
        <p:spPr>
          <a:xfrm>
            <a:off x="4131527" y="2165715"/>
            <a:ext cx="4023360" cy="1208141"/>
          </a:xfrm>
        </p:spPr>
        <p:txBody>
          <a:bodyPr vert="horz" lIns="91440" tIns="45720" rIns="91440" bIns="45720" rtlCol="0" anchor="t">
            <a:normAutofit/>
          </a:bodyPr>
          <a:lstStyle/>
          <a:p>
            <a:r>
              <a:rPr lang="en-US" dirty="0">
                <a:solidFill>
                  <a:schemeClr val="bg1"/>
                </a:solidFill>
                <a:latin typeface="Speak Pro"/>
              </a:rPr>
              <a:t>With Joy Kaufman</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6EA0-4400-4754-B17B-2B5DBBD2CF57}"/>
              </a:ext>
            </a:extLst>
          </p:cNvPr>
          <p:cNvSpPr>
            <a:spLocks noGrp="1"/>
          </p:cNvSpPr>
          <p:nvPr>
            <p:ph type="title"/>
          </p:nvPr>
        </p:nvSpPr>
        <p:spPr>
          <a:xfrm>
            <a:off x="386091" y="226139"/>
            <a:ext cx="10515600" cy="1325563"/>
          </a:xfrm>
        </p:spPr>
        <p:txBody>
          <a:bodyPr/>
          <a:lstStyle/>
          <a:p>
            <a:r>
              <a:rPr lang="en-US">
                <a:latin typeface="Speak Pro"/>
              </a:rPr>
              <a:t>Keys and constraints   </a:t>
            </a:r>
          </a:p>
        </p:txBody>
      </p:sp>
      <p:sp>
        <p:nvSpPr>
          <p:cNvPr id="3" name="Content Placeholder 2">
            <a:extLst>
              <a:ext uri="{FF2B5EF4-FFF2-40B4-BE49-F238E27FC236}">
                <a16:creationId xmlns:a16="http://schemas.microsoft.com/office/drawing/2014/main" id="{CC87CBFA-7368-481C-A30D-2550F4ED1EA9}"/>
              </a:ext>
            </a:extLst>
          </p:cNvPr>
          <p:cNvSpPr>
            <a:spLocks noGrp="1"/>
          </p:cNvSpPr>
          <p:nvPr>
            <p:ph idx="1"/>
          </p:nvPr>
        </p:nvSpPr>
        <p:spPr>
          <a:xfrm>
            <a:off x="291705" y="1976580"/>
            <a:ext cx="11548426" cy="4660309"/>
          </a:xfrm>
        </p:spPr>
        <p:txBody>
          <a:bodyPr vert="horz" lIns="91440" tIns="45720" rIns="91440" bIns="45720" rtlCol="0" anchor="t">
            <a:normAutofit fontScale="85000" lnSpcReduction="20000"/>
          </a:bodyPr>
          <a:lstStyle/>
          <a:p>
            <a:pPr marL="0" indent="0">
              <a:lnSpc>
                <a:spcPct val="120000"/>
              </a:lnSpc>
              <a:spcBef>
                <a:spcPts val="500"/>
              </a:spcBef>
              <a:buNone/>
            </a:pPr>
            <a:r>
              <a:rPr lang="en-US" dirty="0">
                <a:latin typeface="Speak Pro"/>
              </a:rPr>
              <a:t>Another important aspect of databases is identity fields. Its important not to have data duplication, because it makes more work for you when you have to </a:t>
            </a:r>
            <a:r>
              <a:rPr lang="en-US">
                <a:latin typeface="Speak Pro"/>
              </a:rPr>
              <a:t>update the database, it can cause weird behavior in the frontend, and it could mess up any reporting that is based off of your data.</a:t>
            </a:r>
            <a:endParaRPr lang="en-US" dirty="0">
              <a:latin typeface="Speak Pro"/>
            </a:endParaRPr>
          </a:p>
          <a:p>
            <a:pPr marL="0" indent="0">
              <a:lnSpc>
                <a:spcPct val="120000"/>
              </a:lnSpc>
              <a:spcBef>
                <a:spcPts val="500"/>
              </a:spcBef>
              <a:buNone/>
            </a:pPr>
            <a:endParaRPr lang="en-US" dirty="0">
              <a:latin typeface="Speak Pro"/>
            </a:endParaRPr>
          </a:p>
          <a:p>
            <a:pPr marL="0" indent="0">
              <a:lnSpc>
                <a:spcPct val="120000"/>
              </a:lnSpc>
              <a:spcBef>
                <a:spcPts val="500"/>
              </a:spcBef>
              <a:buNone/>
            </a:pPr>
            <a:r>
              <a:rPr lang="en-US" dirty="0">
                <a:latin typeface="Speak Pro"/>
              </a:rPr>
              <a:t>The first most important way to do that is with </a:t>
            </a:r>
            <a:r>
              <a:rPr lang="en-US" b="1" dirty="0">
                <a:latin typeface="Speak Pro"/>
              </a:rPr>
              <a:t>primary keys</a:t>
            </a:r>
            <a:r>
              <a:rPr lang="en-US" dirty="0">
                <a:latin typeface="Speak Pro"/>
              </a:rPr>
              <a:t>. A primary key is also considred a constraint. Setting a primary key forces all the values in that </a:t>
            </a:r>
            <a:r>
              <a:rPr lang="en-US">
                <a:latin typeface="Speak Pro"/>
              </a:rPr>
              <a:t>column to be unique, and it will prevent inserting a new record if it would duplicate that value. </a:t>
            </a:r>
          </a:p>
          <a:p>
            <a:pPr marL="0" indent="0">
              <a:lnSpc>
                <a:spcPct val="120000"/>
              </a:lnSpc>
              <a:spcBef>
                <a:spcPts val="500"/>
              </a:spcBef>
              <a:buNone/>
            </a:pPr>
            <a:endParaRPr lang="en-US" dirty="0">
              <a:latin typeface="Speak Pro"/>
            </a:endParaRPr>
          </a:p>
          <a:p>
            <a:pPr marL="0" indent="0">
              <a:lnSpc>
                <a:spcPct val="120000"/>
              </a:lnSpc>
              <a:spcBef>
                <a:spcPts val="500"/>
              </a:spcBef>
              <a:buNone/>
            </a:pPr>
            <a:r>
              <a:rPr lang="en-US" dirty="0">
                <a:latin typeface="Speak Pro"/>
              </a:rPr>
              <a:t>A </a:t>
            </a:r>
            <a:r>
              <a:rPr lang="en-US" b="1" dirty="0">
                <a:latin typeface="Speak Pro"/>
              </a:rPr>
              <a:t>foreign key</a:t>
            </a:r>
            <a:r>
              <a:rPr lang="en-US">
                <a:latin typeface="Speak Pro"/>
              </a:rPr>
              <a:t> is a reference in one table to another table's values. Lets look at an </a:t>
            </a:r>
            <a:r>
              <a:rPr lang="en-US" dirty="0">
                <a:latin typeface="Speak Pro"/>
              </a:rPr>
              <a:t>example of why we might use those. </a:t>
            </a:r>
          </a:p>
        </p:txBody>
      </p:sp>
    </p:spTree>
    <p:extLst>
      <p:ext uri="{BB962C8B-B14F-4D97-AF65-F5344CB8AC3E}">
        <p14:creationId xmlns:p14="http://schemas.microsoft.com/office/powerpoint/2010/main" val="1067299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6EA0-4400-4754-B17B-2B5DBBD2CF57}"/>
              </a:ext>
            </a:extLst>
          </p:cNvPr>
          <p:cNvSpPr>
            <a:spLocks noGrp="1"/>
          </p:cNvSpPr>
          <p:nvPr>
            <p:ph type="title"/>
          </p:nvPr>
        </p:nvSpPr>
        <p:spPr>
          <a:xfrm>
            <a:off x="386091" y="226139"/>
            <a:ext cx="10515600" cy="1325563"/>
          </a:xfrm>
        </p:spPr>
        <p:txBody>
          <a:bodyPr/>
          <a:lstStyle/>
          <a:p>
            <a:r>
              <a:rPr lang="en-US" dirty="0">
                <a:latin typeface="Speak Pro"/>
              </a:rPr>
              <a:t>Wrapping up   </a:t>
            </a:r>
          </a:p>
        </p:txBody>
      </p:sp>
      <p:sp>
        <p:nvSpPr>
          <p:cNvPr id="3" name="Content Placeholder 2">
            <a:extLst>
              <a:ext uri="{FF2B5EF4-FFF2-40B4-BE49-F238E27FC236}">
                <a16:creationId xmlns:a16="http://schemas.microsoft.com/office/drawing/2014/main" id="{CC87CBFA-7368-481C-A30D-2550F4ED1EA9}"/>
              </a:ext>
            </a:extLst>
          </p:cNvPr>
          <p:cNvSpPr>
            <a:spLocks noGrp="1"/>
          </p:cNvSpPr>
          <p:nvPr>
            <p:ph idx="1"/>
          </p:nvPr>
        </p:nvSpPr>
        <p:spPr>
          <a:xfrm>
            <a:off x="564874" y="2177863"/>
            <a:ext cx="10225710" cy="4459026"/>
          </a:xfrm>
        </p:spPr>
        <p:txBody>
          <a:bodyPr vert="horz" lIns="91440" tIns="45720" rIns="91440" bIns="45720" rtlCol="0" anchor="t">
            <a:normAutofit/>
          </a:bodyPr>
          <a:lstStyle/>
          <a:p>
            <a:pPr marL="0" indent="0">
              <a:lnSpc>
                <a:spcPct val="120000"/>
              </a:lnSpc>
              <a:spcBef>
                <a:spcPts val="500"/>
              </a:spcBef>
              <a:buNone/>
            </a:pPr>
            <a:r>
              <a:rPr lang="en-US" dirty="0">
                <a:latin typeface="Speak Pro"/>
              </a:rPr>
              <a:t>This is just the beginning, but today you touched on table creation, CRUD operations in SQL, queries and aggregate functions, and good data practices such as using transactions.</a:t>
            </a:r>
            <a:endParaRPr lang="en-US" dirty="0"/>
          </a:p>
          <a:p>
            <a:pPr marL="0" indent="0">
              <a:lnSpc>
                <a:spcPct val="120000"/>
              </a:lnSpc>
              <a:spcBef>
                <a:spcPts val="500"/>
              </a:spcBef>
              <a:buNone/>
            </a:pPr>
            <a:endParaRPr lang="en-US" dirty="0">
              <a:latin typeface="Speak Pro"/>
            </a:endParaRPr>
          </a:p>
          <a:p>
            <a:pPr marL="0" indent="0">
              <a:lnSpc>
                <a:spcPct val="120000"/>
              </a:lnSpc>
              <a:spcBef>
                <a:spcPts val="500"/>
              </a:spcBef>
              <a:buNone/>
            </a:pPr>
            <a:r>
              <a:rPr lang="en-US" dirty="0">
                <a:latin typeface="Speak Pro"/>
              </a:rPr>
              <a:t>Next week we are going to get into a bit more complicated stuff. This moved really fast so don't worry if you don't remember things from this, it takes practice like anything else. Thanks for listening! </a:t>
            </a:r>
          </a:p>
          <a:p>
            <a:endParaRPr lang="en-US">
              <a:latin typeface="The Hand"/>
            </a:endParaRPr>
          </a:p>
          <a:p>
            <a:pPr marL="0" indent="0">
              <a:buNone/>
            </a:pPr>
            <a:endParaRPr lang="en-US" dirty="0">
              <a:latin typeface="Speak Pro"/>
            </a:endParaRPr>
          </a:p>
        </p:txBody>
      </p:sp>
    </p:spTree>
    <p:extLst>
      <p:ext uri="{BB962C8B-B14F-4D97-AF65-F5344CB8AC3E}">
        <p14:creationId xmlns:p14="http://schemas.microsoft.com/office/powerpoint/2010/main" val="329124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
            <a:extLst>
              <a:ext uri="{FF2B5EF4-FFF2-40B4-BE49-F238E27FC236}">
                <a16:creationId xmlns:a16="http://schemas.microsoft.com/office/drawing/2014/main" id="{BFF14A36-7961-40F7-935F-977764E57F4F}"/>
              </a:ext>
            </a:extLst>
          </p:cNvPr>
          <p:cNvPicPr>
            <a:picLocks noChangeAspect="1"/>
          </p:cNvPicPr>
          <p:nvPr/>
        </p:nvPicPr>
        <p:blipFill rotWithShape="1">
          <a:blip r:embed="rId2"/>
          <a:srcRect l="9092" t="8554" r="-7" b="14717"/>
          <a:stretch/>
        </p:blipFill>
        <p:spPr>
          <a:xfrm>
            <a:off x="-2" y="-27868"/>
            <a:ext cx="12192002" cy="6857990"/>
          </a:xfrm>
          <a:prstGeom prst="rect">
            <a:avLst/>
          </a:prstGeom>
        </p:spPr>
      </p:pic>
      <p:sp>
        <p:nvSpPr>
          <p:cNvPr id="39" name="Rectangle 1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tx1">
                  <a:alpha val="30000"/>
                </a:schemeClr>
              </a:gs>
              <a:gs pos="30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247186" y="-643247"/>
            <a:ext cx="9459579" cy="2807208"/>
          </a:xfrm>
        </p:spPr>
        <p:txBody>
          <a:bodyPr anchor="b">
            <a:normAutofit/>
          </a:bodyPr>
          <a:lstStyle/>
          <a:p>
            <a:r>
              <a:rPr lang="en-US" sz="4800" dirty="0">
                <a:solidFill>
                  <a:srgbClr val="0070C0"/>
                </a:solidFill>
                <a:latin typeface="Speak Pro"/>
              </a:rPr>
              <a:t>Introduction to SQL Part II</a:t>
            </a:r>
          </a:p>
        </p:txBody>
      </p:sp>
      <p:sp>
        <p:nvSpPr>
          <p:cNvPr id="3" name="Subtitle 2"/>
          <p:cNvSpPr>
            <a:spLocks noGrp="1"/>
          </p:cNvSpPr>
          <p:nvPr>
            <p:ph type="subTitle" idx="1"/>
          </p:nvPr>
        </p:nvSpPr>
        <p:spPr>
          <a:xfrm>
            <a:off x="4131527" y="2165715"/>
            <a:ext cx="4023360" cy="1208141"/>
          </a:xfrm>
        </p:spPr>
        <p:txBody>
          <a:bodyPr vert="horz" lIns="91440" tIns="45720" rIns="91440" bIns="45720" rtlCol="0" anchor="t">
            <a:normAutofit/>
          </a:bodyPr>
          <a:lstStyle/>
          <a:p>
            <a:r>
              <a:rPr lang="en-US" dirty="0">
                <a:solidFill>
                  <a:schemeClr val="bg1"/>
                </a:solidFill>
                <a:latin typeface="Speak Pro"/>
              </a:rPr>
              <a:t>With Joy Kaufman</a:t>
            </a:r>
          </a:p>
        </p:txBody>
      </p:sp>
    </p:spTree>
    <p:extLst>
      <p:ext uri="{BB962C8B-B14F-4D97-AF65-F5344CB8AC3E}">
        <p14:creationId xmlns:p14="http://schemas.microsoft.com/office/powerpoint/2010/main" val="439149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6EA0-4400-4754-B17B-2B5DBBD2CF57}"/>
              </a:ext>
            </a:extLst>
          </p:cNvPr>
          <p:cNvSpPr>
            <a:spLocks noGrp="1"/>
          </p:cNvSpPr>
          <p:nvPr>
            <p:ph type="title"/>
          </p:nvPr>
        </p:nvSpPr>
        <p:spPr>
          <a:xfrm>
            <a:off x="386091" y="226139"/>
            <a:ext cx="10515600" cy="1325563"/>
          </a:xfrm>
        </p:spPr>
        <p:txBody>
          <a:bodyPr/>
          <a:lstStyle/>
          <a:p>
            <a:r>
              <a:rPr lang="en-US">
                <a:latin typeface="Speak Pro"/>
              </a:rPr>
              <a:t>Keys and constraints   </a:t>
            </a:r>
          </a:p>
        </p:txBody>
      </p:sp>
      <p:sp>
        <p:nvSpPr>
          <p:cNvPr id="3" name="Content Placeholder 2">
            <a:extLst>
              <a:ext uri="{FF2B5EF4-FFF2-40B4-BE49-F238E27FC236}">
                <a16:creationId xmlns:a16="http://schemas.microsoft.com/office/drawing/2014/main" id="{CC87CBFA-7368-481C-A30D-2550F4ED1EA9}"/>
              </a:ext>
            </a:extLst>
          </p:cNvPr>
          <p:cNvSpPr>
            <a:spLocks noGrp="1"/>
          </p:cNvSpPr>
          <p:nvPr>
            <p:ph idx="1"/>
          </p:nvPr>
        </p:nvSpPr>
        <p:spPr>
          <a:xfrm>
            <a:off x="564874" y="2177863"/>
            <a:ext cx="10225710" cy="4459026"/>
          </a:xfrm>
        </p:spPr>
        <p:txBody>
          <a:bodyPr vert="horz" lIns="91440" tIns="45720" rIns="91440" bIns="45720" rtlCol="0" anchor="t">
            <a:normAutofit/>
          </a:bodyPr>
          <a:lstStyle/>
          <a:p>
            <a:pPr marL="0" indent="0">
              <a:lnSpc>
                <a:spcPct val="120000"/>
              </a:lnSpc>
              <a:spcBef>
                <a:spcPts val="500"/>
              </a:spcBef>
              <a:buNone/>
            </a:pPr>
            <a:r>
              <a:rPr lang="en-US">
                <a:latin typeface="Speak Pro"/>
              </a:rPr>
              <a:t>Important considerations modelling your data lead us into our next subject. Lets consider our candidate table. If we were designing this in real life lets think about the following questions. </a:t>
            </a:r>
            <a:endParaRPr lang="en-US"/>
          </a:p>
          <a:p>
            <a:pPr marL="0" indent="0">
              <a:lnSpc>
                <a:spcPct val="120000"/>
              </a:lnSpc>
              <a:spcBef>
                <a:spcPts val="500"/>
              </a:spcBef>
              <a:buNone/>
            </a:pPr>
            <a:r>
              <a:rPr lang="en-US">
                <a:latin typeface="Speak Pro"/>
              </a:rPr>
              <a:t>- Should a candidate record ever be duplicated in the database? </a:t>
            </a:r>
            <a:endParaRPr lang="en-US">
              <a:latin typeface="The Hand"/>
            </a:endParaRPr>
          </a:p>
          <a:p>
            <a:pPr marL="0" indent="0">
              <a:lnSpc>
                <a:spcPct val="120000"/>
              </a:lnSpc>
              <a:spcBef>
                <a:spcPts val="500"/>
              </a:spcBef>
              <a:buNone/>
            </a:pPr>
            <a:r>
              <a:rPr lang="en-US">
                <a:latin typeface="Speak Pro"/>
              </a:rPr>
              <a:t>- Could missing data cause an application built on this data to crash? What if we try to send an email alert and the email field is null?  </a:t>
            </a:r>
            <a:endParaRPr lang="en-US" dirty="0"/>
          </a:p>
        </p:txBody>
      </p:sp>
    </p:spTree>
    <p:extLst>
      <p:ext uri="{BB962C8B-B14F-4D97-AF65-F5344CB8AC3E}">
        <p14:creationId xmlns:p14="http://schemas.microsoft.com/office/powerpoint/2010/main" val="106673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6EA0-4400-4754-B17B-2B5DBBD2CF57}"/>
              </a:ext>
            </a:extLst>
          </p:cNvPr>
          <p:cNvSpPr>
            <a:spLocks noGrp="1"/>
          </p:cNvSpPr>
          <p:nvPr>
            <p:ph type="title"/>
          </p:nvPr>
        </p:nvSpPr>
        <p:spPr>
          <a:xfrm>
            <a:off x="386091" y="226139"/>
            <a:ext cx="10515600" cy="1325563"/>
          </a:xfrm>
        </p:spPr>
        <p:txBody>
          <a:bodyPr/>
          <a:lstStyle/>
          <a:p>
            <a:r>
              <a:rPr lang="en-US">
                <a:latin typeface="Speak Pro"/>
              </a:rPr>
              <a:t>Keys and constraints continued   </a:t>
            </a:r>
          </a:p>
        </p:txBody>
      </p:sp>
      <p:sp>
        <p:nvSpPr>
          <p:cNvPr id="3" name="Content Placeholder 2">
            <a:extLst>
              <a:ext uri="{FF2B5EF4-FFF2-40B4-BE49-F238E27FC236}">
                <a16:creationId xmlns:a16="http://schemas.microsoft.com/office/drawing/2014/main" id="{CC87CBFA-7368-481C-A30D-2550F4ED1EA9}"/>
              </a:ext>
            </a:extLst>
          </p:cNvPr>
          <p:cNvSpPr>
            <a:spLocks noGrp="1"/>
          </p:cNvSpPr>
          <p:nvPr>
            <p:ph idx="1"/>
          </p:nvPr>
        </p:nvSpPr>
        <p:spPr>
          <a:xfrm>
            <a:off x="564874" y="2177863"/>
            <a:ext cx="10225710" cy="4459026"/>
          </a:xfrm>
        </p:spPr>
        <p:txBody>
          <a:bodyPr vert="horz" lIns="91440" tIns="45720" rIns="91440" bIns="45720" rtlCol="0" anchor="t">
            <a:normAutofit fontScale="85000" lnSpcReduction="10000"/>
          </a:bodyPr>
          <a:lstStyle/>
          <a:p>
            <a:pPr marL="457200" indent="-457200">
              <a:lnSpc>
                <a:spcPct val="120000"/>
              </a:lnSpc>
              <a:spcBef>
                <a:spcPts val="500"/>
              </a:spcBef>
            </a:pPr>
            <a:r>
              <a:rPr lang="en-US" b="1">
                <a:latin typeface="Speak Pro"/>
              </a:rPr>
              <a:t>UNIQUE </a:t>
            </a:r>
            <a:r>
              <a:rPr lang="en-US">
                <a:latin typeface="Speak Pro"/>
              </a:rPr>
              <a:t>constraints and </a:t>
            </a:r>
            <a:r>
              <a:rPr lang="en-US" b="1">
                <a:latin typeface="Speak Pro"/>
              </a:rPr>
              <a:t>NOT NULL</a:t>
            </a:r>
            <a:r>
              <a:rPr lang="en-US">
                <a:latin typeface="Speak Pro"/>
              </a:rPr>
              <a:t> constraints are a way that your table definition can ensure data quality. UNIQUE means that no records in the unique column can have the same values. NOT NULL means the record must have data in that column </a:t>
            </a:r>
            <a:endParaRPr lang="en-US" dirty="0">
              <a:latin typeface="Speak Pro"/>
            </a:endParaRPr>
          </a:p>
          <a:p>
            <a:pPr marL="457200" indent="-457200">
              <a:lnSpc>
                <a:spcPct val="120000"/>
              </a:lnSpc>
              <a:spcBef>
                <a:spcPts val="500"/>
              </a:spcBef>
            </a:pPr>
            <a:r>
              <a:rPr lang="en-US" b="1">
                <a:latin typeface="Speak Pro"/>
              </a:rPr>
              <a:t>KEYS</a:t>
            </a:r>
            <a:r>
              <a:rPr lang="en-US">
                <a:latin typeface="Speak Pro"/>
              </a:rPr>
              <a:t> are the way tables relate to each other. A primary key is the ID field for a table, and setting a field to be the primary key also forces it to be unique. A </a:t>
            </a:r>
            <a:r>
              <a:rPr lang="en-US" b="1">
                <a:latin typeface="Speak Pro"/>
              </a:rPr>
              <a:t>FOREIGN KEY</a:t>
            </a:r>
            <a:r>
              <a:rPr lang="en-US">
                <a:latin typeface="Speak Pro"/>
              </a:rPr>
              <a:t> is when the id field of another table is included in a separate table to represent their relationship.</a:t>
            </a:r>
            <a:endParaRPr lang="en-US" dirty="0">
              <a:latin typeface="Speak Pro"/>
            </a:endParaRPr>
          </a:p>
          <a:p>
            <a:pPr marL="457200" indent="-457200">
              <a:lnSpc>
                <a:spcPct val="120000"/>
              </a:lnSpc>
              <a:spcBef>
                <a:spcPts val="500"/>
              </a:spcBef>
            </a:pPr>
            <a:endParaRPr lang="en-US" dirty="0">
              <a:latin typeface="Speak Pro"/>
            </a:endParaRPr>
          </a:p>
          <a:p>
            <a:pPr marL="0" indent="0">
              <a:lnSpc>
                <a:spcPct val="120000"/>
              </a:lnSpc>
              <a:spcBef>
                <a:spcPts val="500"/>
              </a:spcBef>
              <a:buNone/>
            </a:pPr>
            <a:r>
              <a:rPr lang="en-US" dirty="0">
                <a:latin typeface="Speak Pro"/>
              </a:rPr>
              <a:t>If that sounds confusing, don't</a:t>
            </a:r>
            <a:r>
              <a:rPr lang="en-US">
                <a:latin typeface="Speak Pro"/>
              </a:rPr>
              <a:t> worry! W</a:t>
            </a:r>
            <a:r>
              <a:rPr lang="en-US" dirty="0">
                <a:latin typeface="Speak Pro"/>
              </a:rPr>
              <a:t>e are going to cover it more in depth. </a:t>
            </a:r>
          </a:p>
        </p:txBody>
      </p:sp>
    </p:spTree>
    <p:extLst>
      <p:ext uri="{BB962C8B-B14F-4D97-AF65-F5344CB8AC3E}">
        <p14:creationId xmlns:p14="http://schemas.microsoft.com/office/powerpoint/2010/main" val="1224257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6EA0-4400-4754-B17B-2B5DBBD2CF57}"/>
              </a:ext>
            </a:extLst>
          </p:cNvPr>
          <p:cNvSpPr>
            <a:spLocks noGrp="1"/>
          </p:cNvSpPr>
          <p:nvPr>
            <p:ph type="title"/>
          </p:nvPr>
        </p:nvSpPr>
        <p:spPr>
          <a:xfrm>
            <a:off x="386091" y="226139"/>
            <a:ext cx="10515600" cy="1325563"/>
          </a:xfrm>
        </p:spPr>
        <p:txBody>
          <a:bodyPr/>
          <a:lstStyle/>
          <a:p>
            <a:r>
              <a:rPr lang="en-US" dirty="0">
                <a:latin typeface="Speak Pro"/>
              </a:rPr>
              <a:t>A Brief History of Databases</a:t>
            </a:r>
          </a:p>
        </p:txBody>
      </p:sp>
      <p:sp>
        <p:nvSpPr>
          <p:cNvPr id="3" name="Content Placeholder 2">
            <a:extLst>
              <a:ext uri="{FF2B5EF4-FFF2-40B4-BE49-F238E27FC236}">
                <a16:creationId xmlns:a16="http://schemas.microsoft.com/office/drawing/2014/main" id="{CC87CBFA-7368-481C-A30D-2550F4ED1EA9}"/>
              </a:ext>
            </a:extLst>
          </p:cNvPr>
          <p:cNvSpPr>
            <a:spLocks noGrp="1"/>
          </p:cNvSpPr>
          <p:nvPr>
            <p:ph idx="1"/>
          </p:nvPr>
        </p:nvSpPr>
        <p:spPr>
          <a:xfrm>
            <a:off x="631135" y="1929384"/>
            <a:ext cx="10722665" cy="4674373"/>
          </a:xfrm>
        </p:spPr>
        <p:txBody>
          <a:bodyPr vert="horz" lIns="91440" tIns="45720" rIns="91440" bIns="45720" rtlCol="0" anchor="t">
            <a:normAutofit fontScale="85000" lnSpcReduction="10000"/>
          </a:bodyPr>
          <a:lstStyle/>
          <a:p>
            <a:r>
              <a:rPr lang="en-US" dirty="0">
                <a:latin typeface="Speak Pro"/>
              </a:rPr>
              <a:t>Data stores are not a new invention, and to the contrary they can be seen as far back into human society as the Egyptians </a:t>
            </a:r>
          </a:p>
          <a:p>
            <a:r>
              <a:rPr lang="en-US" dirty="0">
                <a:latin typeface="Speak Pro"/>
              </a:rPr>
              <a:t>For this presentation, we are going to mostly talk about relational databases that use SQL, structured query language </a:t>
            </a:r>
          </a:p>
          <a:p>
            <a:r>
              <a:rPr lang="en-US" dirty="0">
                <a:latin typeface="Speak Pro"/>
              </a:rPr>
              <a:t>Although improvements to the tooling have come out continuously, the idea of relational data can be traced back to the work of E.F. Codd and his paper </a:t>
            </a:r>
            <a:r>
              <a:rPr lang="en-US" i="1" dirty="0">
                <a:latin typeface="Speak Pro"/>
              </a:rPr>
              <a:t>A Relational Model of Data For Large Shared Data Banks</a:t>
            </a:r>
            <a:r>
              <a:rPr lang="en-US" dirty="0">
                <a:latin typeface="Speak Pro"/>
              </a:rPr>
              <a:t> which he wrote as a mathematical programmer for IBM. A great article on the full history can be found in this </a:t>
            </a:r>
            <a:r>
              <a:rPr lang="en-US" dirty="0">
                <a:latin typeface="Speak Pro"/>
                <a:hlinkClick r:id="rId2"/>
              </a:rPr>
              <a:t>excellent article by Techopedia</a:t>
            </a:r>
            <a:r>
              <a:rPr lang="en-US" dirty="0">
                <a:latin typeface="Speak Pro"/>
              </a:rPr>
              <a:t> on the history of databases </a:t>
            </a:r>
          </a:p>
          <a:p>
            <a:r>
              <a:rPr lang="en-US" dirty="0">
                <a:latin typeface="Speak Pro"/>
              </a:rPr>
              <a:t>If you consider how much technologies fall in and out of favor the fact that SQL is still used so heavily today is a testament to how well it was designed </a:t>
            </a:r>
          </a:p>
        </p:txBody>
      </p:sp>
    </p:spTree>
    <p:extLst>
      <p:ext uri="{BB962C8B-B14F-4D97-AF65-F5344CB8AC3E}">
        <p14:creationId xmlns:p14="http://schemas.microsoft.com/office/powerpoint/2010/main" val="897295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6EA0-4400-4754-B17B-2B5DBBD2CF57}"/>
              </a:ext>
            </a:extLst>
          </p:cNvPr>
          <p:cNvSpPr>
            <a:spLocks noGrp="1"/>
          </p:cNvSpPr>
          <p:nvPr>
            <p:ph type="title"/>
          </p:nvPr>
        </p:nvSpPr>
        <p:spPr>
          <a:xfrm>
            <a:off x="386091" y="226139"/>
            <a:ext cx="10515600" cy="1325563"/>
          </a:xfrm>
        </p:spPr>
        <p:txBody>
          <a:bodyPr/>
          <a:lstStyle/>
          <a:p>
            <a:r>
              <a:rPr lang="en-US" dirty="0">
                <a:latin typeface="Speak Pro"/>
              </a:rPr>
              <a:t>What is SQL? </a:t>
            </a:r>
          </a:p>
        </p:txBody>
      </p:sp>
      <p:sp>
        <p:nvSpPr>
          <p:cNvPr id="3" name="Content Placeholder 2">
            <a:extLst>
              <a:ext uri="{FF2B5EF4-FFF2-40B4-BE49-F238E27FC236}">
                <a16:creationId xmlns:a16="http://schemas.microsoft.com/office/drawing/2014/main" id="{CC87CBFA-7368-481C-A30D-2550F4ED1EA9}"/>
              </a:ext>
            </a:extLst>
          </p:cNvPr>
          <p:cNvSpPr>
            <a:spLocks noGrp="1"/>
          </p:cNvSpPr>
          <p:nvPr>
            <p:ph idx="1"/>
          </p:nvPr>
        </p:nvSpPr>
        <p:spPr>
          <a:xfrm>
            <a:off x="631135" y="1929384"/>
            <a:ext cx="10573579" cy="4483873"/>
          </a:xfrm>
        </p:spPr>
        <p:txBody>
          <a:bodyPr vert="horz" lIns="91440" tIns="45720" rIns="91440" bIns="45720" rtlCol="0" anchor="t">
            <a:normAutofit lnSpcReduction="10000"/>
          </a:bodyPr>
          <a:lstStyle/>
          <a:p>
            <a:r>
              <a:rPr lang="en-US" dirty="0">
                <a:latin typeface="Speak Pro"/>
              </a:rPr>
              <a:t>SQL stands for "structured query language" and it is equally valid to pronounce it as letters or like 'sequel' </a:t>
            </a:r>
          </a:p>
          <a:p>
            <a:r>
              <a:rPr lang="en-US" dirty="0">
                <a:latin typeface="Speak Pro"/>
              </a:rPr>
              <a:t>In broad strokes, SQL is the language of relational databases. When you are writing code for relational databases, its usually referred to as writing SQL</a:t>
            </a:r>
          </a:p>
          <a:p>
            <a:r>
              <a:rPr lang="en-US" dirty="0">
                <a:latin typeface="Speak Pro"/>
              </a:rPr>
              <a:t>Why is it important that it is a query language? The fact that it is a query language is in contrast to general purpose programming languages like Ruby or Python, or statistical programming languages like R. It has different conventions as a result</a:t>
            </a:r>
          </a:p>
        </p:txBody>
      </p:sp>
    </p:spTree>
    <p:extLst>
      <p:ext uri="{BB962C8B-B14F-4D97-AF65-F5344CB8AC3E}">
        <p14:creationId xmlns:p14="http://schemas.microsoft.com/office/powerpoint/2010/main" val="2767160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6EA0-4400-4754-B17B-2B5DBBD2CF57}"/>
              </a:ext>
            </a:extLst>
          </p:cNvPr>
          <p:cNvSpPr>
            <a:spLocks noGrp="1"/>
          </p:cNvSpPr>
          <p:nvPr>
            <p:ph type="title"/>
          </p:nvPr>
        </p:nvSpPr>
        <p:spPr>
          <a:xfrm>
            <a:off x="386091" y="226139"/>
            <a:ext cx="10515600" cy="1325563"/>
          </a:xfrm>
        </p:spPr>
        <p:txBody>
          <a:bodyPr/>
          <a:lstStyle/>
          <a:p>
            <a:r>
              <a:rPr lang="en-US" dirty="0">
                <a:latin typeface="Speak Pro"/>
              </a:rPr>
              <a:t>A Little Bit About Me</a:t>
            </a:r>
            <a:endParaRPr lang="en-US" dirty="0"/>
          </a:p>
        </p:txBody>
      </p:sp>
      <p:sp>
        <p:nvSpPr>
          <p:cNvPr id="3" name="Content Placeholder 2">
            <a:extLst>
              <a:ext uri="{FF2B5EF4-FFF2-40B4-BE49-F238E27FC236}">
                <a16:creationId xmlns:a16="http://schemas.microsoft.com/office/drawing/2014/main" id="{CC87CBFA-7368-481C-A30D-2550F4ED1EA9}"/>
              </a:ext>
            </a:extLst>
          </p:cNvPr>
          <p:cNvSpPr>
            <a:spLocks noGrp="1"/>
          </p:cNvSpPr>
          <p:nvPr>
            <p:ph idx="1"/>
          </p:nvPr>
        </p:nvSpPr>
        <p:spPr>
          <a:xfrm>
            <a:off x="631135" y="1929384"/>
            <a:ext cx="10573579" cy="4483873"/>
          </a:xfrm>
        </p:spPr>
        <p:txBody>
          <a:bodyPr vert="horz" lIns="91440" tIns="45720" rIns="91440" bIns="45720" rtlCol="0" anchor="t">
            <a:normAutofit fontScale="85000" lnSpcReduction="20000"/>
          </a:bodyPr>
          <a:lstStyle/>
          <a:p>
            <a:r>
              <a:rPr lang="en-US" dirty="0">
                <a:latin typeface="Speak Pro"/>
              </a:rPr>
              <a:t>I began my career as a tech recruiter. I thought that programmers were these smart people I could never compare with and I didn't really think I would ever be smart enough to be in a technical field. But in my job as a recruiter, I had one job where I was allowed to go get technical certifications with some of our engineers. Once I got a </a:t>
            </a:r>
            <a:r>
              <a:rPr lang="en-US">
                <a:latin typeface="Speak Pro"/>
              </a:rPr>
              <a:t>small taste of working with technology I was hooked </a:t>
            </a:r>
          </a:p>
          <a:p>
            <a:r>
              <a:rPr lang="en-US" dirty="0">
                <a:latin typeface="Speak Pro"/>
              </a:rPr>
              <a:t>In 2016 (so pretty recently) I entered an online bootcamp program, and moved to NC. Didn't know a soul. I got my first job 90 days after </a:t>
            </a:r>
            <a:r>
              <a:rPr lang="en-US">
                <a:latin typeface="Speak Pro"/>
              </a:rPr>
              <a:t>graduating. A couple years in I also decided to go back to school for a Software Engineering degree. </a:t>
            </a:r>
          </a:p>
          <a:p>
            <a:r>
              <a:rPr lang="en-US" dirty="0">
                <a:latin typeface="Speak Pro"/>
              </a:rPr>
              <a:t>In my first job I wound up working heavily with SQL, and I felt like it gave me a lot of legitimacy as a junior developer that I wouldn't have had otherwise. Starting out I</a:t>
            </a:r>
            <a:r>
              <a:rPr lang="en-US">
                <a:latin typeface="Speak Pro"/>
              </a:rPr>
              <a:t> had no special interest in SQL but I love what it did for my career and I've come to really love the language as well. </a:t>
            </a:r>
            <a:endParaRPr lang="en-US" dirty="0">
              <a:latin typeface="Speak Pro"/>
            </a:endParaRPr>
          </a:p>
        </p:txBody>
      </p:sp>
    </p:spTree>
    <p:extLst>
      <p:ext uri="{BB962C8B-B14F-4D97-AF65-F5344CB8AC3E}">
        <p14:creationId xmlns:p14="http://schemas.microsoft.com/office/powerpoint/2010/main" val="537704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6EA0-4400-4754-B17B-2B5DBBD2CF57}"/>
              </a:ext>
            </a:extLst>
          </p:cNvPr>
          <p:cNvSpPr>
            <a:spLocks noGrp="1"/>
          </p:cNvSpPr>
          <p:nvPr>
            <p:ph type="title"/>
          </p:nvPr>
        </p:nvSpPr>
        <p:spPr>
          <a:xfrm>
            <a:off x="386091" y="226139"/>
            <a:ext cx="10515600" cy="1325563"/>
          </a:xfrm>
        </p:spPr>
        <p:txBody>
          <a:bodyPr/>
          <a:lstStyle/>
          <a:p>
            <a:r>
              <a:rPr lang="en-US" dirty="0">
                <a:latin typeface="Speak Pro"/>
              </a:rPr>
              <a:t>Building blocks of SQL  </a:t>
            </a:r>
          </a:p>
        </p:txBody>
      </p:sp>
      <p:sp>
        <p:nvSpPr>
          <p:cNvPr id="3" name="Content Placeholder 2">
            <a:extLst>
              <a:ext uri="{FF2B5EF4-FFF2-40B4-BE49-F238E27FC236}">
                <a16:creationId xmlns:a16="http://schemas.microsoft.com/office/drawing/2014/main" id="{CC87CBFA-7368-481C-A30D-2550F4ED1EA9}"/>
              </a:ext>
            </a:extLst>
          </p:cNvPr>
          <p:cNvSpPr>
            <a:spLocks noGrp="1"/>
          </p:cNvSpPr>
          <p:nvPr>
            <p:ph idx="1"/>
          </p:nvPr>
        </p:nvSpPr>
        <p:spPr>
          <a:xfrm>
            <a:off x="614570" y="2020493"/>
            <a:ext cx="8113645" cy="4378218"/>
          </a:xfrm>
        </p:spPr>
        <p:txBody>
          <a:bodyPr vert="horz" lIns="91440" tIns="45720" rIns="91440" bIns="45720" rtlCol="0" anchor="t">
            <a:normAutofit fontScale="62500" lnSpcReduction="20000"/>
          </a:bodyPr>
          <a:lstStyle/>
          <a:p>
            <a:r>
              <a:rPr lang="en-US" b="1" dirty="0">
                <a:latin typeface="Speak Pro"/>
              </a:rPr>
              <a:t>Databases</a:t>
            </a:r>
            <a:r>
              <a:rPr lang="en-US" dirty="0">
                <a:latin typeface="Speak Pro"/>
              </a:rPr>
              <a:t>, of course! Surprising no one </a:t>
            </a:r>
            <a:endParaRPr lang="en-US" dirty="0"/>
          </a:p>
          <a:p>
            <a:r>
              <a:rPr lang="en-US" b="1" dirty="0">
                <a:latin typeface="Speak Pro"/>
              </a:rPr>
              <a:t>Schemas</a:t>
            </a:r>
            <a:r>
              <a:rPr lang="en-US" dirty="0">
                <a:latin typeface="Speak Pro"/>
              </a:rPr>
              <a:t> – schemas are sort of like folders of related content in a database. Schemas are like the skeleton of your database. They describe your tables but contain no data. </a:t>
            </a:r>
          </a:p>
          <a:p>
            <a:pPr marL="0" indent="0">
              <a:buNone/>
            </a:pPr>
            <a:endParaRPr lang="en-US" dirty="0">
              <a:latin typeface="Speak Pro"/>
            </a:endParaRPr>
          </a:p>
          <a:p>
            <a:pPr marL="0" indent="0">
              <a:buNone/>
            </a:pPr>
            <a:r>
              <a:rPr lang="en-US" dirty="0">
                <a:latin typeface="Speak Pro"/>
              </a:rPr>
              <a:t> A real life example of this I've seen is in my first programming job we supported. Dept of Ed surveys. We'd have a database for a certain study (like NPSAS which is a postsecondary education survey) and then a schema for each year of the study.  We collected the same data every year, and populated the same tables every year. So we used schemas to keep the years of data separate so that we could query and generate reports by year. Fun fact: schema is a </a:t>
            </a:r>
            <a:r>
              <a:rPr lang="en-US" dirty="0" err="1">
                <a:latin typeface="Speak Pro"/>
              </a:rPr>
              <a:t>latin</a:t>
            </a:r>
            <a:r>
              <a:rPr lang="en-US" dirty="0">
                <a:latin typeface="Speak Pro"/>
              </a:rPr>
              <a:t> word, and both </a:t>
            </a:r>
            <a:r>
              <a:rPr lang="en-US" b="1" dirty="0">
                <a:latin typeface="Speak Pro"/>
              </a:rPr>
              <a:t>schemas</a:t>
            </a:r>
            <a:r>
              <a:rPr lang="en-US" dirty="0">
                <a:latin typeface="Speak Pro"/>
              </a:rPr>
              <a:t> and </a:t>
            </a:r>
            <a:r>
              <a:rPr lang="en-US" b="1" dirty="0">
                <a:latin typeface="Speak Pro"/>
              </a:rPr>
              <a:t>schemata</a:t>
            </a:r>
            <a:r>
              <a:rPr lang="en-US" dirty="0">
                <a:latin typeface="Speak Pro"/>
              </a:rPr>
              <a:t> are correct plurals of the term </a:t>
            </a:r>
            <a:endParaRPr lang="en-US"/>
          </a:p>
          <a:p>
            <a:pPr marL="0" indent="0">
              <a:buNone/>
            </a:pPr>
            <a:r>
              <a:rPr lang="en-US" dirty="0">
                <a:latin typeface="Speak Pro"/>
              </a:rPr>
              <a:t>    </a:t>
            </a:r>
          </a:p>
          <a:p>
            <a:endParaRPr lang="en-US" dirty="0">
              <a:latin typeface="Speak Pro"/>
            </a:endParaRPr>
          </a:p>
        </p:txBody>
      </p:sp>
      <p:pic>
        <p:nvPicPr>
          <p:cNvPr id="5" name="Picture 5" descr="A screenshot of a cell phone&#10;&#10;Description generated with very high confidence">
            <a:extLst>
              <a:ext uri="{FF2B5EF4-FFF2-40B4-BE49-F238E27FC236}">
                <a16:creationId xmlns:a16="http://schemas.microsoft.com/office/drawing/2014/main" id="{437C1929-CC4C-45CA-9B97-69E47BB56706}"/>
              </a:ext>
            </a:extLst>
          </p:cNvPr>
          <p:cNvPicPr>
            <a:picLocks noChangeAspect="1"/>
          </p:cNvPicPr>
          <p:nvPr/>
        </p:nvPicPr>
        <p:blipFill>
          <a:blip r:embed="rId2"/>
          <a:stretch>
            <a:fillRect/>
          </a:stretch>
        </p:blipFill>
        <p:spPr>
          <a:xfrm>
            <a:off x="9318908" y="1988958"/>
            <a:ext cx="2106887" cy="3868140"/>
          </a:xfrm>
          <a:prstGeom prst="rect">
            <a:avLst/>
          </a:prstGeom>
        </p:spPr>
      </p:pic>
    </p:spTree>
    <p:extLst>
      <p:ext uri="{BB962C8B-B14F-4D97-AF65-F5344CB8AC3E}">
        <p14:creationId xmlns:p14="http://schemas.microsoft.com/office/powerpoint/2010/main" val="1059061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6EA0-4400-4754-B17B-2B5DBBD2CF57}"/>
              </a:ext>
            </a:extLst>
          </p:cNvPr>
          <p:cNvSpPr>
            <a:spLocks noGrp="1"/>
          </p:cNvSpPr>
          <p:nvPr>
            <p:ph type="title"/>
          </p:nvPr>
        </p:nvSpPr>
        <p:spPr>
          <a:xfrm>
            <a:off x="386091" y="226139"/>
            <a:ext cx="10515600" cy="1325563"/>
          </a:xfrm>
        </p:spPr>
        <p:txBody>
          <a:bodyPr/>
          <a:lstStyle/>
          <a:p>
            <a:r>
              <a:rPr lang="en-US" dirty="0">
                <a:latin typeface="Speak Pro"/>
              </a:rPr>
              <a:t>Building blocks of SQL  </a:t>
            </a:r>
          </a:p>
        </p:txBody>
      </p:sp>
      <p:sp>
        <p:nvSpPr>
          <p:cNvPr id="3" name="Content Placeholder 2">
            <a:extLst>
              <a:ext uri="{FF2B5EF4-FFF2-40B4-BE49-F238E27FC236}">
                <a16:creationId xmlns:a16="http://schemas.microsoft.com/office/drawing/2014/main" id="{CC87CBFA-7368-481C-A30D-2550F4ED1EA9}"/>
              </a:ext>
            </a:extLst>
          </p:cNvPr>
          <p:cNvSpPr>
            <a:spLocks noGrp="1"/>
          </p:cNvSpPr>
          <p:nvPr>
            <p:ph idx="1"/>
          </p:nvPr>
        </p:nvSpPr>
        <p:spPr>
          <a:xfrm>
            <a:off x="614570" y="2020493"/>
            <a:ext cx="10573579" cy="4483873"/>
          </a:xfrm>
        </p:spPr>
        <p:txBody>
          <a:bodyPr vert="horz" lIns="91440" tIns="45720" rIns="91440" bIns="45720" rtlCol="0" anchor="t">
            <a:normAutofit fontScale="55000" lnSpcReduction="20000"/>
          </a:bodyPr>
          <a:lstStyle/>
          <a:p>
            <a:pPr marL="457200" indent="-457200">
              <a:buFont typeface="Arial"/>
            </a:pPr>
            <a:r>
              <a:rPr lang="en-US" b="1" dirty="0">
                <a:latin typeface="Speak Pro"/>
              </a:rPr>
              <a:t>Tables</a:t>
            </a:r>
            <a:r>
              <a:rPr lang="en-US" dirty="0">
                <a:latin typeface="Speak Pro"/>
              </a:rPr>
              <a:t>, also called relations </a:t>
            </a:r>
            <a:endParaRPr lang="en-US" dirty="0"/>
          </a:p>
          <a:p>
            <a:pPr marL="457200" indent="-457200">
              <a:buFont typeface="Arial"/>
            </a:pPr>
            <a:r>
              <a:rPr lang="en-US" b="1" dirty="0">
                <a:latin typeface="Speak Pro"/>
              </a:rPr>
              <a:t>Stored Procedures</a:t>
            </a:r>
            <a:r>
              <a:rPr lang="en-US" dirty="0">
                <a:latin typeface="Speak Pro"/>
              </a:rPr>
              <a:t> – This is a little paradigm shift if you have been working with a general programming language like JavaScript or Ruby. In JS or Ruby normally application behavior is organized into </a:t>
            </a:r>
            <a:r>
              <a:rPr lang="en-US" i="1" dirty="0">
                <a:latin typeface="Speak Pro"/>
              </a:rPr>
              <a:t>methods</a:t>
            </a:r>
            <a:r>
              <a:rPr lang="en-US" dirty="0">
                <a:latin typeface="Speak Pro"/>
              </a:rPr>
              <a:t> or </a:t>
            </a:r>
            <a:r>
              <a:rPr lang="en-US" i="1" dirty="0">
                <a:latin typeface="Speak Pro"/>
              </a:rPr>
              <a:t>functions</a:t>
            </a:r>
            <a:r>
              <a:rPr lang="en-US" dirty="0">
                <a:latin typeface="Speak Pro"/>
              </a:rPr>
              <a:t>. In SQL, generally that logic might go in a stored procedure </a:t>
            </a:r>
          </a:p>
          <a:p>
            <a:pPr marL="457200" indent="-457200">
              <a:buFont typeface="Arial"/>
            </a:pPr>
            <a:r>
              <a:rPr lang="en-US" b="1" dirty="0">
                <a:latin typeface="Speak Pro"/>
              </a:rPr>
              <a:t>Triggers</a:t>
            </a:r>
            <a:r>
              <a:rPr lang="en-US" dirty="0">
                <a:latin typeface="Speak Pro"/>
              </a:rPr>
              <a:t> – these are a little bit like event listeners in JavaScript (although event driven behavior predates JavaScript, the concept exists in Java and other languages as well.) Basically when a condition is met, an action is fired off. </a:t>
            </a:r>
          </a:p>
          <a:p>
            <a:pPr marL="457200" indent="-457200">
              <a:buFont typeface="Arial"/>
            </a:pPr>
            <a:r>
              <a:rPr lang="en-US" b="1" dirty="0">
                <a:latin typeface="Speak Pro"/>
              </a:rPr>
              <a:t>Views</a:t>
            </a:r>
            <a:r>
              <a:rPr lang="en-US" dirty="0">
                <a:latin typeface="Speak Pro"/>
              </a:rPr>
              <a:t> - The concept of a view translates pretty well from MVC to databases actually. In databases, it's like a data snapshot. Another way to look at it is like a saved query. Whenever you run a view, you get an instant snapshot of the content in a table or sometimes multiple tables. If you need to get data from a few tables at once regularly, views are a great tool </a:t>
            </a:r>
          </a:p>
          <a:p>
            <a:pPr marL="457200" indent="-457200">
              <a:buFont typeface="Arial"/>
            </a:pPr>
            <a:r>
              <a:rPr lang="en-US" b="1" dirty="0">
                <a:latin typeface="Speak Pro"/>
              </a:rPr>
              <a:t>Functions</a:t>
            </a:r>
            <a:r>
              <a:rPr lang="en-US" dirty="0">
                <a:latin typeface="Speak Pro"/>
              </a:rPr>
              <a:t> - SQL actually does support the concept of functions. Some of these that I've used have been built in randomization functions that can help build passwords. But more commonly behavior in SQL is found in stored procedures in my experience </a:t>
            </a:r>
          </a:p>
          <a:p>
            <a:pPr marL="457200" indent="-457200">
              <a:buFont typeface="Arial"/>
            </a:pPr>
            <a:r>
              <a:rPr lang="en-US" b="1" dirty="0">
                <a:latin typeface="Speak Pro"/>
              </a:rPr>
              <a:t>Cursors</a:t>
            </a:r>
            <a:r>
              <a:rPr lang="en-US" dirty="0">
                <a:latin typeface="Speak Pro"/>
              </a:rPr>
              <a:t> – These are like the for loops of the database world, and they are used in iteration </a:t>
            </a:r>
          </a:p>
          <a:p>
            <a:pPr marL="457200" indent="-457200">
              <a:buFont typeface="Arial"/>
            </a:pPr>
            <a:r>
              <a:rPr lang="en-US" b="1" dirty="0">
                <a:latin typeface="Speak Pro"/>
              </a:rPr>
              <a:t>Keys and Constraints</a:t>
            </a:r>
            <a:r>
              <a:rPr lang="en-US" dirty="0">
                <a:latin typeface="Speak Pro"/>
              </a:rPr>
              <a:t> - We are going to talk about these more, but these are important levers to pull to keep your data quality and uniformity high. They are the rules of engagement for data entering your database </a:t>
            </a:r>
          </a:p>
          <a:p>
            <a:endParaRPr lang="en-US">
              <a:latin typeface="The Hand"/>
            </a:endParaRPr>
          </a:p>
          <a:p>
            <a:endParaRPr lang="en-US" dirty="0">
              <a:latin typeface="Speak Pro"/>
            </a:endParaRPr>
          </a:p>
        </p:txBody>
      </p:sp>
    </p:spTree>
    <p:extLst>
      <p:ext uri="{BB962C8B-B14F-4D97-AF65-F5344CB8AC3E}">
        <p14:creationId xmlns:p14="http://schemas.microsoft.com/office/powerpoint/2010/main" val="756042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6EA0-4400-4754-B17B-2B5DBBD2CF57}"/>
              </a:ext>
            </a:extLst>
          </p:cNvPr>
          <p:cNvSpPr>
            <a:spLocks noGrp="1"/>
          </p:cNvSpPr>
          <p:nvPr>
            <p:ph type="title"/>
          </p:nvPr>
        </p:nvSpPr>
        <p:spPr>
          <a:xfrm>
            <a:off x="386091" y="226139"/>
            <a:ext cx="10515600" cy="1325563"/>
          </a:xfrm>
        </p:spPr>
        <p:txBody>
          <a:bodyPr/>
          <a:lstStyle/>
          <a:p>
            <a:r>
              <a:rPr lang="en-US" dirty="0">
                <a:latin typeface="Speak Pro"/>
              </a:rPr>
              <a:t>Why this matters, before we jump in  </a:t>
            </a:r>
          </a:p>
        </p:txBody>
      </p:sp>
      <p:sp>
        <p:nvSpPr>
          <p:cNvPr id="3" name="Content Placeholder 2">
            <a:extLst>
              <a:ext uri="{FF2B5EF4-FFF2-40B4-BE49-F238E27FC236}">
                <a16:creationId xmlns:a16="http://schemas.microsoft.com/office/drawing/2014/main" id="{CC87CBFA-7368-481C-A30D-2550F4ED1EA9}"/>
              </a:ext>
            </a:extLst>
          </p:cNvPr>
          <p:cNvSpPr>
            <a:spLocks noGrp="1"/>
          </p:cNvSpPr>
          <p:nvPr>
            <p:ph idx="1"/>
          </p:nvPr>
        </p:nvSpPr>
        <p:spPr>
          <a:xfrm>
            <a:off x="564874" y="2177863"/>
            <a:ext cx="10225710" cy="4459026"/>
          </a:xfrm>
        </p:spPr>
        <p:txBody>
          <a:bodyPr vert="horz" lIns="91440" tIns="45720" rIns="91440" bIns="45720" rtlCol="0" anchor="t">
            <a:normAutofit fontScale="55000" lnSpcReduction="20000"/>
          </a:bodyPr>
          <a:lstStyle/>
          <a:p>
            <a:pPr marL="0" indent="0">
              <a:lnSpc>
                <a:spcPct val="120000"/>
              </a:lnSpc>
              <a:spcBef>
                <a:spcPts val="500"/>
              </a:spcBef>
              <a:buNone/>
            </a:pPr>
            <a:r>
              <a:rPr lang="en-US" dirty="0">
                <a:latin typeface="Speak Pro"/>
              </a:rPr>
              <a:t>I like to say that SQL is my superpower. </a:t>
            </a:r>
            <a:endParaRPr lang="en-US"/>
          </a:p>
          <a:p>
            <a:pPr marL="0" indent="0">
              <a:lnSpc>
                <a:spcPct val="120000"/>
              </a:lnSpc>
              <a:spcBef>
                <a:spcPts val="500"/>
              </a:spcBef>
              <a:buNone/>
            </a:pPr>
            <a:endParaRPr lang="en-US" dirty="0">
              <a:latin typeface="Speak Pro"/>
            </a:endParaRPr>
          </a:p>
          <a:p>
            <a:pPr marL="0" indent="0">
              <a:lnSpc>
                <a:spcPct val="120000"/>
              </a:lnSpc>
              <a:spcBef>
                <a:spcPts val="500"/>
              </a:spcBef>
              <a:buNone/>
            </a:pPr>
            <a:r>
              <a:rPr lang="en-US" dirty="0">
                <a:latin typeface="Speak Pro"/>
              </a:rPr>
              <a:t>I attended a coding bootcamp before going back to school for a Software Engineering degree. Between the two, I'm in a good position of authority to tell you that neither are providing the hands on training that give someone a very solid foundation to go into database work. There is a huge pipeline of work for people with SQL skills, and just knowing it can make you a better developer even if you are primarily frontend. </a:t>
            </a:r>
          </a:p>
          <a:p>
            <a:pPr marL="0" indent="0">
              <a:lnSpc>
                <a:spcPct val="120000"/>
              </a:lnSpc>
              <a:spcBef>
                <a:spcPts val="500"/>
              </a:spcBef>
              <a:buNone/>
            </a:pPr>
            <a:endParaRPr lang="en-US" dirty="0">
              <a:latin typeface="Speak Pro"/>
            </a:endParaRPr>
          </a:p>
          <a:p>
            <a:pPr marL="0" indent="0">
              <a:lnSpc>
                <a:spcPct val="120000"/>
              </a:lnSpc>
              <a:spcBef>
                <a:spcPts val="500"/>
              </a:spcBef>
              <a:buNone/>
            </a:pPr>
            <a:r>
              <a:rPr lang="en-US" dirty="0">
                <a:latin typeface="Speak Pro"/>
              </a:rPr>
              <a:t>It is also a great differentiator between you and other early career developers, BECAUSE it isn't heavily covered in college (In a software </a:t>
            </a:r>
            <a:r>
              <a:rPr lang="en-US" dirty="0" err="1">
                <a:latin typeface="Speak Pro"/>
              </a:rPr>
              <a:t>eng</a:t>
            </a:r>
            <a:r>
              <a:rPr lang="en-US" dirty="0">
                <a:latin typeface="Speak Pro"/>
              </a:rPr>
              <a:t> degree, you take three classes on it. In a coding bootcamp, I spent a handful of days on it). We live in a time where data proliferation is happening at a faster rate and higher volume than any time in human history, so even though relational databases aren't a new concept, they are still extremely relevant. </a:t>
            </a:r>
          </a:p>
          <a:p>
            <a:pPr marL="0" indent="0">
              <a:lnSpc>
                <a:spcPct val="120000"/>
              </a:lnSpc>
              <a:spcBef>
                <a:spcPts val="500"/>
              </a:spcBef>
              <a:buNone/>
            </a:pPr>
            <a:endParaRPr lang="en-US" dirty="0">
              <a:latin typeface="Speak Pro"/>
            </a:endParaRPr>
          </a:p>
          <a:p>
            <a:pPr marL="0" indent="0">
              <a:lnSpc>
                <a:spcPct val="120000"/>
              </a:lnSpc>
              <a:spcBef>
                <a:spcPts val="500"/>
              </a:spcBef>
              <a:buNone/>
            </a:pPr>
            <a:r>
              <a:rPr lang="en-US" dirty="0">
                <a:latin typeface="Speak Pro"/>
              </a:rPr>
              <a:t>Even if you are primarily interested in NoSQL database work, a lot of the concepts translate and have a NoSQL counterpart. </a:t>
            </a:r>
          </a:p>
          <a:p>
            <a:endParaRPr lang="en-US">
              <a:latin typeface="The Hand"/>
            </a:endParaRPr>
          </a:p>
          <a:p>
            <a:endParaRPr lang="en-US" dirty="0">
              <a:latin typeface="Speak Pro"/>
            </a:endParaRPr>
          </a:p>
        </p:txBody>
      </p:sp>
    </p:spTree>
    <p:extLst>
      <p:ext uri="{BB962C8B-B14F-4D97-AF65-F5344CB8AC3E}">
        <p14:creationId xmlns:p14="http://schemas.microsoft.com/office/powerpoint/2010/main" val="3841345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6EA0-4400-4754-B17B-2B5DBBD2CF57}"/>
              </a:ext>
            </a:extLst>
          </p:cNvPr>
          <p:cNvSpPr>
            <a:spLocks noGrp="1"/>
          </p:cNvSpPr>
          <p:nvPr>
            <p:ph type="title"/>
          </p:nvPr>
        </p:nvSpPr>
        <p:spPr>
          <a:xfrm>
            <a:off x="386091" y="226139"/>
            <a:ext cx="10515600" cy="1325563"/>
          </a:xfrm>
        </p:spPr>
        <p:txBody>
          <a:bodyPr/>
          <a:lstStyle/>
          <a:p>
            <a:r>
              <a:rPr lang="en-US" dirty="0">
                <a:latin typeface="Speak Pro"/>
              </a:rPr>
              <a:t>Getting started   </a:t>
            </a:r>
          </a:p>
        </p:txBody>
      </p:sp>
      <p:sp>
        <p:nvSpPr>
          <p:cNvPr id="3" name="Content Placeholder 2">
            <a:extLst>
              <a:ext uri="{FF2B5EF4-FFF2-40B4-BE49-F238E27FC236}">
                <a16:creationId xmlns:a16="http://schemas.microsoft.com/office/drawing/2014/main" id="{CC87CBFA-7368-481C-A30D-2550F4ED1EA9}"/>
              </a:ext>
            </a:extLst>
          </p:cNvPr>
          <p:cNvSpPr>
            <a:spLocks noGrp="1"/>
          </p:cNvSpPr>
          <p:nvPr>
            <p:ph idx="1"/>
          </p:nvPr>
        </p:nvSpPr>
        <p:spPr>
          <a:xfrm>
            <a:off x="564874" y="2177863"/>
            <a:ext cx="10225710" cy="4459026"/>
          </a:xfrm>
        </p:spPr>
        <p:txBody>
          <a:bodyPr vert="horz" lIns="91440" tIns="45720" rIns="91440" bIns="45720" rtlCol="0" anchor="t">
            <a:normAutofit/>
          </a:bodyPr>
          <a:lstStyle/>
          <a:p>
            <a:pPr marL="457200" indent="-457200">
              <a:lnSpc>
                <a:spcPct val="120000"/>
              </a:lnSpc>
              <a:spcBef>
                <a:spcPts val="500"/>
              </a:spcBef>
            </a:pPr>
            <a:r>
              <a:rPr lang="en-US" dirty="0">
                <a:latin typeface="Speak Pro"/>
              </a:rPr>
              <a:t>Towards the end, I am going to give you some resources to learn SQL. The best way to learn it is by writing it, like anything else. There are ways to do that in a sandbox environment that I'll share later </a:t>
            </a:r>
          </a:p>
          <a:p>
            <a:pPr marL="457200" indent="-457200">
              <a:lnSpc>
                <a:spcPct val="120000"/>
              </a:lnSpc>
              <a:spcBef>
                <a:spcPts val="500"/>
              </a:spcBef>
            </a:pPr>
            <a:r>
              <a:rPr lang="en-US">
                <a:latin typeface="Speak Pro"/>
              </a:rPr>
              <a:t>For today, so that you can follow along we are going to use this website: </a:t>
            </a:r>
            <a:r>
              <a:rPr lang="en-US" dirty="0">
                <a:ea typeface="+mn-lt"/>
                <a:cs typeface="+mn-lt"/>
                <a:hlinkClick r:id="rId2"/>
              </a:rPr>
              <a:t>http://sqlfiddle.com</a:t>
            </a:r>
            <a:r>
              <a:rPr lang="en-US">
                <a:latin typeface="Speak Pro"/>
                <a:ea typeface="+mn-lt"/>
                <a:cs typeface="+mn-lt"/>
              </a:rPr>
              <a:t>. I chose this because this way we aren't</a:t>
            </a:r>
            <a:r>
              <a:rPr lang="en-US" dirty="0">
                <a:latin typeface="Speak Pro"/>
                <a:ea typeface="+mn-lt"/>
                <a:cs typeface="+mn-lt"/>
              </a:rPr>
              <a:t> </a:t>
            </a:r>
            <a:r>
              <a:rPr lang="en-US">
                <a:latin typeface="Speak Pro"/>
                <a:ea typeface="+mn-lt"/>
                <a:cs typeface="+mn-lt"/>
              </a:rPr>
              <a:t>reliant on installing a database on different people's systems. This is a free tool though, so there is a slight delay sometimes </a:t>
            </a:r>
            <a:endParaRPr lang="en-US">
              <a:latin typeface="Speak Pro"/>
            </a:endParaRPr>
          </a:p>
          <a:p>
            <a:endParaRPr lang="en-US">
              <a:latin typeface="The Hand"/>
            </a:endParaRPr>
          </a:p>
          <a:p>
            <a:endParaRPr lang="en-US" dirty="0">
              <a:latin typeface="Speak Pro"/>
            </a:endParaRPr>
          </a:p>
        </p:txBody>
      </p:sp>
    </p:spTree>
    <p:extLst>
      <p:ext uri="{BB962C8B-B14F-4D97-AF65-F5344CB8AC3E}">
        <p14:creationId xmlns:p14="http://schemas.microsoft.com/office/powerpoint/2010/main" val="854994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6EA0-4400-4754-B17B-2B5DBBD2CF57}"/>
              </a:ext>
            </a:extLst>
          </p:cNvPr>
          <p:cNvSpPr>
            <a:spLocks noGrp="1"/>
          </p:cNvSpPr>
          <p:nvPr>
            <p:ph type="title"/>
          </p:nvPr>
        </p:nvSpPr>
        <p:spPr>
          <a:xfrm>
            <a:off x="386091" y="226139"/>
            <a:ext cx="10515600" cy="1325563"/>
          </a:xfrm>
        </p:spPr>
        <p:txBody>
          <a:bodyPr/>
          <a:lstStyle/>
          <a:p>
            <a:r>
              <a:rPr lang="en-US" dirty="0">
                <a:latin typeface="Speak Pro"/>
              </a:rPr>
              <a:t>Getting started   </a:t>
            </a:r>
          </a:p>
        </p:txBody>
      </p:sp>
      <p:sp>
        <p:nvSpPr>
          <p:cNvPr id="3" name="Content Placeholder 2">
            <a:extLst>
              <a:ext uri="{FF2B5EF4-FFF2-40B4-BE49-F238E27FC236}">
                <a16:creationId xmlns:a16="http://schemas.microsoft.com/office/drawing/2014/main" id="{CC87CBFA-7368-481C-A30D-2550F4ED1EA9}"/>
              </a:ext>
            </a:extLst>
          </p:cNvPr>
          <p:cNvSpPr>
            <a:spLocks noGrp="1"/>
          </p:cNvSpPr>
          <p:nvPr>
            <p:ph idx="1"/>
          </p:nvPr>
        </p:nvSpPr>
        <p:spPr>
          <a:xfrm>
            <a:off x="564874" y="2177863"/>
            <a:ext cx="10225710" cy="4459026"/>
          </a:xfrm>
        </p:spPr>
        <p:txBody>
          <a:bodyPr vert="horz" lIns="91440" tIns="45720" rIns="91440" bIns="45720" rtlCol="0" anchor="t">
            <a:normAutofit fontScale="92500" lnSpcReduction="10000"/>
          </a:bodyPr>
          <a:lstStyle/>
          <a:p>
            <a:pPr marL="0" indent="0">
              <a:lnSpc>
                <a:spcPct val="120000"/>
              </a:lnSpc>
              <a:spcBef>
                <a:spcPts val="500"/>
              </a:spcBef>
              <a:buNone/>
            </a:pPr>
            <a:r>
              <a:rPr lang="en-US" dirty="0">
                <a:latin typeface="Speak Pro"/>
              </a:rPr>
              <a:t>The first things we are going to talk about are </a:t>
            </a:r>
            <a:r>
              <a:rPr lang="en-US" b="1" dirty="0">
                <a:latin typeface="Speak Pro"/>
              </a:rPr>
              <a:t>queries</a:t>
            </a:r>
            <a:r>
              <a:rPr lang="en-US" dirty="0">
                <a:latin typeface="Speak Pro"/>
              </a:rPr>
              <a:t> and </a:t>
            </a:r>
            <a:r>
              <a:rPr lang="en-US" b="1" dirty="0">
                <a:latin typeface="Speak Pro"/>
              </a:rPr>
              <a:t>aggregate functions</a:t>
            </a:r>
            <a:r>
              <a:rPr lang="en-US" dirty="0">
                <a:latin typeface="Speak Pro"/>
              </a:rPr>
              <a:t>, </a:t>
            </a:r>
            <a:r>
              <a:rPr lang="en-US" b="1" dirty="0">
                <a:latin typeface="Speak Pro"/>
              </a:rPr>
              <a:t>where clauses</a:t>
            </a:r>
            <a:r>
              <a:rPr lang="en-US" dirty="0">
                <a:latin typeface="Speak Pro"/>
              </a:rPr>
              <a:t>, table creation, and </a:t>
            </a:r>
            <a:r>
              <a:rPr lang="en-US" b="1" dirty="0">
                <a:latin typeface="Speak Pro"/>
              </a:rPr>
              <a:t>CRUD</a:t>
            </a:r>
            <a:r>
              <a:rPr lang="en-US">
                <a:latin typeface="Speak Pro"/>
              </a:rPr>
              <a:t> operations. </a:t>
            </a:r>
            <a:endParaRPr lang="en-US" dirty="0">
              <a:latin typeface="Speak Pro"/>
            </a:endParaRPr>
          </a:p>
          <a:p>
            <a:pPr marL="0" indent="0">
              <a:lnSpc>
                <a:spcPct val="120000"/>
              </a:lnSpc>
              <a:spcBef>
                <a:spcPts val="500"/>
              </a:spcBef>
              <a:buNone/>
            </a:pPr>
            <a:endParaRPr lang="en-US" dirty="0">
              <a:latin typeface="Speak Pro"/>
            </a:endParaRPr>
          </a:p>
          <a:p>
            <a:pPr marL="0" indent="0">
              <a:lnSpc>
                <a:spcPct val="120000"/>
              </a:lnSpc>
              <a:spcBef>
                <a:spcPts val="500"/>
              </a:spcBef>
              <a:buNone/>
            </a:pPr>
            <a:r>
              <a:rPr lang="en-US" dirty="0">
                <a:latin typeface="Speak Pro"/>
              </a:rPr>
              <a:t>You should leave this lesson knowing the basic building blocks of </a:t>
            </a:r>
            <a:r>
              <a:rPr lang="en-US">
                <a:latin typeface="Speak Pro"/>
              </a:rPr>
              <a:t>how to build a table, query a database, update it, and analyze data. Don't worry too much about taking notes or keeping up, because the commands we use will be included in notes at the end and available in a repo. </a:t>
            </a:r>
            <a:endParaRPr lang="en-US" dirty="0">
              <a:latin typeface="Speak Pro"/>
            </a:endParaRPr>
          </a:p>
          <a:p>
            <a:endParaRPr lang="en-US">
              <a:latin typeface="The Hand"/>
            </a:endParaRPr>
          </a:p>
          <a:p>
            <a:pPr marL="0" indent="0">
              <a:buNone/>
            </a:pPr>
            <a:r>
              <a:rPr lang="en-US">
                <a:latin typeface="Speak Pro"/>
              </a:rPr>
              <a:t>Lets go! </a:t>
            </a:r>
            <a:endParaRPr lang="en-US" dirty="0">
              <a:latin typeface="Speak Pro"/>
            </a:endParaRPr>
          </a:p>
        </p:txBody>
      </p:sp>
    </p:spTree>
    <p:extLst>
      <p:ext uri="{BB962C8B-B14F-4D97-AF65-F5344CB8AC3E}">
        <p14:creationId xmlns:p14="http://schemas.microsoft.com/office/powerpoint/2010/main" val="2357097350"/>
      </p:ext>
    </p:extLst>
  </p:cSld>
  <p:clrMapOvr>
    <a:masterClrMapping/>
  </p:clrMapOvr>
</p:sld>
</file>

<file path=ppt/theme/theme1.xml><?xml version="1.0" encoding="utf-8"?>
<a:theme xmlns:a="http://schemas.openxmlformats.org/drawingml/2006/main" name="SketchyVTI">
  <a:themeElements>
    <a:clrScheme name="AnalogousFromLightSeedLeftStep">
      <a:dk1>
        <a:srgbClr val="000000"/>
      </a:dk1>
      <a:lt1>
        <a:srgbClr val="FFFFFF"/>
      </a:lt1>
      <a:dk2>
        <a:srgbClr val="2B2441"/>
      </a:dk2>
      <a:lt2>
        <a:srgbClr val="E2E8E5"/>
      </a:lt2>
      <a:accent1>
        <a:srgbClr val="C696AE"/>
      </a:accent1>
      <a:accent2>
        <a:srgbClr val="BA7FB5"/>
      </a:accent2>
      <a:accent3>
        <a:srgbClr val="B696C6"/>
      </a:accent3>
      <a:accent4>
        <a:srgbClr val="8D7FBA"/>
      </a:accent4>
      <a:accent5>
        <a:srgbClr val="969EC6"/>
      </a:accent5>
      <a:accent6>
        <a:srgbClr val="7FA1BA"/>
      </a:accent6>
      <a:hlink>
        <a:srgbClr val="579073"/>
      </a:hlink>
      <a:folHlink>
        <a:srgbClr val="7F7F7F"/>
      </a:folHlink>
    </a:clrScheme>
    <a:fontScheme name="Sketchy_SerifHand">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SketchyVTI</vt:lpstr>
      <vt:lpstr>Introduction to SQL Part I</vt:lpstr>
      <vt:lpstr>A Brief History of Databases</vt:lpstr>
      <vt:lpstr>What is SQL? </vt:lpstr>
      <vt:lpstr>A Little Bit About Me</vt:lpstr>
      <vt:lpstr>Building blocks of SQL  </vt:lpstr>
      <vt:lpstr>Building blocks of SQL  </vt:lpstr>
      <vt:lpstr>Why this matters, before we jump in  </vt:lpstr>
      <vt:lpstr>Getting started   </vt:lpstr>
      <vt:lpstr>Getting started   </vt:lpstr>
      <vt:lpstr>Keys and constraints   </vt:lpstr>
      <vt:lpstr>Wrapping up   </vt:lpstr>
      <vt:lpstr>Introduction to SQL Part II</vt:lpstr>
      <vt:lpstr>Keys and constraints   </vt:lpstr>
      <vt:lpstr>Keys and constraints continued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678</cp:revision>
  <dcterms:created xsi:type="dcterms:W3CDTF">2020-04-11T14:42:26Z</dcterms:created>
  <dcterms:modified xsi:type="dcterms:W3CDTF">2020-04-16T13:25:26Z</dcterms:modified>
</cp:coreProperties>
</file>