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oward Big Data: A Modern Workflow for Data Manage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Toward Big Data: A Modern Workflow for Data Management</a:t>
            </a:r>
          </a:p>
        </p:txBody>
      </p:sp>
      <p:sp>
        <p:nvSpPr>
          <p:cNvPr id="120" name="Jason Kiley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Jason Kiley</a:t>
            </a:r>
          </a:p>
          <a:p>
            <a:pPr defTabSz="537463">
              <a:defRPr sz="3404"/>
            </a:pPr>
            <a:r>
              <a:t>Oklahoma State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Preparation</a:t>
            </a:r>
          </a:p>
        </p:txBody>
      </p:sp>
      <p:graphicFrame>
        <p:nvGraphicFramePr>
          <p:cNvPr id="148" name="Table"/>
          <p:cNvGraphicFramePr/>
          <p:nvPr/>
        </p:nvGraphicFramePr>
        <p:xfrm>
          <a:off x="952500" y="2590800"/>
          <a:ext cx="11099800" cy="62865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758380"/>
                <a:gridCol w="8328719"/>
              </a:tblGrid>
              <a:tr h="434869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Skills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Software: pandas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Reading data formats (built-in)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Slicing, views, df.loc[ ]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Operations on columns and rows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Reshaping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Merging and querying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5402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"/>
                        </a:rPr>
                        <a:t>1-2 days and ongoing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7108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Necessity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"/>
                        </a:rPr>
                        <a:t>Needed and high ROI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d-enough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Good-enough Programming</a:t>
            </a:r>
          </a:p>
        </p:txBody>
      </p:sp>
      <p:graphicFrame>
        <p:nvGraphicFramePr>
          <p:cNvPr id="151" name="Table"/>
          <p:cNvGraphicFramePr/>
          <p:nvPr/>
        </p:nvGraphicFramePr>
        <p:xfrm>
          <a:off x="952500" y="2590800"/>
          <a:ext cx="11099800" cy="62865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758380"/>
                <a:gridCol w="8328719"/>
              </a:tblGrid>
              <a:tr h="434869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Skills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Loops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Writing functions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Reading and writing files (the hard way)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Throwing and handling exceptions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Using additional packages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End point: working, reusable script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5402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"/>
                        </a:rPr>
                        <a:t>1 week and ongoing; divisible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7108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Necessity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"/>
                        </a:rPr>
                        <a:t>Helpful and good ROI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oftware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Development</a:t>
            </a:r>
          </a:p>
        </p:txBody>
      </p:sp>
      <p:graphicFrame>
        <p:nvGraphicFramePr>
          <p:cNvPr id="154" name="Table"/>
          <p:cNvGraphicFramePr/>
          <p:nvPr/>
        </p:nvGraphicFramePr>
        <p:xfrm>
          <a:off x="952500" y="2590800"/>
          <a:ext cx="11099800" cy="62865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758380"/>
                <a:gridCol w="8328719"/>
              </a:tblGrid>
              <a:tr h="434869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Skills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Classes and inheritance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Package development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Version control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Unit testing and continuous integration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Cross-version support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Open source contributions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5402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"/>
                        </a:rPr>
                        <a:t>A lot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7108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Necessity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"/>
                        </a:rPr>
                        <a:t>Not at all; good for the field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at resources are available for learn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resources are available for learning?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8-09-20 at 2.29.39 PM.png" descr="Screen Shot 2018-09-20 at 2.29.39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014644" y="673100"/>
            <a:ext cx="8967228" cy="5905501"/>
          </a:xfrm>
          <a:prstGeom prst="rect">
            <a:avLst/>
          </a:prstGeom>
        </p:spPr>
      </p:pic>
      <p:sp>
        <p:nvSpPr>
          <p:cNvPr id="159" name="pandas 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pandas documentation</a:t>
            </a:r>
          </a:p>
        </p:txBody>
      </p:sp>
      <p:sp>
        <p:nvSpPr>
          <p:cNvPr id="160" name="Comparison with Stat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with Stata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8-09-20 at 2.34.01 PM.png" descr="Screen Shot 2018-09-20 at 2.34.01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377719" y="673100"/>
            <a:ext cx="8241078" cy="5905501"/>
          </a:xfrm>
          <a:prstGeom prst="rect">
            <a:avLst/>
          </a:prstGeom>
        </p:spPr>
      </p:pic>
      <p:sp>
        <p:nvSpPr>
          <p:cNvPr id="163" name="Stack Over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 Overflow</a:t>
            </a:r>
          </a:p>
        </p:txBody>
      </p:sp>
      <p:sp>
        <p:nvSpPr>
          <p:cNvPr id="164" name="Search for what you are trying to do, merging on multiple columns with different names in this case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Search for what you are trying to do, merging on multiple columns with different names in this case.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lrg.jpg" descr="lrg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1248265"/>
            <a:ext cx="5334000" cy="6998209"/>
          </a:xfrm>
          <a:prstGeom prst="rect">
            <a:avLst/>
          </a:prstGeom>
        </p:spPr>
      </p:pic>
      <p:sp>
        <p:nvSpPr>
          <p:cNvPr id="167" name="Python for Data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6000"/>
            </a:pPr>
            <a:r>
              <a:t>Python for Data Analysis</a:t>
            </a:r>
          </a:p>
        </p:txBody>
      </p:sp>
      <p:sp>
        <p:nvSpPr>
          <p:cNvPr id="168" name="Wes McKinney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Wes McKinney</a:t>
            </a:r>
          </a:p>
          <a:p>
            <a:pPr/>
          </a:p>
          <a:p>
            <a:pPr/>
            <a:r>
              <a:t>creator of pandas and other open source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ther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resources</a:t>
            </a:r>
          </a:p>
        </p:txBody>
      </p:sp>
      <p:sp>
        <p:nvSpPr>
          <p:cNvPr id="171" name="edX: many courses that use or teach Python that are relevant for data work (fre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600"/>
            </a:pPr>
            <a:r>
              <a:t>edX: many courses that use or teach Python that are relevant for data work (free).</a:t>
            </a:r>
          </a:p>
          <a:p>
            <a:pPr marL="444499" indent="-444499">
              <a:defRPr sz="3600"/>
            </a:pPr>
            <a:r>
              <a:t>Data Camp: video courses from basic data preparation up to machine learning ($29/month)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hat about 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about R?</a:t>
            </a:r>
          </a:p>
        </p:txBody>
      </p:sp>
      <p:sp>
        <p:nvSpPr>
          <p:cNvPr id="174" name="R is great overall, especially compared to a lot of commercial stats softwa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600"/>
            </a:pPr>
            <a:r>
              <a:t>R is great overall, especially compared to a lot of commercial stats software.</a:t>
            </a:r>
          </a:p>
          <a:p>
            <a:pPr marL="444499" indent="-444499">
              <a:defRPr sz="3600"/>
            </a:pPr>
            <a:r>
              <a:t>Compared to Python, it is less general purpose, so some useful packages may not have analogues.</a:t>
            </a:r>
          </a:p>
          <a:p>
            <a:pPr marL="444499" indent="-444499">
              <a:defRPr sz="3600"/>
            </a:pPr>
            <a:r>
              <a:t>The syntax (from S in the 1970s) is sometimes quite arcane.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ow (and why) do I make my work reproducib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How (and why) do I make my work reproducible?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ithub.com/jtkiley/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github.com</a:t>
            </a:r>
            <a:r>
              <a:t>/jtkiley/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179" name="Inheriting responsibility for a project’s data and methods in the midd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600"/>
            </a:pPr>
            <a:r>
              <a:t>Inheriting responsibility for a project’s data and methods in the middle.</a:t>
            </a:r>
          </a:p>
          <a:p>
            <a:pPr marL="444499" indent="-444499">
              <a:defRPr sz="3600"/>
            </a:pPr>
            <a:r>
              <a:t>Reviewers ask for a robustness check that requires a change in the middle of your data preparation.</a:t>
            </a:r>
          </a:p>
          <a:p>
            <a:pPr marL="444499" indent="-444499">
              <a:defRPr sz="3600"/>
            </a:pPr>
            <a:r>
              <a:t>Supervising a student’s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produc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Reproducibility</a:t>
            </a:r>
          </a:p>
        </p:txBody>
      </p:sp>
      <p:sp>
        <p:nvSpPr>
          <p:cNvPr id="182" name="Overall: Can I or someone else reproduce my data and results?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600"/>
            </a:pPr>
            <a:r>
              <a:t>Overall: Can I or someone else reproduce my data and results?</a:t>
            </a:r>
          </a:p>
          <a:p>
            <a:pPr marL="444499" indent="-444499">
              <a:buClrTx/>
              <a:defRPr sz="3600"/>
            </a:pPr>
            <a:r>
              <a:t>Documentation: can I show my work?</a:t>
            </a:r>
          </a:p>
          <a:p>
            <a:pPr marL="444499" indent="-444499">
              <a:buClrTx/>
              <a:defRPr sz="3600"/>
            </a:pPr>
            <a:r>
              <a:t>Efficiency: can I easily make changes in the middle of my data pipeline?</a:t>
            </a:r>
          </a:p>
          <a:p>
            <a:pPr marL="444499" indent="-444499">
              <a:buClrTx/>
              <a:defRPr sz="3600"/>
            </a:pPr>
            <a:r>
              <a:t>Authoritativeness: can I demonstrate that my documentation accurately reflects my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20180306_sdc1.png" descr="20180306_sdc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27547" b="0"/>
          <a:stretch>
            <a:fillRect/>
          </a:stretch>
        </p:blipFill>
        <p:spPr>
          <a:xfrm>
            <a:off x="6729124" y="4130924"/>
            <a:ext cx="5323177" cy="3206252"/>
          </a:xfrm>
          <a:prstGeom prst="rect">
            <a:avLst/>
          </a:prstGeom>
        </p:spPr>
      </p:pic>
      <p:sp>
        <p:nvSpPr>
          <p:cNvPr id="185" name="Data 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sources</a:t>
            </a:r>
          </a:p>
        </p:txBody>
      </p:sp>
      <p:sp>
        <p:nvSpPr>
          <p:cNvPr id="186" name="Document sources and queries with enough specificity to recreate it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spcBef>
                <a:spcPts val="4200"/>
              </a:spcBef>
              <a:defRPr sz="3200"/>
            </a:pPr>
            <a:r>
              <a:t>Document sources and queries with enough specificity to recreate it.</a:t>
            </a:r>
          </a:p>
          <a:p>
            <a:pPr marL="444500" indent="-444500">
              <a:spcBef>
                <a:spcPts val="4200"/>
              </a:spcBef>
              <a:defRPr sz="3200"/>
            </a:pPr>
            <a:r>
              <a:t>Not perfect; our databases are not versioned.</a:t>
            </a:r>
          </a:p>
          <a:p>
            <a:pPr marL="444500" indent="-444500">
              <a:spcBef>
                <a:spcPts val="4200"/>
              </a:spcBef>
              <a:defRPr sz="3200"/>
            </a:pPr>
            <a:r>
              <a:t>Helps mitigate the “one more variable”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8-08-10 at 7.23.38 AM.png" descr="Screen Shot 2018-08-10 at 7.23.38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248" t="0" r="724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9" name="Soft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</a:t>
            </a:r>
          </a:p>
        </p:txBody>
      </p:sp>
      <p:sp>
        <p:nvSpPr>
          <p:cNvPr id="190" name="Fix the software versions that you use, so updates do not affect your study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3200"/>
            </a:pPr>
            <a:r>
              <a:t>Fix the software versions that you use, so updates do not affect your study.</a:t>
            </a:r>
          </a:p>
          <a:p>
            <a:pPr marL="342900" indent="-342900">
              <a:defRPr sz="3200"/>
            </a:pPr>
            <a:r>
              <a:t>Conda environments make this fairly easy.</a:t>
            </a:r>
          </a:p>
          <a:p>
            <a:pPr marL="342900" indent="-342900">
              <a:defRPr sz="3200"/>
            </a:pPr>
            <a:r>
              <a:t>Update as needed, but check your results.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creen Shot 2018-08-10 at 7.30.09 AM.png" descr="Screen Shot 2018-08-10 at 7.30.0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3501127"/>
            <a:ext cx="5334000" cy="4465846"/>
          </a:xfrm>
          <a:prstGeom prst="rect">
            <a:avLst/>
          </a:prstGeom>
        </p:spPr>
      </p:pic>
      <p:sp>
        <p:nvSpPr>
          <p:cNvPr id="193" name="Code that ru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that runs</a:t>
            </a:r>
          </a:p>
        </p:txBody>
      </p:sp>
      <p:sp>
        <p:nvSpPr>
          <p:cNvPr id="194" name="Make all changes to data in code that runs cleanly on the original data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3200"/>
            </a:pPr>
            <a:r>
              <a:t>Make all changes to data in code that runs cleanly on the original data.</a:t>
            </a:r>
          </a:p>
          <a:p>
            <a:pPr marL="342900" indent="-342900">
              <a:defRPr sz="3200"/>
            </a:pPr>
            <a:r>
              <a:t>Running code makes changes very efficient.</a:t>
            </a:r>
          </a:p>
          <a:p>
            <a:pPr marL="342900" indent="-342900">
              <a:defRPr sz="3200"/>
            </a:pPr>
            <a:r>
              <a:t>Rerunning it proves that it is authoritative.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s there a crisi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there a crisis?</a:t>
            </a:r>
          </a:p>
        </p:txBody>
      </p:sp>
      <p:sp>
        <p:nvSpPr>
          <p:cNvPr id="197" name="Probably not (Fanelli, 2018, PNAS, opinion piec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600"/>
            </a:pPr>
            <a:r>
              <a:t>Probably not (Fanelli, 2018, PNAS, opinion piece).</a:t>
            </a:r>
          </a:p>
          <a:p>
            <a:pPr marL="444499" indent="-444499">
              <a:defRPr sz="3600"/>
            </a:pPr>
            <a:r>
              <a:t>New data, computational, and methodological opportunities involve greater complexity and a need for more rigor.</a:t>
            </a:r>
          </a:p>
          <a:p>
            <a:pPr marL="444499" indent="-444499">
              <a:defRPr sz="3600"/>
            </a:pPr>
            <a:r>
              <a:t>We can build on the work of others rather than duplicating so much effort.</a:t>
            </a:r>
          </a:p>
          <a:p>
            <a:pPr marL="444499" indent="-444499">
              <a:defRPr sz="3600"/>
            </a:pPr>
            <a:r>
              <a:t>In sum, it is more of an opportunity to do better as a field than it is a crisis.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hat does a modern workflow look lik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a modern workflow look like?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creen Shot 2018-09-21 at 9.45.55 AM.png" descr="Screen Shot 2018-09-21 at 9.45.55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570386"/>
            <a:ext cx="13004800" cy="861282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ata_0"/>
          <p:cNvSpPr/>
          <p:nvPr/>
        </p:nvSpPr>
        <p:spPr>
          <a:xfrm>
            <a:off x="575553" y="1142999"/>
            <a:ext cx="1270001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data_0</a:t>
            </a:r>
          </a:p>
        </p:txBody>
      </p:sp>
      <p:sp>
        <p:nvSpPr>
          <p:cNvPr id="204" name="prep_0"/>
          <p:cNvSpPr/>
          <p:nvPr/>
        </p:nvSpPr>
        <p:spPr>
          <a:xfrm>
            <a:off x="3221476" y="1142999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prep_0</a:t>
            </a:r>
          </a:p>
        </p:txBody>
      </p:sp>
      <p:sp>
        <p:nvSpPr>
          <p:cNvPr id="205" name="merge_0"/>
          <p:cNvSpPr/>
          <p:nvPr/>
        </p:nvSpPr>
        <p:spPr>
          <a:xfrm>
            <a:off x="5867400" y="1142999"/>
            <a:ext cx="1270000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merge_0</a:t>
            </a:r>
          </a:p>
        </p:txBody>
      </p:sp>
      <p:sp>
        <p:nvSpPr>
          <p:cNvPr id="206" name="prep_all"/>
          <p:cNvSpPr/>
          <p:nvPr/>
        </p:nvSpPr>
        <p:spPr>
          <a:xfrm>
            <a:off x="8772727" y="3818754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prep_all</a:t>
            </a:r>
          </a:p>
        </p:txBody>
      </p:sp>
      <p:sp>
        <p:nvSpPr>
          <p:cNvPr id="207" name="final"/>
          <p:cNvSpPr/>
          <p:nvPr/>
        </p:nvSpPr>
        <p:spPr>
          <a:xfrm>
            <a:off x="10972475" y="3818754"/>
            <a:ext cx="1270001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final</a:t>
            </a:r>
          </a:p>
        </p:txBody>
      </p:sp>
      <p:sp>
        <p:nvSpPr>
          <p:cNvPr id="208" name="data_1"/>
          <p:cNvSpPr/>
          <p:nvPr/>
        </p:nvSpPr>
        <p:spPr>
          <a:xfrm>
            <a:off x="575553" y="2953047"/>
            <a:ext cx="1270001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data_1</a:t>
            </a:r>
          </a:p>
        </p:txBody>
      </p:sp>
      <p:sp>
        <p:nvSpPr>
          <p:cNvPr id="209" name="prep_1"/>
          <p:cNvSpPr/>
          <p:nvPr/>
        </p:nvSpPr>
        <p:spPr>
          <a:xfrm>
            <a:off x="3221476" y="2953047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prep_1</a:t>
            </a:r>
          </a:p>
        </p:txBody>
      </p:sp>
      <p:sp>
        <p:nvSpPr>
          <p:cNvPr id="210" name="merge_1"/>
          <p:cNvSpPr/>
          <p:nvPr/>
        </p:nvSpPr>
        <p:spPr>
          <a:xfrm>
            <a:off x="5867400" y="2953047"/>
            <a:ext cx="1270000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merge_1</a:t>
            </a:r>
          </a:p>
        </p:txBody>
      </p:sp>
      <p:sp>
        <p:nvSpPr>
          <p:cNvPr id="211" name="data_n"/>
          <p:cNvSpPr/>
          <p:nvPr/>
        </p:nvSpPr>
        <p:spPr>
          <a:xfrm>
            <a:off x="575553" y="5600024"/>
            <a:ext cx="1270001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data_n</a:t>
            </a:r>
          </a:p>
        </p:txBody>
      </p:sp>
      <p:sp>
        <p:nvSpPr>
          <p:cNvPr id="212" name="prep_n"/>
          <p:cNvSpPr/>
          <p:nvPr/>
        </p:nvSpPr>
        <p:spPr>
          <a:xfrm>
            <a:off x="3221476" y="5600024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prep_n</a:t>
            </a:r>
          </a:p>
        </p:txBody>
      </p:sp>
      <p:sp>
        <p:nvSpPr>
          <p:cNvPr id="213" name="merge_n"/>
          <p:cNvSpPr/>
          <p:nvPr/>
        </p:nvSpPr>
        <p:spPr>
          <a:xfrm>
            <a:off x="5867400" y="5600024"/>
            <a:ext cx="1270000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merge_n</a:t>
            </a:r>
          </a:p>
        </p:txBody>
      </p:sp>
      <p:sp>
        <p:nvSpPr>
          <p:cNvPr id="214" name="Documentation"/>
          <p:cNvSpPr/>
          <p:nvPr/>
        </p:nvSpPr>
        <p:spPr>
          <a:xfrm>
            <a:off x="3165623" y="7831955"/>
            <a:ext cx="7000322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Documentation</a:t>
            </a:r>
          </a:p>
        </p:txBody>
      </p:sp>
      <p:sp>
        <p:nvSpPr>
          <p:cNvPr id="215" name="Line"/>
          <p:cNvSpPr/>
          <p:nvPr/>
        </p:nvSpPr>
        <p:spPr>
          <a:xfrm>
            <a:off x="1898514" y="1777999"/>
            <a:ext cx="1270001" cy="1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4544438" y="1777999"/>
            <a:ext cx="1270001" cy="1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1898514" y="3588047"/>
            <a:ext cx="1270001" cy="1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4544438" y="3588047"/>
            <a:ext cx="1270001" cy="1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1898514" y="6235024"/>
            <a:ext cx="1270001" cy="1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4544438" y="6235024"/>
            <a:ext cx="1270001" cy="1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7190362" y="1777999"/>
            <a:ext cx="1567025" cy="2401274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7190361" y="3588046"/>
            <a:ext cx="1551392" cy="906376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10096084" y="4453754"/>
            <a:ext cx="823035" cy="1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 flipV="1">
            <a:off x="7190361" y="4673793"/>
            <a:ext cx="1561232" cy="1561232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Line"/>
          <p:cNvSpPr/>
          <p:nvPr/>
        </p:nvSpPr>
        <p:spPr>
          <a:xfrm flipV="1">
            <a:off x="1210553" y="4330417"/>
            <a:ext cx="1" cy="1162238"/>
          </a:xfrm>
          <a:prstGeom prst="line">
            <a:avLst/>
          </a:prstGeom>
          <a:ln w="88900" cap="rnd">
            <a:solidFill>
              <a:schemeClr val="accent4">
                <a:hueOff val="468000"/>
                <a:satOff val="-4761"/>
                <a:lumOff val="10196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ine"/>
          <p:cNvSpPr/>
          <p:nvPr/>
        </p:nvSpPr>
        <p:spPr>
          <a:xfrm flipV="1">
            <a:off x="3856476" y="4330417"/>
            <a:ext cx="1" cy="1162238"/>
          </a:xfrm>
          <a:prstGeom prst="line">
            <a:avLst/>
          </a:prstGeom>
          <a:ln w="88900" cap="rnd">
            <a:solidFill>
              <a:schemeClr val="accent4">
                <a:hueOff val="468000"/>
                <a:satOff val="-4761"/>
                <a:lumOff val="10196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Line"/>
          <p:cNvSpPr/>
          <p:nvPr/>
        </p:nvSpPr>
        <p:spPr>
          <a:xfrm flipV="1">
            <a:off x="6502400" y="4330417"/>
            <a:ext cx="1" cy="1162238"/>
          </a:xfrm>
          <a:prstGeom prst="line">
            <a:avLst/>
          </a:prstGeom>
          <a:ln w="88900" cap="rnd">
            <a:solidFill>
              <a:schemeClr val="accent4">
                <a:hueOff val="468000"/>
                <a:satOff val="-4761"/>
                <a:lumOff val="10196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Rectangle"/>
          <p:cNvSpPr/>
          <p:nvPr/>
        </p:nvSpPr>
        <p:spPr>
          <a:xfrm>
            <a:off x="2789261" y="726834"/>
            <a:ext cx="7888863" cy="8717292"/>
          </a:xfrm>
          <a:prstGeom prst="rect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orkflow character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Workflow characteristics</a:t>
            </a:r>
          </a:p>
        </p:txBody>
      </p:sp>
      <p:sp>
        <p:nvSpPr>
          <p:cNvPr id="231" name="Easy for others to rerun your code and verify your resul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600"/>
            </a:pPr>
            <a:r>
              <a:t>Easy for others to rerun your code and verify your results.</a:t>
            </a:r>
          </a:p>
          <a:p>
            <a:pPr marL="444499" indent="-444499">
              <a:defRPr sz="3600"/>
            </a:pPr>
            <a:r>
              <a:t>Errors happen: detect and fix them.</a:t>
            </a:r>
          </a:p>
          <a:p>
            <a:pPr marL="444499" indent="-444499">
              <a:defRPr sz="3600"/>
            </a:pPr>
            <a:r>
              <a:t>Data management is often iterative, and tools workflows should be designed accordingly.</a:t>
            </a:r>
          </a:p>
          <a:p>
            <a:pPr marL="444499" indent="-444499">
              <a:defRPr sz="3600"/>
            </a:pPr>
            <a:r>
              <a:t>Solve problems well one time and reuse.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la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</a:t>
            </a:r>
          </a:p>
        </p:txBody>
      </p:sp>
      <p:sp>
        <p:nvSpPr>
          <p:cNvPr id="125" name="AOM Big Data workshop with Tim Hannigan, Hovig Tchalian, and Laura Nelson (on Github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AOM Big Data workshop with Tim Hannigan, Hovig Tchalian, and Laura Nelson (on Github).</a:t>
            </a:r>
          </a:p>
          <a:p>
            <a:pPr/>
            <a:r>
              <a:t>My AOM Content Analysis PDW presentation (on the UGA Content Analysis website).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re-demo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Pre-demo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38" name="Using Python for data analysis is not exactly programming, and you already have much of the knowledge you ne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600"/>
            </a:pPr>
            <a:r>
              <a:t>Using Python for data analysis is not exactly programming, and you already have much of the knowledge you need.</a:t>
            </a:r>
          </a:p>
          <a:p>
            <a:pPr marL="444499" indent="-444499">
              <a:defRPr sz="3600"/>
            </a:pPr>
            <a:r>
              <a:t>Reproducibility has great benefits for future you.</a:t>
            </a:r>
          </a:p>
          <a:p>
            <a:pPr marL="444499" indent="-444499">
              <a:defRPr sz="3600"/>
            </a:pPr>
            <a:r>
              <a:t>A modern workflow expands the questions you can reach and increases your efficiency on existing classes of questions.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Key point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point: </a:t>
            </a:r>
          </a:p>
          <a:p>
            <a:pPr/>
            <a:r>
              <a:t>code that runs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8" name="Python: data analysis is not (necessarily) programm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Python: data analysis is not (necessarily) programming.</a:t>
            </a:r>
          </a:p>
          <a:p>
            <a:pPr>
              <a:defRPr sz="4400"/>
            </a:pPr>
            <a:r>
              <a:t>Reproducibility helps move research forward faster.</a:t>
            </a:r>
          </a:p>
          <a:p>
            <a:pPr>
              <a:defRPr sz="4400"/>
            </a:pPr>
            <a:r>
              <a:t>Workflow overview and demonstration.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1" name="Data management is getting more complex and has higher rewards for good practi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600"/>
            </a:pPr>
            <a:r>
              <a:t>Data management is getting more complex and has higher rewards for good practices.</a:t>
            </a:r>
          </a:p>
          <a:p>
            <a:pPr marL="444499" indent="-444499">
              <a:defRPr sz="3600"/>
            </a:pPr>
            <a:r>
              <a:t>Reproducibility is important for good science, and you as a researcher are a primary beneficiary.</a:t>
            </a:r>
          </a:p>
          <a:p>
            <a:pPr marL="444499" indent="-444499">
              <a:defRPr sz="3600"/>
            </a:pPr>
            <a:r>
              <a:t>Better workflows allow more focus on higher value added work in research.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at do I really need to know about Pyth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What do I really need to know about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hy Pyth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  <p:sp>
        <p:nvSpPr>
          <p:cNvPr id="136" name="Approachability: well-designed modern programming language that handles a lot for you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430"/>
            </a:pPr>
            <a:r>
              <a:t>Approachability: well-designed modern programming language that handles a lot for you.</a:t>
            </a:r>
          </a:p>
          <a:p>
            <a:pPr marL="435609" indent="-435609" defTabSz="572516">
              <a:spcBef>
                <a:spcPts val="4100"/>
              </a:spcBef>
              <a:defRPr sz="3430"/>
            </a:pPr>
            <a:r>
              <a:t>Features: many things have been built already, and you simply “glue” them together.</a:t>
            </a:r>
          </a:p>
          <a:p>
            <a:pPr marL="435609" indent="-435609" defTabSz="572516">
              <a:spcBef>
                <a:spcPts val="4100"/>
              </a:spcBef>
              <a:defRPr sz="3430"/>
            </a:pPr>
            <a:r>
              <a:t>Learning resources: wide popularity in academia and practice means that there are extensive resources.</a:t>
            </a:r>
          </a:p>
          <a:p>
            <a:pPr marL="435609" indent="-435609" defTabSz="572516">
              <a:spcBef>
                <a:spcPts val="4100"/>
              </a:spcBef>
              <a:defRPr sz="3430"/>
            </a:pPr>
            <a:r>
              <a:t>Scalability: from your computer, to the cloud, to a computing cluster, you can use largely the same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ython Flu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Fluency</a:t>
            </a:r>
          </a:p>
        </p:txBody>
      </p:sp>
      <p:sp>
        <p:nvSpPr>
          <p:cNvPr id="139" name="Basics"/>
          <p:cNvSpPr/>
          <p:nvPr/>
        </p:nvSpPr>
        <p:spPr>
          <a:xfrm>
            <a:off x="1198810" y="7620000"/>
            <a:ext cx="10607180" cy="1270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Basics</a:t>
            </a:r>
          </a:p>
        </p:txBody>
      </p:sp>
      <p:sp>
        <p:nvSpPr>
          <p:cNvPr id="140" name="Data preparation"/>
          <p:cNvSpPr/>
          <p:nvPr/>
        </p:nvSpPr>
        <p:spPr>
          <a:xfrm>
            <a:off x="1198810" y="6007100"/>
            <a:ext cx="1060718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 preparation</a:t>
            </a:r>
          </a:p>
        </p:txBody>
      </p:sp>
      <p:sp>
        <p:nvSpPr>
          <p:cNvPr id="141" name="Good-enough Programming"/>
          <p:cNvSpPr/>
          <p:nvPr/>
        </p:nvSpPr>
        <p:spPr>
          <a:xfrm>
            <a:off x="1198810" y="4394200"/>
            <a:ext cx="10607180" cy="1270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Good-enough Programming</a:t>
            </a:r>
          </a:p>
        </p:txBody>
      </p:sp>
      <p:sp>
        <p:nvSpPr>
          <p:cNvPr id="142" name="Software Development"/>
          <p:cNvSpPr/>
          <p:nvPr/>
        </p:nvSpPr>
        <p:spPr>
          <a:xfrm>
            <a:off x="1198810" y="2781300"/>
            <a:ext cx="10607180" cy="1270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Software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</a:t>
            </a:r>
          </a:p>
        </p:txBody>
      </p:sp>
      <p:graphicFrame>
        <p:nvGraphicFramePr>
          <p:cNvPr id="145" name="Table"/>
          <p:cNvGraphicFramePr/>
          <p:nvPr/>
        </p:nvGraphicFramePr>
        <p:xfrm>
          <a:off x="952500" y="2590800"/>
          <a:ext cx="11099800" cy="62865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758380"/>
                <a:gridCol w="8328719"/>
              </a:tblGrid>
              <a:tr h="434869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Skills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Software: Anaconda, Python interpreter, Jupyter Notebooks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Variable types: strings, ints, floats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Objects and methods: lists, dictionaries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Packages: importing and installing</a:t>
                      </a:r>
                    </a:p>
                    <a:p>
                      <a:pPr marL="444500" indent="-444500" algn="l">
                        <a:buSzPct val="145000"/>
                        <a:buChar char="•"/>
                        <a:defRPr sz="3200">
                          <a:sym typeface="Helvetica Neue"/>
                        </a:defRPr>
                      </a:pPr>
                      <a:r>
                        <a:t>Documentation: official and community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5402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"/>
                        </a:rPr>
                        <a:t>2-4 hours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7108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Necessity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"/>
                        </a:rPr>
                        <a:t>Largely unavoidable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