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24.xml.rels" ContentType="application/vnd.openxmlformats-package.relationships+xml"/>
  <Override PartName="/ppt/notesSlides/_rels/notesSlide10.xml.rels" ContentType="application/vnd.openxmlformats-package.relationships+xml"/>
  <Override PartName="/ppt/notesSlides/notesSlide24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B363E9B-C0A4-4537-ABA2-D2EF51F55C58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replicas converge toward the same state in finite time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eventual consistency means that replicas eventually reach the same final value if clients stop submitting updates 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B60B6A5-14EF-4889-A473-81B5FE7BF172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6671ECE-37F9-4BF6-AF6D-9B88F8B176C4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3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4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432000" indent="-324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UIC CS 553 2017-12-07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/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moe,jtk,sepideh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3F90FAE-FB3F-4527-A8A2-BA91EE84761B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hyperlink" Target="https://pages.lip6.fr/Marc.Shapiro/" TargetMode="External"/><Relationship Id="rId2" Type="http://schemas.openxmlformats.org/officeDocument/2006/relationships/hyperlink" Target="https://www.youtube.com/watch?v=ebWVLVhiaiY" TargetMode="External"/><Relationship Id="rId3" Type="http://schemas.openxmlformats.org/officeDocument/2006/relationships/hyperlink" Target="https://www.youtube.com/watch?v=vBU70EjwGfw" TargetMode="External"/><Relationship Id="rId4" Type="http://schemas.openxmlformats.org/officeDocument/2006/relationships/hyperlink" Target="https://en.wikipedia.org/wiki/Conflict-free_replicated_data_type" TargetMode="External"/><Relationship Id="rId5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91440" y="660960"/>
            <a:ext cx="896112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CRDTs</a:t>
            </a:r>
            <a:br/>
            <a:r>
              <a:rPr b="0" lang="en-US" sz="40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Conflict-free Replicated Data Types</a:t>
            </a:r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Mohammad Ghasemisharif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John Kristoff</a:t>
            </a:r>
            <a:br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Sepideh Roghanchi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eventual consistency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Update local + propagate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All updates eventually take effect at all replicas, asynchronously and possibly in different orders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Concurrent updates may conflict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Still needs consensus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Conflict -&gt; reconcile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Moved consensus off the critical path (background)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Better performance, more complex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May come at the cost of availability when synchronizing!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Motivation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provide a data structure distributed over a large network and manipulated by a large base of users around the world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Having multiple replicas of the data structure: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good for fault tolerance and read latency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Problem with updates 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Synchronize -&gt; slow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Don’t synchronize -&gt; conflicts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provided data structure should follow the CAP properties: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Consistency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Availability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partition-tolerance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Strong eventual consistency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Update local + propagate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replica of the shared data structure is coherent with other replicas that </a:t>
            </a: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have observed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same operations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 synchronization (no consensus)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Deterministic outcome for every conflict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Allow any number of failure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solves CAP problem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Origin Story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2011 publication by Marc Shapiro, et al.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Strong consistency does not scale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Eventual consistency is better, but…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Concurrent conflict resolution is hard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Therefore, strong eventual consistency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How to do it? Need data types to support it…</a:t>
            </a:r>
            <a:br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CRDT: a simple, theoretically sound approach to eventual consistency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replicas of any CRDT converge to a common state that is equivalent to some correct sequential execution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Properties: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 synchronization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update executes immediately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unaffected by network latency, faults, or disconnection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extremely scalable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fault-tolerant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does not require much mechanism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CRDT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Conflict-free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Replicated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Data Type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Data-type (in CRDTs)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Data structures that ease consistency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Eliminates complexity of consensus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Data or operations must be commutative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Definitions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EC: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Eventual delivery: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 update delivered at some correct replica is eventually delivered to all correct replicas: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∀i,j : f ∈ c</a:t>
            </a:r>
            <a:r>
              <a:rPr b="0" lang="en-US" sz="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⇒ ♦f ∈ c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Termination: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All method executions terminate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Convergence: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Correct replicas that have delivered the same updates eventually reach equivalent state: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∀i,j : ci = cj ⇒ ♦ si ≡ sj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Strong Convergence: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Correct replicas that have delivered the same updates </a:t>
            </a:r>
            <a:r>
              <a:rPr b="0" i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have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equivalent state: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∀i,j :c</a:t>
            </a:r>
            <a:r>
              <a:rPr b="0" lang="en-US" sz="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=c</a:t>
            </a:r>
            <a:r>
              <a:rPr b="0" lang="en-US" sz="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⇒s</a:t>
            </a:r>
            <a:r>
              <a:rPr b="0" lang="en-US" sz="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≡s</a:t>
            </a:r>
            <a:r>
              <a:rPr b="0" lang="en-US" sz="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 </a:t>
            </a:r>
            <a:endParaRPr b="0" lang="en-US" sz="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Op versus State-based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Operation: add 5, subtract 6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State: send(x</a:t>
            </a:r>
            <a:r>
              <a:rPr b="0" lang="en-US" sz="3200" spc="-1" strike="noStrike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i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), send(x</a:t>
            </a:r>
            <a:r>
              <a:rPr b="0" lang="en-US" sz="3200" spc="-1" strike="noStrike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i+1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Commutative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Data that commutes is a key property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e.g. add A, add B == add B, add 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Not all ops or states are commutative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e.g. multiple 5, subtract 6 != subtract 6, multiply 5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Agenda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Background and problem definition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Methods of synchronization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Operation-based consistency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State-based consistency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Algorithms, pseudo-code, and examples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Data types (graph, set, counter)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Real-world usage and limitations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Operation-based replication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Local replica sends operation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Concurrent operations must be commutative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op-based object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Tuple: (</a:t>
            </a: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S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, </a:t>
            </a: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s</a:t>
            </a:r>
            <a:r>
              <a:rPr b="0" i="1" lang="en-US" sz="3200" spc="-1" strike="noStrike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0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, </a:t>
            </a: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q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, </a:t>
            </a: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t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, </a:t>
            </a: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u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, </a:t>
            </a: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P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S, s</a:t>
            </a:r>
            <a:r>
              <a:rPr b="0" i="1" lang="en-US" sz="3200" spc="-1" strike="noStrike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0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 and </a:t>
            </a: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q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 same as state-based object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Replica at process </a:t>
            </a: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p</a:t>
            </a:r>
            <a:r>
              <a:rPr b="0" i="1" lang="en-US" sz="3200" spc="-1" strike="noStrike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i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 has state </a:t>
            </a: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s</a:t>
            </a:r>
            <a:r>
              <a:rPr b="0" i="1" lang="en-US" sz="3200" spc="-1" strike="noStrike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i</a:t>
            </a: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 ∈ 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Initial state is s</a:t>
            </a:r>
            <a:r>
              <a:rPr b="0" lang="en-US" sz="3200" spc="-1" strike="noStrike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0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t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 = side-effect-free </a:t>
            </a: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prepare-update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u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 = </a:t>
            </a: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effect-update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P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 = delivery precondition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State-based replication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Local replica (p1)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performs computation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updates local state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Periodically send(p1_state)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Receiver replica(s)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perform merge(p1_state, p2_state)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state-based object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Tuple: (</a:t>
            </a: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S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, </a:t>
            </a: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s</a:t>
            </a:r>
            <a:r>
              <a:rPr b="0" i="1" lang="en-US" sz="3200" spc="-1" strike="noStrike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0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, </a:t>
            </a: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q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, </a:t>
            </a: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u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, </a:t>
            </a: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m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Replica at process </a:t>
            </a: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p</a:t>
            </a:r>
            <a:r>
              <a:rPr b="0" i="1" lang="en-US" sz="3200" spc="-1" strike="noStrike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i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 has state </a:t>
            </a: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s</a:t>
            </a:r>
            <a:r>
              <a:rPr b="0" i="1" lang="en-US" sz="3200" spc="-1" strike="noStrike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i</a:t>
            </a: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 ∈ 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Initial state is </a:t>
            </a: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s</a:t>
            </a:r>
            <a:r>
              <a:rPr b="0" i="1" lang="en-US" sz="3200" spc="-1" strike="noStrike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0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q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 = query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u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 = update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m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 = merge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457200" y="1600200"/>
            <a:ext cx="8229240" cy="2113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Clients send query to read replica’s state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Read only -&gt; easy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Updates: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State-based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Operation-based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1331280" y="4108680"/>
            <a:ext cx="989640" cy="20001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0000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4"/>
          <p:cNvSpPr/>
          <p:nvPr/>
        </p:nvSpPr>
        <p:spPr>
          <a:xfrm>
            <a:off x="1529280" y="4409280"/>
            <a:ext cx="573120" cy="60048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1529280" y="5230800"/>
            <a:ext cx="573120" cy="60048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c0504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 flipV="1">
            <a:off x="2396520" y="4555080"/>
            <a:ext cx="4840560" cy="4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7"/>
          <p:cNvSpPr/>
          <p:nvPr/>
        </p:nvSpPr>
        <p:spPr>
          <a:xfrm flipV="1">
            <a:off x="2396520" y="5513040"/>
            <a:ext cx="4840560" cy="4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953735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8"/>
          <p:cNvSpPr/>
          <p:nvPr/>
        </p:nvSpPr>
        <p:spPr>
          <a:xfrm>
            <a:off x="1165680" y="4039920"/>
            <a:ext cx="286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3186000" y="3836880"/>
            <a:ext cx="204480" cy="202680"/>
          </a:xfrm>
          <a:prstGeom prst="ellipse">
            <a:avLst/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35" name="CustomShape 10"/>
          <p:cNvSpPr/>
          <p:nvPr/>
        </p:nvSpPr>
        <p:spPr>
          <a:xfrm>
            <a:off x="3396960" y="3739320"/>
            <a:ext cx="688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3319920" y="4034880"/>
            <a:ext cx="484560" cy="1380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12"/>
          <p:cNvSpPr/>
          <p:nvPr/>
        </p:nvSpPr>
        <p:spPr>
          <a:xfrm>
            <a:off x="3700440" y="5415840"/>
            <a:ext cx="204480" cy="20268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8e3b3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13"/>
          <p:cNvSpPr/>
          <p:nvPr/>
        </p:nvSpPr>
        <p:spPr>
          <a:xfrm>
            <a:off x="3910320" y="5553360"/>
            <a:ext cx="827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S2.q(a)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State-based approach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1600200"/>
            <a:ext cx="8229240" cy="28918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State-based: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Local queries, local updates at source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Send full state every once in a while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 receive, merge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File systems (NFS, Unison, Dynamo)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1567440" y="4584600"/>
            <a:ext cx="989640" cy="20001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0000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4"/>
          <p:cNvSpPr/>
          <p:nvPr/>
        </p:nvSpPr>
        <p:spPr>
          <a:xfrm>
            <a:off x="1765440" y="4884840"/>
            <a:ext cx="573120" cy="60048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5"/>
          <p:cNvSpPr/>
          <p:nvPr/>
        </p:nvSpPr>
        <p:spPr>
          <a:xfrm>
            <a:off x="1765440" y="5706360"/>
            <a:ext cx="573120" cy="60048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c0504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6"/>
          <p:cNvSpPr/>
          <p:nvPr/>
        </p:nvSpPr>
        <p:spPr>
          <a:xfrm flipV="1">
            <a:off x="2632680" y="5030640"/>
            <a:ext cx="4840560" cy="4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7"/>
          <p:cNvSpPr/>
          <p:nvPr/>
        </p:nvSpPr>
        <p:spPr>
          <a:xfrm flipV="1">
            <a:off x="2632680" y="5988960"/>
            <a:ext cx="4840560" cy="4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953735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8"/>
          <p:cNvSpPr/>
          <p:nvPr/>
        </p:nvSpPr>
        <p:spPr>
          <a:xfrm>
            <a:off x="1401840" y="4515480"/>
            <a:ext cx="286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9"/>
          <p:cNvSpPr/>
          <p:nvPr/>
        </p:nvSpPr>
        <p:spPr>
          <a:xfrm>
            <a:off x="5180400" y="5907240"/>
            <a:ext cx="204480" cy="20268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8e3b3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10"/>
          <p:cNvSpPr/>
          <p:nvPr/>
        </p:nvSpPr>
        <p:spPr>
          <a:xfrm>
            <a:off x="5390640" y="6122520"/>
            <a:ext cx="970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s2.m(s1)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11"/>
          <p:cNvSpPr/>
          <p:nvPr/>
        </p:nvSpPr>
        <p:spPr>
          <a:xfrm>
            <a:off x="3134160" y="4974480"/>
            <a:ext cx="204480" cy="20268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12"/>
          <p:cNvSpPr/>
          <p:nvPr/>
        </p:nvSpPr>
        <p:spPr>
          <a:xfrm>
            <a:off x="4092120" y="4949640"/>
            <a:ext cx="204480" cy="20268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13"/>
          <p:cNvSpPr/>
          <p:nvPr/>
        </p:nvSpPr>
        <p:spPr>
          <a:xfrm>
            <a:off x="2719800" y="4601160"/>
            <a:ext cx="812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s1.u(a)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14"/>
          <p:cNvSpPr/>
          <p:nvPr/>
        </p:nvSpPr>
        <p:spPr>
          <a:xfrm>
            <a:off x="4296960" y="5177520"/>
            <a:ext cx="882720" cy="63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15"/>
          <p:cNvSpPr/>
          <p:nvPr/>
        </p:nvSpPr>
        <p:spPr>
          <a:xfrm>
            <a:off x="4790520" y="5201640"/>
            <a:ext cx="38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all the replicas talk to each other directly on indirectly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it converges it will satisfy the strong consistency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is the sufficient condition for it to converge?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Semilattice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Set with partial order and an operation can take any two values and give you an upper bound on them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the payload forms a semilattice (partial order on values, always can take an upper bound)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updates are increasing  in semilattice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merge function computes this upper bound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-&gt; replicas converge to LUB of last values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State-based example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821880" y="2267280"/>
            <a:ext cx="989640" cy="20001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0000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3"/>
          <p:cNvSpPr/>
          <p:nvPr/>
        </p:nvSpPr>
        <p:spPr>
          <a:xfrm>
            <a:off x="1019880" y="2567880"/>
            <a:ext cx="573120" cy="60048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4"/>
          <p:cNvSpPr/>
          <p:nvPr/>
        </p:nvSpPr>
        <p:spPr>
          <a:xfrm>
            <a:off x="1019880" y="3389400"/>
            <a:ext cx="573120" cy="60048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c0504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5"/>
          <p:cNvSpPr/>
          <p:nvPr/>
        </p:nvSpPr>
        <p:spPr>
          <a:xfrm flipV="1">
            <a:off x="1811880" y="2595960"/>
            <a:ext cx="6419880" cy="4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6"/>
          <p:cNvSpPr/>
          <p:nvPr/>
        </p:nvSpPr>
        <p:spPr>
          <a:xfrm flipV="1">
            <a:off x="1811880" y="3763440"/>
            <a:ext cx="6419880" cy="4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953735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7"/>
          <p:cNvSpPr/>
          <p:nvPr/>
        </p:nvSpPr>
        <p:spPr>
          <a:xfrm>
            <a:off x="656280" y="2198520"/>
            <a:ext cx="286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8"/>
          <p:cNvSpPr/>
          <p:nvPr/>
        </p:nvSpPr>
        <p:spPr>
          <a:xfrm>
            <a:off x="5259240" y="3666240"/>
            <a:ext cx="204480" cy="20268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9"/>
          <p:cNvSpPr/>
          <p:nvPr/>
        </p:nvSpPr>
        <p:spPr>
          <a:xfrm>
            <a:off x="2634840" y="2539800"/>
            <a:ext cx="204480" cy="20268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10"/>
          <p:cNvSpPr/>
          <p:nvPr/>
        </p:nvSpPr>
        <p:spPr>
          <a:xfrm>
            <a:off x="3490560" y="2514960"/>
            <a:ext cx="204480" cy="20268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11"/>
          <p:cNvSpPr/>
          <p:nvPr/>
        </p:nvSpPr>
        <p:spPr>
          <a:xfrm>
            <a:off x="3695400" y="2860560"/>
            <a:ext cx="300960" cy="63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12"/>
          <p:cNvSpPr/>
          <p:nvPr/>
        </p:nvSpPr>
        <p:spPr>
          <a:xfrm>
            <a:off x="4879440" y="2499480"/>
            <a:ext cx="204480" cy="20268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13"/>
          <p:cNvSpPr/>
          <p:nvPr/>
        </p:nvSpPr>
        <p:spPr>
          <a:xfrm>
            <a:off x="5616720" y="2509200"/>
            <a:ext cx="204480" cy="20268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14"/>
          <p:cNvSpPr/>
          <p:nvPr/>
        </p:nvSpPr>
        <p:spPr>
          <a:xfrm>
            <a:off x="3996360" y="3707280"/>
            <a:ext cx="204480" cy="20268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8e3b3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15"/>
          <p:cNvSpPr/>
          <p:nvPr/>
        </p:nvSpPr>
        <p:spPr>
          <a:xfrm>
            <a:off x="7277760" y="3666600"/>
            <a:ext cx="204480" cy="20268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8e3b3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16"/>
          <p:cNvSpPr/>
          <p:nvPr/>
        </p:nvSpPr>
        <p:spPr>
          <a:xfrm>
            <a:off x="1810440" y="2717640"/>
            <a:ext cx="554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{}=0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17"/>
          <p:cNvSpPr/>
          <p:nvPr/>
        </p:nvSpPr>
        <p:spPr>
          <a:xfrm>
            <a:off x="1810440" y="3872160"/>
            <a:ext cx="554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{}=0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18"/>
          <p:cNvSpPr/>
          <p:nvPr/>
        </p:nvSpPr>
        <p:spPr>
          <a:xfrm>
            <a:off x="2372760" y="2080800"/>
            <a:ext cx="728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Plus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19"/>
          <p:cNvSpPr/>
          <p:nvPr/>
        </p:nvSpPr>
        <p:spPr>
          <a:xfrm>
            <a:off x="2373480" y="2730240"/>
            <a:ext cx="937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{s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1: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5}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20"/>
          <p:cNvSpPr/>
          <p:nvPr/>
        </p:nvSpPr>
        <p:spPr>
          <a:xfrm>
            <a:off x="3655440" y="3910320"/>
            <a:ext cx="937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{s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1: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5}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21"/>
          <p:cNvSpPr/>
          <p:nvPr/>
        </p:nvSpPr>
        <p:spPr>
          <a:xfrm>
            <a:off x="4986000" y="3296880"/>
            <a:ext cx="728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Plus 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22"/>
          <p:cNvSpPr/>
          <p:nvPr/>
        </p:nvSpPr>
        <p:spPr>
          <a:xfrm>
            <a:off x="4655880" y="2080800"/>
            <a:ext cx="728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3"/>
          <p:cNvSpPr/>
          <p:nvPr/>
        </p:nvSpPr>
        <p:spPr>
          <a:xfrm>
            <a:off x="4446360" y="2698200"/>
            <a:ext cx="937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{s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1: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9}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24"/>
          <p:cNvSpPr/>
          <p:nvPr/>
        </p:nvSpPr>
        <p:spPr>
          <a:xfrm>
            <a:off x="5821560" y="2717640"/>
            <a:ext cx="1455480" cy="884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25"/>
          <p:cNvSpPr/>
          <p:nvPr/>
        </p:nvSpPr>
        <p:spPr>
          <a:xfrm>
            <a:off x="4776120" y="3917520"/>
            <a:ext cx="1375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{s1:5,s2:3}=8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26"/>
          <p:cNvSpPr/>
          <p:nvPr/>
        </p:nvSpPr>
        <p:spPr>
          <a:xfrm>
            <a:off x="6735960" y="3875400"/>
            <a:ext cx="1491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{s1:9,s2:3}=12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27"/>
          <p:cNvSpPr/>
          <p:nvPr/>
        </p:nvSpPr>
        <p:spPr>
          <a:xfrm>
            <a:off x="6217200" y="3672360"/>
            <a:ext cx="204480" cy="20268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8e3b3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28"/>
          <p:cNvSpPr/>
          <p:nvPr/>
        </p:nvSpPr>
        <p:spPr>
          <a:xfrm>
            <a:off x="6723720" y="2508480"/>
            <a:ext cx="204480" cy="20268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29"/>
          <p:cNvSpPr/>
          <p:nvPr/>
        </p:nvSpPr>
        <p:spPr>
          <a:xfrm flipV="1">
            <a:off x="6422040" y="2742480"/>
            <a:ext cx="395640" cy="859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30"/>
          <p:cNvSpPr/>
          <p:nvPr/>
        </p:nvSpPr>
        <p:spPr>
          <a:xfrm>
            <a:off x="6071760" y="2128320"/>
            <a:ext cx="1491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{s1:9,s2:3}=12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>
                <p:childTnLst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Another state-based example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726120" y="2118600"/>
            <a:ext cx="989640" cy="20001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0000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3"/>
          <p:cNvSpPr/>
          <p:nvPr/>
        </p:nvSpPr>
        <p:spPr>
          <a:xfrm>
            <a:off x="924120" y="2419200"/>
            <a:ext cx="573120" cy="60048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4"/>
          <p:cNvSpPr/>
          <p:nvPr/>
        </p:nvSpPr>
        <p:spPr>
          <a:xfrm>
            <a:off x="924120" y="3240360"/>
            <a:ext cx="573120" cy="60048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c0504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5"/>
          <p:cNvSpPr/>
          <p:nvPr/>
        </p:nvSpPr>
        <p:spPr>
          <a:xfrm flipV="1">
            <a:off x="1716120" y="2446920"/>
            <a:ext cx="6419880" cy="4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6"/>
          <p:cNvSpPr/>
          <p:nvPr/>
        </p:nvSpPr>
        <p:spPr>
          <a:xfrm flipV="1">
            <a:off x="1716120" y="3614760"/>
            <a:ext cx="6419880" cy="4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953735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7"/>
          <p:cNvSpPr/>
          <p:nvPr/>
        </p:nvSpPr>
        <p:spPr>
          <a:xfrm>
            <a:off x="560520" y="2049840"/>
            <a:ext cx="286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8"/>
          <p:cNvSpPr/>
          <p:nvPr/>
        </p:nvSpPr>
        <p:spPr>
          <a:xfrm>
            <a:off x="2539080" y="2390760"/>
            <a:ext cx="204480" cy="20268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9"/>
          <p:cNvSpPr/>
          <p:nvPr/>
        </p:nvSpPr>
        <p:spPr>
          <a:xfrm>
            <a:off x="3394800" y="2365920"/>
            <a:ext cx="204480" cy="20268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10"/>
          <p:cNvSpPr/>
          <p:nvPr/>
        </p:nvSpPr>
        <p:spPr>
          <a:xfrm>
            <a:off x="3599640" y="2711520"/>
            <a:ext cx="3587040" cy="776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11"/>
          <p:cNvSpPr/>
          <p:nvPr/>
        </p:nvSpPr>
        <p:spPr>
          <a:xfrm>
            <a:off x="4783680" y="2350440"/>
            <a:ext cx="204480" cy="20268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12"/>
          <p:cNvSpPr/>
          <p:nvPr/>
        </p:nvSpPr>
        <p:spPr>
          <a:xfrm>
            <a:off x="5521320" y="2360160"/>
            <a:ext cx="204480" cy="20268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13"/>
          <p:cNvSpPr/>
          <p:nvPr/>
        </p:nvSpPr>
        <p:spPr>
          <a:xfrm>
            <a:off x="7170480" y="3558240"/>
            <a:ext cx="204480" cy="20268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8e3b3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14"/>
          <p:cNvSpPr/>
          <p:nvPr/>
        </p:nvSpPr>
        <p:spPr>
          <a:xfrm>
            <a:off x="6017400" y="3517920"/>
            <a:ext cx="204480" cy="20268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8e3b3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15"/>
          <p:cNvSpPr/>
          <p:nvPr/>
        </p:nvSpPr>
        <p:spPr>
          <a:xfrm>
            <a:off x="1714680" y="2568960"/>
            <a:ext cx="554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{}=0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16"/>
          <p:cNvSpPr/>
          <p:nvPr/>
        </p:nvSpPr>
        <p:spPr>
          <a:xfrm>
            <a:off x="1714680" y="3723480"/>
            <a:ext cx="554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{}=0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17"/>
          <p:cNvSpPr/>
          <p:nvPr/>
        </p:nvSpPr>
        <p:spPr>
          <a:xfrm>
            <a:off x="2277000" y="1931760"/>
            <a:ext cx="728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Plus 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18"/>
          <p:cNvSpPr/>
          <p:nvPr/>
        </p:nvSpPr>
        <p:spPr>
          <a:xfrm>
            <a:off x="2277720" y="2581560"/>
            <a:ext cx="937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{s1:5}=5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19"/>
          <p:cNvSpPr/>
          <p:nvPr/>
        </p:nvSpPr>
        <p:spPr>
          <a:xfrm>
            <a:off x="6906600" y="3720960"/>
            <a:ext cx="937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{s1:9}=9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20"/>
          <p:cNvSpPr/>
          <p:nvPr/>
        </p:nvSpPr>
        <p:spPr>
          <a:xfrm>
            <a:off x="4560120" y="1931760"/>
            <a:ext cx="728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Plus 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21"/>
          <p:cNvSpPr/>
          <p:nvPr/>
        </p:nvSpPr>
        <p:spPr>
          <a:xfrm>
            <a:off x="4350600" y="2549520"/>
            <a:ext cx="937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{s1:9}=9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22"/>
          <p:cNvSpPr/>
          <p:nvPr/>
        </p:nvSpPr>
        <p:spPr>
          <a:xfrm>
            <a:off x="5726160" y="2603880"/>
            <a:ext cx="393120" cy="884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23"/>
          <p:cNvSpPr/>
          <p:nvPr/>
        </p:nvSpPr>
        <p:spPr>
          <a:xfrm>
            <a:off x="5370480" y="3732120"/>
            <a:ext cx="937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{s1:9}=9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TextShape 24"/>
          <p:cNvSpPr txBox="1"/>
          <p:nvPr/>
        </p:nvSpPr>
        <p:spPr>
          <a:xfrm>
            <a:off x="558360" y="4686480"/>
            <a:ext cx="8229240" cy="642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 of order delivery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15" dur="indefinite" restart="never" nodeType="tmRoot">
          <p:childTnLst>
            <p:seq>
              <p:cTn id="1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Simple Client/Server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2834640" y="1220400"/>
            <a:ext cx="3566160" cy="5088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Operation-based approach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3" name="TextShape 2"/>
          <p:cNvSpPr txBox="1"/>
          <p:nvPr/>
        </p:nvSpPr>
        <p:spPr>
          <a:xfrm>
            <a:off x="457200" y="1600200"/>
            <a:ext cx="8229240" cy="28918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operation-based: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Only updates are sent (smaller)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Each replica replay the updates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Reconcile non-commutative operations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Collaborative editing, Bayou, PNUTS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Need something stronger!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Make sure that all updates are propagated to all other replicas (downstream replicas)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1567440" y="4584600"/>
            <a:ext cx="989640" cy="20001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0000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4"/>
          <p:cNvSpPr/>
          <p:nvPr/>
        </p:nvSpPr>
        <p:spPr>
          <a:xfrm>
            <a:off x="1765440" y="4884840"/>
            <a:ext cx="573120" cy="60048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5"/>
          <p:cNvSpPr/>
          <p:nvPr/>
        </p:nvSpPr>
        <p:spPr>
          <a:xfrm>
            <a:off x="1765440" y="5706360"/>
            <a:ext cx="573120" cy="60048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c0504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6"/>
          <p:cNvSpPr/>
          <p:nvPr/>
        </p:nvSpPr>
        <p:spPr>
          <a:xfrm flipV="1">
            <a:off x="2632680" y="5030640"/>
            <a:ext cx="4840560" cy="4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7"/>
          <p:cNvSpPr/>
          <p:nvPr/>
        </p:nvSpPr>
        <p:spPr>
          <a:xfrm flipV="1">
            <a:off x="2632680" y="5988960"/>
            <a:ext cx="4840560" cy="4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953735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8"/>
          <p:cNvSpPr/>
          <p:nvPr/>
        </p:nvSpPr>
        <p:spPr>
          <a:xfrm>
            <a:off x="1401840" y="4515480"/>
            <a:ext cx="286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9"/>
          <p:cNvSpPr/>
          <p:nvPr/>
        </p:nvSpPr>
        <p:spPr>
          <a:xfrm>
            <a:off x="5180400" y="5907240"/>
            <a:ext cx="204480" cy="20268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8e3b3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10"/>
          <p:cNvSpPr/>
          <p:nvPr/>
        </p:nvSpPr>
        <p:spPr>
          <a:xfrm>
            <a:off x="5390280" y="6122520"/>
            <a:ext cx="827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S2.u(a)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11"/>
          <p:cNvSpPr/>
          <p:nvPr/>
        </p:nvSpPr>
        <p:spPr>
          <a:xfrm>
            <a:off x="3134160" y="4959720"/>
            <a:ext cx="204480" cy="20268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12"/>
          <p:cNvSpPr/>
          <p:nvPr/>
        </p:nvSpPr>
        <p:spPr>
          <a:xfrm>
            <a:off x="2719800" y="4601160"/>
            <a:ext cx="812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s1.u(a)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13"/>
          <p:cNvSpPr/>
          <p:nvPr/>
        </p:nvSpPr>
        <p:spPr>
          <a:xfrm>
            <a:off x="3339000" y="5201640"/>
            <a:ext cx="1841040" cy="705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14"/>
          <p:cNvSpPr/>
          <p:nvPr/>
        </p:nvSpPr>
        <p:spPr>
          <a:xfrm>
            <a:off x="4240080" y="5201640"/>
            <a:ext cx="290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7" dur="indefinite" restart="never" nodeType="tmRoot">
          <p:childTnLst>
            <p:seq>
              <p:cTn id="1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Op-based example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726120" y="2160360"/>
            <a:ext cx="989640" cy="20001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0000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3"/>
          <p:cNvSpPr/>
          <p:nvPr/>
        </p:nvSpPr>
        <p:spPr>
          <a:xfrm>
            <a:off x="924120" y="2460960"/>
            <a:ext cx="573120" cy="60048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4"/>
          <p:cNvSpPr/>
          <p:nvPr/>
        </p:nvSpPr>
        <p:spPr>
          <a:xfrm>
            <a:off x="924120" y="3282120"/>
            <a:ext cx="573120" cy="60048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c0504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5"/>
          <p:cNvSpPr/>
          <p:nvPr/>
        </p:nvSpPr>
        <p:spPr>
          <a:xfrm flipV="1">
            <a:off x="1716120" y="2488680"/>
            <a:ext cx="6419880" cy="4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6"/>
          <p:cNvSpPr/>
          <p:nvPr/>
        </p:nvSpPr>
        <p:spPr>
          <a:xfrm flipV="1">
            <a:off x="1716120" y="3656520"/>
            <a:ext cx="6419880" cy="4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953735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7"/>
          <p:cNvSpPr/>
          <p:nvPr/>
        </p:nvSpPr>
        <p:spPr>
          <a:xfrm>
            <a:off x="560520" y="2091600"/>
            <a:ext cx="286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8"/>
          <p:cNvSpPr/>
          <p:nvPr/>
        </p:nvSpPr>
        <p:spPr>
          <a:xfrm>
            <a:off x="2539080" y="2432520"/>
            <a:ext cx="204480" cy="20268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9"/>
          <p:cNvSpPr/>
          <p:nvPr/>
        </p:nvSpPr>
        <p:spPr>
          <a:xfrm>
            <a:off x="2717640" y="2646720"/>
            <a:ext cx="585360" cy="883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10"/>
          <p:cNvSpPr/>
          <p:nvPr/>
        </p:nvSpPr>
        <p:spPr>
          <a:xfrm>
            <a:off x="4485600" y="2392560"/>
            <a:ext cx="204480" cy="20268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11"/>
          <p:cNvSpPr/>
          <p:nvPr/>
        </p:nvSpPr>
        <p:spPr>
          <a:xfrm>
            <a:off x="1713240" y="261072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12"/>
          <p:cNvSpPr/>
          <p:nvPr/>
        </p:nvSpPr>
        <p:spPr>
          <a:xfrm>
            <a:off x="1713240" y="376524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13"/>
          <p:cNvSpPr/>
          <p:nvPr/>
        </p:nvSpPr>
        <p:spPr>
          <a:xfrm>
            <a:off x="2277000" y="1973520"/>
            <a:ext cx="728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Plus 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14"/>
          <p:cNvSpPr/>
          <p:nvPr/>
        </p:nvSpPr>
        <p:spPr>
          <a:xfrm>
            <a:off x="2485080" y="264672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15"/>
          <p:cNvSpPr/>
          <p:nvPr/>
        </p:nvSpPr>
        <p:spPr>
          <a:xfrm>
            <a:off x="6778080" y="3698280"/>
            <a:ext cx="412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16"/>
          <p:cNvSpPr/>
          <p:nvPr/>
        </p:nvSpPr>
        <p:spPr>
          <a:xfrm>
            <a:off x="4046760" y="1975680"/>
            <a:ext cx="898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Times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17"/>
          <p:cNvSpPr/>
          <p:nvPr/>
        </p:nvSpPr>
        <p:spPr>
          <a:xfrm>
            <a:off x="4730760" y="2734920"/>
            <a:ext cx="2170080" cy="82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18"/>
          <p:cNvSpPr/>
          <p:nvPr/>
        </p:nvSpPr>
        <p:spPr>
          <a:xfrm>
            <a:off x="4196880" y="381096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19"/>
          <p:cNvSpPr/>
          <p:nvPr/>
        </p:nvSpPr>
        <p:spPr>
          <a:xfrm>
            <a:off x="3267720" y="3558240"/>
            <a:ext cx="204480" cy="20268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20"/>
          <p:cNvSpPr/>
          <p:nvPr/>
        </p:nvSpPr>
        <p:spPr>
          <a:xfrm>
            <a:off x="3241440" y="376128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21"/>
          <p:cNvSpPr/>
          <p:nvPr/>
        </p:nvSpPr>
        <p:spPr>
          <a:xfrm>
            <a:off x="3913920" y="3259080"/>
            <a:ext cx="728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Plus 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22"/>
          <p:cNvSpPr/>
          <p:nvPr/>
        </p:nvSpPr>
        <p:spPr>
          <a:xfrm>
            <a:off x="4243320" y="3602160"/>
            <a:ext cx="204480" cy="20268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23"/>
          <p:cNvSpPr/>
          <p:nvPr/>
        </p:nvSpPr>
        <p:spPr>
          <a:xfrm flipV="1">
            <a:off x="4496400" y="2590920"/>
            <a:ext cx="2069280" cy="104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24"/>
          <p:cNvSpPr/>
          <p:nvPr/>
        </p:nvSpPr>
        <p:spPr>
          <a:xfrm>
            <a:off x="4317120" y="2554920"/>
            <a:ext cx="412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25"/>
          <p:cNvSpPr/>
          <p:nvPr/>
        </p:nvSpPr>
        <p:spPr>
          <a:xfrm>
            <a:off x="2874960" y="2795400"/>
            <a:ext cx="728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Plus 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26"/>
          <p:cNvSpPr/>
          <p:nvPr/>
        </p:nvSpPr>
        <p:spPr>
          <a:xfrm>
            <a:off x="6235200" y="3040560"/>
            <a:ext cx="898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Times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27"/>
          <p:cNvSpPr/>
          <p:nvPr/>
        </p:nvSpPr>
        <p:spPr>
          <a:xfrm>
            <a:off x="5497200" y="2580120"/>
            <a:ext cx="728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Plus 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CustomShape 28"/>
          <p:cNvSpPr/>
          <p:nvPr/>
        </p:nvSpPr>
        <p:spPr>
          <a:xfrm>
            <a:off x="6568920" y="2493000"/>
            <a:ext cx="412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TextShape 29"/>
          <p:cNvSpPr txBox="1"/>
          <p:nvPr/>
        </p:nvSpPr>
        <p:spPr>
          <a:xfrm>
            <a:off x="457200" y="4647600"/>
            <a:ext cx="8229240" cy="15667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(5 + 4) × 2 ≠ (5 × 2) +4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Updates should be commutative operations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19" dur="indefinite" restart="never" nodeType="tmRoot">
          <p:childTnLst>
            <p:seq>
              <p:cTn id="120" dur="indefinite" nodeType="mainSeq">
                <p:childTnLst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Compare!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state-based: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Update and merge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Simple data types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Not efficient for large objects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Operation-based: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Update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More complex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More powerful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Small messages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They are equivalent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you can take any state based object and emulate it in an op-based model and if one converges the other converges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63" dur="indefinite" restart="never" nodeType="tmRoot">
          <p:childTnLst>
            <p:seq>
              <p:cTn id="1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G-Counter CRDT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TODO: algorithm and method (see wikipedia page)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65" dur="indefinite" restart="never" nodeType="tmRoot">
          <p:childTnLst>
            <p:seq>
              <p:cTn id="1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PN-Counter CRDT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TODO: algorithm and method (see wikipedia page)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67" dur="indefinite" restart="never" nodeType="tmRoot">
          <p:childTnLst>
            <p:seq>
              <p:cTn id="1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G-Set CRDT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TODO: algorithm and method (see wikipedia page)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69" dur="indefinite" restart="never" nodeType="tmRoot">
          <p:childTnLst>
            <p:seq>
              <p:cTn id="1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2P-Set CRDT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TODO: algorithm and method (see wikipedia page)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71" dur="indefinite" restart="never" nodeType="tmRoot">
          <p:childTnLst>
            <p:seq>
              <p:cTn id="1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LWW-Set CRDT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TODO: algorithm and method (see wikipedia page)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73" dur="indefinite" restart="never" nodeType="tmRoot">
          <p:childTnLst>
            <p:seq>
              <p:cTn id="1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OR-Set CRDT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TODO: algorithm and method (see wikipedia page)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75" dur="indefinite" restart="never" nodeType="tmRoot">
          <p:childTnLst>
            <p:seq>
              <p:cTn id="1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Sequence CRDTs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TODO: algorithm and method (see wikipedia page)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77" dur="indefinite" restart="never" nodeType="tmRoot">
          <p:childTnLst>
            <p:seq>
              <p:cTn id="1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Distributed System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2021040" y="1417320"/>
            <a:ext cx="5019840" cy="4961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CRDT in Action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SoundCloud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Bet365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Redis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Riak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League of Legions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orbit-db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79" dur="indefinite" restart="never" nodeType="tmRoot">
          <p:childTnLst>
            <p:seq>
              <p:cTn id="1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References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hlinkClick r:id="rId1"/>
              </a:rPr>
              <a:t>https://pages.lip6.fr/Marc.Shapiro/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hlinkClick r:id="rId2"/>
              </a:rPr>
              <a:t>https://www.youtube.com/watch?v=ebWVLVhiaiY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hlinkClick r:id="rId3"/>
              </a:rPr>
              <a:t>https://www.youtube.com/watch?v=vBU70EjwGfw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hlinkClick r:id="rId4"/>
              </a:rPr>
              <a:t>https://en.wikipedia.org/wiki/Conflict-free_replicated_data_type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81" dur="indefinite" restart="never" nodeType="tmRoot">
          <p:childTnLst>
            <p:seq>
              <p:cTn id="1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Conflicts and Resolution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Partition A receives update(X</a:t>
            </a:r>
            <a:r>
              <a:rPr b="0" lang="en-US" sz="3200" spc="-1" strike="noStrike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a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Partition B receives update(X</a:t>
            </a:r>
            <a:r>
              <a:rPr b="0" lang="en-US" sz="3200" spc="-1" strike="noStrike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b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How to merge competing updates?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Timestamp?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Last-writer-wins?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Solution may be imperfect (i.e. a loser)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Some data-types are conflict-free!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Replication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Availability is desirable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Fault-tolerance is desirable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Low latency (high-performance) is desirable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Maintaining consistency can be difficult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Key Concepts to Review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Strong consistency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Eventual consistency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Conflict arbitration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Consensus and rollback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CAP problem (pick 2)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Consistency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Availability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Partition Tolerance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strong consistency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Everyone knows about every update immediately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There is an order for all operations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Everyone sees the same order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Bottlenecks: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Consensus problem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Makes the system sequential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Slow, not scalable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Tolerates &lt; n/2 failures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Unfortunately, the CAP theorem tells us that no system satisfying those three desirable properties together exists: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Availability is often dropped!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Drop strong consistency for a weaker form of consistency: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Eventual consistency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</TotalTime>
  <Application>LibreOffice/5.2.7.2$Linux_X86_64 LibreOffice_project/20m0$Build-2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2017-11-15T18:57:32Z</dcterms:created>
  <dc:creator>Sepideh Roghanchi</dc:creator>
  <dc:description/>
  <dc:language>en-US</dc:language>
  <cp:lastModifiedBy/>
  <dcterms:modified xsi:type="dcterms:W3CDTF">2017-11-16T16:26:43Z</dcterms:modified>
  <cp:revision>32</cp:revision>
  <dc:subject/>
  <dc:title>CRDTs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15.0040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17</vt:i4>
  </property>
</Properties>
</file>