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286" r:id="rId2"/>
    <p:sldId id="288" r:id="rId3"/>
    <p:sldId id="289" r:id="rId4"/>
    <p:sldId id="287" r:id="rId5"/>
    <p:sldId id="290" r:id="rId6"/>
    <p:sldId id="291" r:id="rId7"/>
    <p:sldId id="292" r:id="rId8"/>
    <p:sldId id="258" r:id="rId9"/>
    <p:sldId id="260" r:id="rId10"/>
    <p:sldId id="261" r:id="rId11"/>
    <p:sldId id="293" r:id="rId12"/>
    <p:sldId id="294" r:id="rId13"/>
    <p:sldId id="263" r:id="rId14"/>
    <p:sldId id="295" r:id="rId15"/>
    <p:sldId id="262" r:id="rId16"/>
    <p:sldId id="312" r:id="rId17"/>
    <p:sldId id="264" r:id="rId18"/>
    <p:sldId id="314" r:id="rId19"/>
    <p:sldId id="265" r:id="rId20"/>
    <p:sldId id="301" r:id="rId21"/>
    <p:sldId id="266" r:id="rId22"/>
    <p:sldId id="267" r:id="rId23"/>
    <p:sldId id="313" r:id="rId24"/>
    <p:sldId id="268" r:id="rId25"/>
    <p:sldId id="269" r:id="rId26"/>
    <p:sldId id="270" r:id="rId27"/>
    <p:sldId id="299" r:id="rId28"/>
    <p:sldId id="297" r:id="rId29"/>
    <p:sldId id="271" r:id="rId30"/>
    <p:sldId id="272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35" r:id="rId45"/>
    <p:sldId id="336" r:id="rId46"/>
    <p:sldId id="337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4"/>
    <p:restoredTop sz="82228"/>
  </p:normalViewPr>
  <p:slideViewPr>
    <p:cSldViewPr snapToGrid="0" snapToObjects="1">
      <p:cViewPr varScale="1">
        <p:scale>
          <a:sx n="75" d="100"/>
          <a:sy n="75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replicas converge toward the same state in finite time </a:t>
            </a:r>
          </a:p>
          <a:p>
            <a:r>
              <a:t>eventual consistency means that replicas eventually reach the same final value if clients stop submitting updates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/>
            <a:r>
              <a:rPr lang="en-US" dirty="0" smtClean="0"/>
              <a:t>as</a:t>
            </a:r>
            <a:r>
              <a:rPr lang="en-US" baseline="0" dirty="0" smtClean="0"/>
              <a:t> opposed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8" name="Shape 3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Incremental feature ensures that we have partial order and all updates are going forward in the partial order</a:t>
            </a:r>
          </a:p>
        </p:txBody>
      </p:sp>
    </p:spTree>
    <p:extLst>
      <p:ext uri="{BB962C8B-B14F-4D97-AF65-F5344CB8AC3E}">
        <p14:creationId xmlns:p14="http://schemas.microsoft.com/office/powerpoint/2010/main" val="206439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0" name="Shape 4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834845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5" name="Shape 4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1536413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2" name="Shape 4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569907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8" name="Shape 4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41760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4" name="Shape 4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1582486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0" name="Shape 4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1572202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1997840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2" name="Shape 4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28321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1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8" name="Shape 4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rid of tombstones</a:t>
            </a:r>
          </a:p>
        </p:txBody>
      </p:sp>
    </p:spTree>
    <p:extLst>
      <p:ext uri="{BB962C8B-B14F-4D97-AF65-F5344CB8AC3E}">
        <p14:creationId xmlns:p14="http://schemas.microsoft.com/office/powerpoint/2010/main" val="51638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Calibri"/>
              </a:rPr>
              <a:t>consider </a:t>
            </a:r>
            <a:endParaRPr lang="en-US" dirty="0" smtClean="0"/>
          </a:p>
          <a:p>
            <a:pPr algn="l" defTabSz="457200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/>
            <a:r>
              <a:rPr lang="en-US" dirty="0" smtClean="0"/>
              <a:t>Clients of an object</a:t>
            </a:r>
            <a:r>
              <a:rPr lang="en-US" baseline="0" dirty="0" smtClean="0"/>
              <a:t> may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Calibri"/>
              </a:rPr>
              <a:t>An object is a tuple </a:t>
            </a:r>
            <a:endParaRPr lang="en-US" dirty="0" smtClean="0"/>
          </a:p>
          <a:p>
            <a:pPr algn="l" defTabSz="457200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/>
            <a:r>
              <a:rPr lang="en-US" dirty="0" smtClean="0"/>
              <a:t>Eventual delivery</a:t>
            </a:r>
          </a:p>
          <a:p>
            <a:pPr algn="l" defTabSz="457200" rtl="0" latinLnBrk="0"/>
            <a:r>
              <a:rPr lang="en-US" dirty="0" smtClean="0"/>
              <a:t>Termination</a:t>
            </a:r>
          </a:p>
          <a:p>
            <a:pPr algn="l" defTabSz="457200" rtl="0" latinLnBrk="0"/>
            <a:r>
              <a:rPr lang="en-US" dirty="0" smtClean="0"/>
              <a:t>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7200" rtl="0" latinLnBrk="0"/>
            <a:r>
              <a:rPr lang="en-US" dirty="0" smtClean="0"/>
              <a:t>idempotent commutative semigroup/associative</a:t>
            </a:r>
          </a:p>
          <a:p>
            <a:pPr algn="l" defTabSz="457200" rtl="0" latinLnBrk="0"/>
            <a:r>
              <a:rPr lang="en-US" dirty="0" smtClean="0"/>
              <a:t> least upper bound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>
                <a:effectLst/>
                <a:latin typeface="+mj-lt"/>
                <a:ea typeface="+mj-ea"/>
                <a:cs typeface="+mj-cs"/>
                <a:sym typeface="Calibri"/>
              </a:rPr>
              <a:t>is a partial order ≤ equipped with a </a:t>
            </a:r>
            <a:r>
              <a:rPr lang="en-US" sz="1200" i="1" smtClean="0">
                <a:effectLst/>
                <a:latin typeface="+mj-lt"/>
                <a:ea typeface="+mj-ea"/>
                <a:cs typeface="+mj-cs"/>
                <a:sym typeface="Calibri"/>
              </a:rPr>
              <a:t>least upper bound </a:t>
            </a:r>
            <a:r>
              <a:rPr lang="en-US" sz="1200" smtClean="0">
                <a:effectLst/>
                <a:latin typeface="+mj-lt"/>
                <a:ea typeface="+mj-ea"/>
                <a:cs typeface="+mj-cs"/>
                <a:sym typeface="Calibri"/>
              </a:rPr>
              <a:t>(LUB) ⊔ for all pairs </a:t>
            </a:r>
            <a:endParaRPr lang="en-US" smtClean="0"/>
          </a:p>
          <a:p>
            <a:pPr algn="l" defTabSz="457200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(partial order on values, always can take an upper bound)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mic Sans MS" charset="0"/>
                <a:ea typeface="Comic Sans MS" charset="0"/>
                <a:cs typeface="Comic Sans MS" charset="0"/>
              </a:rPr>
              <a:t>A type with these properties will be called a </a:t>
            </a:r>
          </a:p>
          <a:p>
            <a:pPr algn="l" defTabSz="457200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14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Calibri"/>
              </a:rPr>
              <a:t>prepare-update executes at the source replica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  <a:latin typeface="+mj-lt"/>
                <a:ea typeface="+mj-ea"/>
                <a:cs typeface="+mj-cs"/>
                <a:sym typeface="Calibri"/>
              </a:rPr>
              <a:t>The effect-update method executes at all replicas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that delivers every message to every recipient exactly once and in an order consistent with happened-before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algn="l" defTabSz="457200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.AppleSystemUIFont" charset="-120"/>
              <a:buChar char="-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F841-EA83-C04B-B6E9-2665025241FF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6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4254E0"/>
          </a:solidFill>
          <a:latin typeface="Comic Sans MS" charset="0"/>
          <a:ea typeface="Comic Sans MS" charset="0"/>
          <a:cs typeface="Comic Sans M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Comic Sans MS" charset="0"/>
          <a:ea typeface="Comic Sans MS" charset="0"/>
          <a:cs typeface="Comic Sans M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Comic Sans MS" charset="0"/>
          <a:ea typeface="Comic Sans MS" charset="0"/>
          <a:cs typeface="Comic Sans M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Comic Sans MS" charset="0"/>
          <a:ea typeface="Comic Sans MS" charset="0"/>
          <a:cs typeface="Comic Sans M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Comic Sans MS" charset="0"/>
          <a:ea typeface="Comic Sans MS" charset="0"/>
          <a:cs typeface="Comic Sans M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Comic Sans MS" charset="0"/>
          <a:ea typeface="Comic Sans MS" charset="0"/>
          <a:cs typeface="Comic Sans M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bWVLVhiaiY" TargetMode="External"/><Relationship Id="rId4" Type="http://schemas.openxmlformats.org/officeDocument/2006/relationships/hyperlink" Target="https://www.youtube.com/watch?v=vBU70EjwGfw" TargetMode="External"/><Relationship Id="rId5" Type="http://schemas.openxmlformats.org/officeDocument/2006/relationships/hyperlink" Target="https://en.wikipedia.org/wiki/Conflict-free_replicated_data_type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ages.lip6.fr/Marc.Shapir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1440" y="660960"/>
            <a:ext cx="896112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CRDTs</a:t>
            </a:r>
            <a:r>
              <a:t/>
            </a:r>
            <a:br/>
            <a:r>
              <a:rPr lang="en-US" sz="40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Conflict-free Replicated Data Types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Mohammad Ghasemisharif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John Kristoff</a:t>
            </a:r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Sepideh Roghanchi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9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b="0" dirty="0"/>
              <a:t>Strong </a:t>
            </a:r>
            <a:r>
              <a:rPr lang="en-US" b="0" dirty="0" smtClean="0"/>
              <a:t>E</a:t>
            </a:r>
            <a:r>
              <a:rPr b="0" dirty="0" smtClean="0"/>
              <a:t>ventual </a:t>
            </a:r>
            <a:r>
              <a:rPr lang="en-US" b="0" dirty="0" smtClean="0"/>
              <a:t>C</a:t>
            </a:r>
            <a:r>
              <a:rPr b="0" dirty="0" smtClean="0"/>
              <a:t>onsistency</a:t>
            </a:r>
            <a:endParaRPr b="0" dirty="0"/>
          </a:p>
        </p:txBody>
      </p:sp>
      <p:sp>
        <p:nvSpPr>
          <p:cNvPr id="130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sz="3200" dirty="0"/>
              <a:t>Update local + propagate</a:t>
            </a:r>
          </a:p>
          <a:p>
            <a:r>
              <a:rPr sz="3200" dirty="0"/>
              <a:t>A replica of the shared data structure is coherent with other replicas that </a:t>
            </a:r>
            <a:r>
              <a:rPr sz="3200" i="1" dirty="0"/>
              <a:t>have observed </a:t>
            </a:r>
            <a:r>
              <a:rPr sz="3200" dirty="0"/>
              <a:t>the same operations </a:t>
            </a:r>
          </a:p>
          <a:p>
            <a:r>
              <a:rPr sz="3200" dirty="0"/>
              <a:t>No synchronization (no consensus)</a:t>
            </a:r>
          </a:p>
          <a:p>
            <a:r>
              <a:rPr sz="3200" dirty="0"/>
              <a:t>Deterministic outcome for every conflict</a:t>
            </a:r>
          </a:p>
          <a:p>
            <a:r>
              <a:rPr sz="3200" dirty="0"/>
              <a:t>Allow any number of </a:t>
            </a:r>
            <a:r>
              <a:rPr sz="3200" dirty="0" smtClean="0"/>
              <a:t>failure</a:t>
            </a:r>
            <a:endParaRPr lang="en-US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Origin Story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2011 publication by Marc Shapiro, et al.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Strong consistency does not scale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Eventual consistency is better, but…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Concurrent conflict resolution is hard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Therefore, strong eventual consistency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472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CRDT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Conflict-free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Replicated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Type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9027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329184" indent="-329184" defTabSz="438911">
              <a:lnSpc>
                <a:spcPct val="90000"/>
              </a:lnSpc>
              <a:spcBef>
                <a:spcPts val="600"/>
              </a:spcBef>
              <a:defRPr sz="2592"/>
            </a:pPr>
            <a:r>
              <a:rPr dirty="0"/>
              <a:t>CRDT: a simple, theoretically sound approach to eventual consistency</a:t>
            </a:r>
          </a:p>
          <a:p>
            <a:pPr marL="329184" indent="-329184" defTabSz="438911">
              <a:lnSpc>
                <a:spcPct val="90000"/>
              </a:lnSpc>
              <a:spcBef>
                <a:spcPts val="600"/>
              </a:spcBef>
              <a:defRPr sz="2592"/>
            </a:pPr>
            <a:r>
              <a:rPr lang="en-US" dirty="0"/>
              <a:t>R</a:t>
            </a:r>
            <a:r>
              <a:rPr dirty="0" smtClean="0"/>
              <a:t>eplicas </a:t>
            </a:r>
            <a:r>
              <a:rPr dirty="0"/>
              <a:t>of any CRDT converge to a common state that is equivalent to some correct sequential execution</a:t>
            </a:r>
          </a:p>
          <a:p>
            <a:pPr marL="329184" indent="-329184" defTabSz="438911">
              <a:lnSpc>
                <a:spcPct val="90000"/>
              </a:lnSpc>
              <a:spcBef>
                <a:spcPts val="600"/>
              </a:spcBef>
              <a:defRPr sz="2592"/>
            </a:pPr>
            <a:r>
              <a:rPr lang="en-US" dirty="0"/>
              <a:t>P</a:t>
            </a:r>
            <a:r>
              <a:rPr dirty="0" smtClean="0"/>
              <a:t>roperties</a:t>
            </a:r>
            <a:r>
              <a:rPr dirty="0"/>
              <a:t>:</a:t>
            </a:r>
          </a:p>
          <a:p>
            <a:pPr marL="713231" lvl="1" indent="-274320" defTabSz="438911">
              <a:lnSpc>
                <a:spcPct val="90000"/>
              </a:lnSpc>
              <a:spcBef>
                <a:spcPts val="500"/>
              </a:spcBef>
              <a:defRPr sz="2208"/>
            </a:pPr>
            <a:r>
              <a:rPr lang="en-US" dirty="0"/>
              <a:t>N</a:t>
            </a:r>
            <a:r>
              <a:rPr dirty="0" smtClean="0"/>
              <a:t>o </a:t>
            </a:r>
            <a:r>
              <a:rPr dirty="0"/>
              <a:t>synchronization</a:t>
            </a:r>
          </a:p>
          <a:p>
            <a:pPr marL="713231" lvl="1" indent="-274320" defTabSz="438911">
              <a:lnSpc>
                <a:spcPct val="90000"/>
              </a:lnSpc>
              <a:spcBef>
                <a:spcPts val="500"/>
              </a:spcBef>
              <a:defRPr sz="2208"/>
            </a:pPr>
            <a:r>
              <a:rPr lang="en-US" dirty="0"/>
              <a:t>U</a:t>
            </a:r>
            <a:r>
              <a:rPr dirty="0" smtClean="0"/>
              <a:t>pdate </a:t>
            </a:r>
            <a:r>
              <a:rPr dirty="0"/>
              <a:t>executes immediately</a:t>
            </a:r>
          </a:p>
          <a:p>
            <a:pPr marL="713231" lvl="1" indent="-274320" defTabSz="438911">
              <a:lnSpc>
                <a:spcPct val="90000"/>
              </a:lnSpc>
              <a:spcBef>
                <a:spcPts val="500"/>
              </a:spcBef>
              <a:defRPr sz="2208"/>
            </a:pPr>
            <a:r>
              <a:rPr lang="en-US" dirty="0"/>
              <a:t>U</a:t>
            </a:r>
            <a:r>
              <a:rPr dirty="0" smtClean="0"/>
              <a:t>naffected </a:t>
            </a:r>
            <a:r>
              <a:rPr dirty="0"/>
              <a:t>by network latency, faults, or disconnection</a:t>
            </a:r>
          </a:p>
          <a:p>
            <a:pPr marL="713231" lvl="1" indent="-274320" defTabSz="438911">
              <a:lnSpc>
                <a:spcPct val="90000"/>
              </a:lnSpc>
              <a:spcBef>
                <a:spcPts val="500"/>
              </a:spcBef>
              <a:defRPr sz="2208"/>
            </a:pPr>
            <a:r>
              <a:rPr lang="en-US" dirty="0"/>
              <a:t>E</a:t>
            </a:r>
            <a:r>
              <a:rPr dirty="0" smtClean="0"/>
              <a:t>xtremely </a:t>
            </a:r>
            <a:r>
              <a:rPr dirty="0"/>
              <a:t>scalable</a:t>
            </a:r>
          </a:p>
          <a:p>
            <a:pPr marL="713231" lvl="1" indent="-274320" defTabSz="438911">
              <a:lnSpc>
                <a:spcPct val="90000"/>
              </a:lnSpc>
              <a:spcBef>
                <a:spcPts val="500"/>
              </a:spcBef>
              <a:defRPr sz="2208"/>
            </a:pPr>
            <a:r>
              <a:rPr lang="en-US" dirty="0"/>
              <a:t>F</a:t>
            </a:r>
            <a:r>
              <a:rPr dirty="0" smtClean="0"/>
              <a:t>ault-tolerant</a:t>
            </a:r>
            <a:endParaRPr dirty="0"/>
          </a:p>
          <a:p>
            <a:pPr marL="713231" lvl="1" indent="-274320" defTabSz="438911">
              <a:lnSpc>
                <a:spcPct val="90000"/>
              </a:lnSpc>
              <a:spcBef>
                <a:spcPts val="500"/>
              </a:spcBef>
              <a:defRPr sz="2208"/>
            </a:pPr>
            <a:r>
              <a:rPr lang="en-US" dirty="0"/>
              <a:t>D</a:t>
            </a:r>
            <a:r>
              <a:rPr dirty="0" smtClean="0"/>
              <a:t>oes </a:t>
            </a:r>
            <a:r>
              <a:rPr dirty="0"/>
              <a:t>not require much mechanism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 Key Ideas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Data-type (in CRDTs)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structures that ease consistency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Eliminates complexity of consensus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or operations must be commutative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3763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Definitions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dirty="0"/>
              <a:t>EC: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 b="1"/>
            </a:pPr>
            <a:r>
              <a:rPr dirty="0"/>
              <a:t>Eventual delivery: </a:t>
            </a:r>
            <a:r>
              <a:rPr b="0" i="1" dirty="0"/>
              <a:t>An update delivered at some correct replica is eventually delivered to all correct replicas: </a:t>
            </a:r>
            <a:r>
              <a:rPr b="0" dirty="0"/>
              <a:t>∀i,j : f ∈ c</a:t>
            </a:r>
            <a:r>
              <a:rPr sz="300" b="0" dirty="0"/>
              <a:t>i </a:t>
            </a:r>
            <a:r>
              <a:rPr b="0" dirty="0"/>
              <a:t>⇒ ♦f ∈ c</a:t>
            </a:r>
            <a:endParaRPr sz="4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 b="1"/>
            </a:pPr>
            <a:r>
              <a:rPr dirty="0"/>
              <a:t>Termination: </a:t>
            </a:r>
            <a:r>
              <a:rPr b="0" i="1" dirty="0"/>
              <a:t>All method executions terminate </a:t>
            </a:r>
            <a:endParaRPr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 b="1"/>
            </a:pPr>
            <a:r>
              <a:rPr dirty="0"/>
              <a:t>Convergence: </a:t>
            </a:r>
            <a:r>
              <a:rPr b="0" i="1" dirty="0"/>
              <a:t>Correct replicas that have delivered the same updates eventually reach equivalent state: </a:t>
            </a:r>
            <a:r>
              <a:rPr b="0" dirty="0"/>
              <a:t>∀i,j : ci = cj ⇒ ♦ si ≡ sj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dirty="0" smtClean="0"/>
              <a:t>S</a:t>
            </a:r>
            <a:r>
              <a:rPr lang="en-US" dirty="0" smtClean="0"/>
              <a:t>EC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 b="1"/>
            </a:pPr>
            <a:r>
              <a:rPr dirty="0"/>
              <a:t>Strong Convergence: </a:t>
            </a:r>
            <a:r>
              <a:rPr b="0" i="1" dirty="0"/>
              <a:t>Correct replicas that have delivered the same updates </a:t>
            </a:r>
            <a:r>
              <a:rPr b="0" i="1" dirty="0">
                <a:solidFill>
                  <a:srgbClr val="FF0000"/>
                </a:solidFill>
              </a:rPr>
              <a:t>have</a:t>
            </a:r>
            <a:r>
              <a:rPr b="0" i="1" dirty="0"/>
              <a:t> equivalent state: </a:t>
            </a:r>
            <a:r>
              <a:rPr b="0" dirty="0"/>
              <a:t>∀i,j </a:t>
            </a:r>
            <a:r>
              <a:rPr b="0" dirty="0" smtClean="0"/>
              <a:t>:</a:t>
            </a:r>
            <a:r>
              <a:rPr lang="en-US" b="0" dirty="0" smtClean="0"/>
              <a:t> </a:t>
            </a:r>
            <a:r>
              <a:rPr b="0" dirty="0" smtClean="0"/>
              <a:t>c</a:t>
            </a:r>
            <a:r>
              <a:rPr sz="300" b="0" dirty="0" smtClean="0"/>
              <a:t>i </a:t>
            </a:r>
            <a:r>
              <a:rPr b="0" dirty="0"/>
              <a:t>=c</a:t>
            </a:r>
            <a:r>
              <a:rPr sz="300" b="0" dirty="0"/>
              <a:t>j </a:t>
            </a:r>
            <a:r>
              <a:rPr b="0" dirty="0"/>
              <a:t>⇒s</a:t>
            </a:r>
            <a:r>
              <a:rPr sz="300" b="0" dirty="0"/>
              <a:t>i </a:t>
            </a:r>
            <a:r>
              <a:rPr b="0" dirty="0"/>
              <a:t>≡s</a:t>
            </a:r>
            <a:r>
              <a:rPr sz="300" b="0" dirty="0"/>
              <a:t>j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System model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Processes interconnected by an asynchronous network</a:t>
            </a:r>
          </a:p>
          <a:p>
            <a:r>
              <a:rPr lang="en-US" sz="3200" dirty="0" smtClean="0"/>
              <a:t>The network can partition and recover </a:t>
            </a:r>
          </a:p>
          <a:p>
            <a:r>
              <a:rPr lang="en-US" sz="3200" dirty="0" smtClean="0"/>
              <a:t>Non-byzantine processes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crash silently</a:t>
            </a:r>
          </a:p>
          <a:p>
            <a:pPr lvl="1"/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 may remain crashed forever</a:t>
            </a:r>
          </a:p>
          <a:p>
            <a:pPr lvl="1"/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 or may recover with its memory intact</a:t>
            </a:r>
          </a:p>
        </p:txBody>
      </p:sp>
    </p:spTree>
    <p:extLst>
      <p:ext uri="{BB962C8B-B14F-4D97-AF65-F5344CB8AC3E}">
        <p14:creationId xmlns:p14="http://schemas.microsoft.com/office/powerpoint/2010/main" val="13685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Query and Update</a:t>
            </a:r>
            <a:endParaRPr dirty="0"/>
          </a:p>
        </p:txBody>
      </p:sp>
      <p:sp>
        <p:nvSpPr>
          <p:cNvPr id="139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1138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dirty="0"/>
              <a:t>Clients send query to read replica’s </a:t>
            </a:r>
            <a:r>
              <a:rPr lang="en-US" dirty="0" smtClean="0"/>
              <a:t>local </a:t>
            </a:r>
            <a:r>
              <a:rPr dirty="0" smtClean="0"/>
              <a:t>state</a:t>
            </a:r>
            <a:endParaRPr dirty="0"/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300"/>
            </a:pPr>
            <a:r>
              <a:rPr dirty="0"/>
              <a:t>Read </a:t>
            </a:r>
            <a:r>
              <a:rPr dirty="0" smtClean="0"/>
              <a:t>only </a:t>
            </a:r>
            <a:r>
              <a:rPr dirty="0"/>
              <a:t>-&gt; easy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dirty="0" smtClean="0"/>
              <a:t>Updates</a:t>
            </a:r>
            <a:r>
              <a:rPr lang="en-US" dirty="0" smtClean="0"/>
              <a:t> are more complicated</a:t>
            </a:r>
            <a:r>
              <a:rPr dirty="0" smtClean="0"/>
              <a:t>:</a:t>
            </a:r>
            <a:r>
              <a:rPr lang="en-US" dirty="0"/>
              <a:t>	</a:t>
            </a:r>
          </a:p>
          <a:p>
            <a:pPr marL="971550" lvl="1" indent="-51435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 sz="2700"/>
            </a:pPr>
            <a:r>
              <a:rPr lang="en-US" sz="2700" dirty="0"/>
              <a:t>P</a:t>
            </a:r>
            <a:r>
              <a:rPr lang="en-US" sz="2700" dirty="0" smtClean="0"/>
              <a:t>erform </a:t>
            </a:r>
            <a:r>
              <a:rPr lang="en-US" sz="2700" dirty="0"/>
              <a:t>the operation at the source </a:t>
            </a:r>
            <a:r>
              <a:rPr lang="en-US" sz="2700" dirty="0" smtClean="0"/>
              <a:t>replica</a:t>
            </a:r>
          </a:p>
          <a:p>
            <a:pPr marL="971550" lvl="1" indent="-51435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 sz="2700"/>
            </a:pPr>
            <a:r>
              <a:rPr lang="en-US" sz="2700" dirty="0"/>
              <a:t>T</a:t>
            </a:r>
            <a:r>
              <a:rPr lang="en-US" sz="2700" dirty="0" smtClean="0"/>
              <a:t>ransmit </a:t>
            </a:r>
            <a:r>
              <a:rPr lang="en-US" sz="2700" dirty="0"/>
              <a:t>the update asynchronously to other replicas </a:t>
            </a: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endParaRPr dirty="0"/>
          </a:p>
        </p:txBody>
      </p:sp>
      <p:grpSp>
        <p:nvGrpSpPr>
          <p:cNvPr id="151" name="Group 11"/>
          <p:cNvGrpSpPr/>
          <p:nvPr/>
        </p:nvGrpSpPr>
        <p:grpSpPr>
          <a:xfrm>
            <a:off x="1163569" y="4039875"/>
            <a:ext cx="6073796" cy="2069325"/>
            <a:chOff x="0" y="0"/>
            <a:chExt cx="6073794" cy="2069324"/>
          </a:xfrm>
        </p:grpSpPr>
        <p:grpSp>
          <p:nvGrpSpPr>
            <p:cNvPr id="149" name="Group 9"/>
            <p:cNvGrpSpPr/>
            <p:nvPr/>
          </p:nvGrpSpPr>
          <p:grpSpPr>
            <a:xfrm>
              <a:off x="167828" y="68931"/>
              <a:ext cx="5905967" cy="2000394"/>
              <a:chOff x="0" y="0"/>
              <a:chExt cx="5905965" cy="2000392"/>
            </a:xfrm>
          </p:grpSpPr>
          <p:sp>
            <p:nvSpPr>
              <p:cNvPr id="140" name="Oval 3"/>
              <p:cNvSpPr/>
              <p:nvPr/>
            </p:nvSpPr>
            <p:spPr>
              <a:xfrm>
                <a:off x="-1" y="-1"/>
                <a:ext cx="990020" cy="2000394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43" name="Oval 4"/>
              <p:cNvGrpSpPr/>
              <p:nvPr/>
            </p:nvGrpSpPr>
            <p:grpSpPr>
              <a:xfrm>
                <a:off x="198005" y="300400"/>
                <a:ext cx="573530" cy="600803"/>
                <a:chOff x="0" y="0"/>
                <a:chExt cx="573528" cy="600801"/>
              </a:xfrm>
            </p:grpSpPr>
            <p:sp>
              <p:nvSpPr>
                <p:cNvPr id="141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s1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s1</a:t>
                  </a:r>
                </a:p>
              </p:txBody>
            </p:sp>
          </p:grpSp>
          <p:grpSp>
            <p:nvGrpSpPr>
              <p:cNvPr id="146" name="Oval 5"/>
              <p:cNvGrpSpPr/>
              <p:nvPr/>
            </p:nvGrpSpPr>
            <p:grpSpPr>
              <a:xfrm>
                <a:off x="198005" y="1121874"/>
                <a:ext cx="573530" cy="600803"/>
                <a:chOff x="0" y="0"/>
                <a:chExt cx="573528" cy="600801"/>
              </a:xfrm>
            </p:grpSpPr>
            <p:sp>
              <p:nvSpPr>
                <p:cNvPr id="144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5" name="s2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s2</a:t>
                  </a:r>
                </a:p>
              </p:txBody>
            </p:sp>
          </p:grpSp>
          <p:sp>
            <p:nvSpPr>
              <p:cNvPr id="147" name="Straight Arrow Connector 7"/>
              <p:cNvSpPr/>
              <p:nvPr/>
            </p:nvSpPr>
            <p:spPr>
              <a:xfrm flipV="1">
                <a:off x="1065124" y="450600"/>
                <a:ext cx="4840842" cy="40965"/>
              </a:xfrm>
              <a:prstGeom prst="line">
                <a:avLst/>
              </a:prstGeom>
              <a:noFill/>
              <a:ln w="38100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Arrow Connector 8"/>
              <p:cNvSpPr/>
              <p:nvPr/>
            </p:nvSpPr>
            <p:spPr>
              <a:xfrm flipV="1">
                <a:off x="1065124" y="1408621"/>
                <a:ext cx="4840842" cy="40965"/>
              </a:xfrm>
              <a:prstGeom prst="line">
                <a:avLst/>
              </a:prstGeom>
              <a:noFill/>
              <a:ln w="38100" cap="flat">
                <a:solidFill>
                  <a:srgbClr val="953735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50" name="TextBox 10"/>
            <p:cNvSpPr txBox="1"/>
            <p:nvPr/>
          </p:nvSpPr>
          <p:spPr>
            <a:xfrm>
              <a:off x="-1" y="0"/>
              <a:ext cx="21408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S</a:t>
              </a:r>
            </a:p>
          </p:txBody>
        </p:sp>
      </p:grpSp>
      <p:sp>
        <p:nvSpPr>
          <p:cNvPr id="152" name="Oval 12"/>
          <p:cNvSpPr/>
          <p:nvPr/>
        </p:nvSpPr>
        <p:spPr>
          <a:xfrm>
            <a:off x="3185914" y="3836930"/>
            <a:ext cx="204833" cy="202947"/>
          </a:xfrm>
          <a:prstGeom prst="ellipse">
            <a:avLst/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TextBox 13"/>
          <p:cNvSpPr txBox="1"/>
          <p:nvPr/>
        </p:nvSpPr>
        <p:spPr>
          <a:xfrm>
            <a:off x="3390744" y="3739476"/>
            <a:ext cx="6901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client</a:t>
            </a:r>
          </a:p>
        </p:txBody>
      </p:sp>
      <p:sp>
        <p:nvSpPr>
          <p:cNvPr id="154" name="Straight Arrow Connector 15"/>
          <p:cNvSpPr/>
          <p:nvPr/>
        </p:nvSpPr>
        <p:spPr>
          <a:xfrm>
            <a:off x="3319846" y="4034973"/>
            <a:ext cx="484768" cy="138098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Oval 16"/>
          <p:cNvSpPr/>
          <p:nvPr/>
        </p:nvSpPr>
        <p:spPr>
          <a:xfrm>
            <a:off x="3700610" y="5415955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TextBox 18"/>
          <p:cNvSpPr txBox="1"/>
          <p:nvPr/>
        </p:nvSpPr>
        <p:spPr>
          <a:xfrm>
            <a:off x="3905441" y="5553490"/>
            <a:ext cx="8332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S2.q(a)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Replication </a:t>
            </a:r>
            <a:r>
              <a:rPr lang="en-US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Types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Two approaches to perform updates:</a:t>
            </a:r>
          </a:p>
          <a:p>
            <a:pPr lvl="1"/>
            <a:endParaRPr lang="en-US" sz="3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Operation-based</a:t>
            </a:r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2"/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Operation: add 5, subtract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6</a:t>
            </a:r>
          </a:p>
          <a:p>
            <a:pPr lvl="2"/>
            <a:endParaRPr lang="en-US" sz="32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1"/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State-based</a:t>
            </a:r>
          </a:p>
          <a:p>
            <a:pPr lvl="2"/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State: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send(x</a:t>
            </a:r>
            <a:r>
              <a:rPr lang="en-US" sz="2800" baseline="-25000" dirty="0" smtClean="0"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sz="2800" dirty="0"/>
              <a:t>), send(x</a:t>
            </a:r>
            <a:r>
              <a:rPr lang="en-US" sz="2800" baseline="-25000" dirty="0"/>
              <a:t>i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+1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State-based </a:t>
            </a:r>
            <a:r>
              <a:rPr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approach</a:t>
            </a:r>
            <a:endParaRPr dirty="0">
              <a:solidFill>
                <a:srgbClr val="4254E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59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502096"/>
            <a:ext cx="8229600" cy="28921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Local replica </a:t>
            </a: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(p1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)</a:t>
            </a:r>
            <a:endParaRPr sz="24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sz="2400" dirty="0">
                <a:latin typeface="Comic Sans MS" charset="0"/>
                <a:ea typeface="Comic Sans MS" charset="0"/>
                <a:cs typeface="Comic Sans MS" charset="0"/>
              </a:rPr>
              <a:t>Local </a:t>
            </a:r>
            <a:r>
              <a:rPr sz="2400" dirty="0" smtClean="0">
                <a:latin typeface="Comic Sans MS" charset="0"/>
                <a:ea typeface="Comic Sans MS" charset="0"/>
                <a:cs typeface="Comic Sans MS" charset="0"/>
              </a:rPr>
              <a:t>queries</a:t>
            </a:r>
            <a:endParaRPr lang="en-US" sz="24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updates local </a:t>
            </a: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state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Periodically </a:t>
            </a:r>
            <a:r>
              <a:rPr lang="en-US" sz="2400" i="1" dirty="0">
                <a:latin typeface="Comic Sans MS" charset="0"/>
                <a:ea typeface="Comic Sans MS" charset="0"/>
                <a:cs typeface="Comic Sans MS" charset="0"/>
              </a:rPr>
              <a:t>send(p1_state</a:t>
            </a:r>
            <a:r>
              <a:rPr lang="en-US" sz="2400" i="1" dirty="0" smtClean="0">
                <a:latin typeface="Comic Sans MS" charset="0"/>
                <a:ea typeface="Comic Sans MS" charset="0"/>
                <a:cs typeface="Comic Sans MS" charset="0"/>
              </a:rPr>
              <a:t>)</a:t>
            </a:r>
            <a:endParaRPr sz="2400" i="1" dirty="0">
              <a:latin typeface="Comic Sans MS" charset="0"/>
              <a:ea typeface="Comic Sans MS" charset="0"/>
              <a:cs typeface="Comic Sans MS" charset="0"/>
            </a:endParaRPr>
          </a:p>
          <a:p>
            <a:pPr marL="302079" indent="-285750">
              <a:spcBef>
                <a:spcPts val="600"/>
              </a:spcBef>
              <a:defRPr sz="2800"/>
            </a:pP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Receiver replica(s)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perform </a:t>
            </a:r>
            <a:r>
              <a:rPr lang="en-US" sz="2400" i="1" dirty="0">
                <a:latin typeface="Comic Sans MS" charset="0"/>
                <a:ea typeface="Comic Sans MS" charset="0"/>
                <a:cs typeface="Comic Sans MS" charset="0"/>
              </a:rPr>
              <a:t>merge(p1_state, p2_state</a:t>
            </a:r>
            <a:r>
              <a:rPr lang="en-US" sz="2400" i="1" dirty="0" smtClean="0">
                <a:latin typeface="Comic Sans MS" charset="0"/>
                <a:ea typeface="Comic Sans MS" charset="0"/>
                <a:cs typeface="Comic Sans MS" charset="0"/>
              </a:rPr>
              <a:t>)</a:t>
            </a:r>
          </a:p>
          <a:p>
            <a:pPr marL="302079" indent="-285750">
              <a:spcBef>
                <a:spcPts val="600"/>
              </a:spcBef>
              <a:defRPr sz="2800"/>
            </a:pPr>
            <a:r>
              <a:rPr sz="2400" dirty="0" smtClean="0">
                <a:latin typeface="Comic Sans MS" charset="0"/>
                <a:ea typeface="Comic Sans MS" charset="0"/>
                <a:cs typeface="Comic Sans MS" charset="0"/>
              </a:rPr>
              <a:t>File </a:t>
            </a:r>
            <a:r>
              <a:rPr sz="2400" dirty="0">
                <a:latin typeface="Comic Sans MS" charset="0"/>
                <a:ea typeface="Comic Sans MS" charset="0"/>
                <a:cs typeface="Comic Sans MS" charset="0"/>
              </a:rPr>
              <a:t>systems (NFS, Unison, Dynamo</a:t>
            </a:r>
            <a:r>
              <a:rPr sz="2400" dirty="0" smtClean="0">
                <a:latin typeface="Comic Sans MS" charset="0"/>
                <a:ea typeface="Comic Sans MS" charset="0"/>
                <a:cs typeface="Comic Sans MS" charset="0"/>
              </a:rPr>
              <a:t>)</a:t>
            </a:r>
            <a:endParaRPr lang="en-US" sz="2400" dirty="0" smtClean="0">
              <a:latin typeface="Comic Sans MS" charset="0"/>
              <a:ea typeface="Comic Sans MS" charset="0"/>
              <a:cs typeface="Comic Sans MS" charset="0"/>
            </a:endParaRPr>
          </a:p>
        </p:txBody>
      </p:sp>
      <p:grpSp>
        <p:nvGrpSpPr>
          <p:cNvPr id="171" name="Group 3"/>
          <p:cNvGrpSpPr/>
          <p:nvPr/>
        </p:nvGrpSpPr>
        <p:grpSpPr>
          <a:xfrm>
            <a:off x="1399676" y="4515577"/>
            <a:ext cx="6073796" cy="2069325"/>
            <a:chOff x="0" y="0"/>
            <a:chExt cx="6073794" cy="2069324"/>
          </a:xfrm>
        </p:grpSpPr>
        <p:grpSp>
          <p:nvGrpSpPr>
            <p:cNvPr id="169" name="Group 4"/>
            <p:cNvGrpSpPr/>
            <p:nvPr/>
          </p:nvGrpSpPr>
          <p:grpSpPr>
            <a:xfrm>
              <a:off x="167828" y="68931"/>
              <a:ext cx="5905967" cy="2000394"/>
              <a:chOff x="0" y="0"/>
              <a:chExt cx="5905965" cy="2000392"/>
            </a:xfrm>
          </p:grpSpPr>
          <p:sp>
            <p:nvSpPr>
              <p:cNvPr id="160" name="Oval 6"/>
              <p:cNvSpPr/>
              <p:nvPr/>
            </p:nvSpPr>
            <p:spPr>
              <a:xfrm>
                <a:off x="-1" y="-1"/>
                <a:ext cx="990020" cy="2000394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63" name="Oval 7"/>
              <p:cNvGrpSpPr/>
              <p:nvPr/>
            </p:nvGrpSpPr>
            <p:grpSpPr>
              <a:xfrm>
                <a:off x="198005" y="300400"/>
                <a:ext cx="573530" cy="600803"/>
                <a:chOff x="0" y="0"/>
                <a:chExt cx="573528" cy="600801"/>
              </a:xfrm>
            </p:grpSpPr>
            <p:sp>
              <p:nvSpPr>
                <p:cNvPr id="161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2" name="s1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s1</a:t>
                  </a:r>
                </a:p>
              </p:txBody>
            </p:sp>
          </p:grpSp>
          <p:grpSp>
            <p:nvGrpSpPr>
              <p:cNvPr id="166" name="Oval 8"/>
              <p:cNvGrpSpPr/>
              <p:nvPr/>
            </p:nvGrpSpPr>
            <p:grpSpPr>
              <a:xfrm>
                <a:off x="198005" y="1121874"/>
                <a:ext cx="573530" cy="600803"/>
                <a:chOff x="0" y="0"/>
                <a:chExt cx="573528" cy="600801"/>
              </a:xfrm>
            </p:grpSpPr>
            <p:sp>
              <p:nvSpPr>
                <p:cNvPr id="164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5" name="s2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s2</a:t>
                  </a:r>
                </a:p>
              </p:txBody>
            </p:sp>
          </p:grpSp>
          <p:sp>
            <p:nvSpPr>
              <p:cNvPr id="167" name="Straight Arrow Connector 9"/>
              <p:cNvSpPr/>
              <p:nvPr/>
            </p:nvSpPr>
            <p:spPr>
              <a:xfrm flipV="1">
                <a:off x="1065124" y="450600"/>
                <a:ext cx="4840842" cy="40965"/>
              </a:xfrm>
              <a:prstGeom prst="line">
                <a:avLst/>
              </a:prstGeom>
              <a:noFill/>
              <a:ln w="38100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Arrow Connector 10"/>
              <p:cNvSpPr/>
              <p:nvPr/>
            </p:nvSpPr>
            <p:spPr>
              <a:xfrm flipV="1">
                <a:off x="1065124" y="1408621"/>
                <a:ext cx="4840842" cy="40965"/>
              </a:xfrm>
              <a:prstGeom prst="line">
                <a:avLst/>
              </a:prstGeom>
              <a:noFill/>
              <a:ln w="38100" cap="flat">
                <a:solidFill>
                  <a:srgbClr val="953735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70" name="TextBox 5"/>
            <p:cNvSpPr txBox="1"/>
            <p:nvPr/>
          </p:nvSpPr>
          <p:spPr>
            <a:xfrm>
              <a:off x="-1" y="0"/>
              <a:ext cx="21408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S</a:t>
              </a:r>
            </a:p>
          </p:txBody>
        </p:sp>
      </p:grpSp>
      <p:sp>
        <p:nvSpPr>
          <p:cNvPr id="172" name="Oval 14"/>
          <p:cNvSpPr/>
          <p:nvPr/>
        </p:nvSpPr>
        <p:spPr>
          <a:xfrm>
            <a:off x="5180241" y="5907192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TextBox 15"/>
          <p:cNvSpPr txBox="1"/>
          <p:nvPr/>
        </p:nvSpPr>
        <p:spPr>
          <a:xfrm>
            <a:off x="5385072" y="6122518"/>
            <a:ext cx="97054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s2.m(s1)</a:t>
            </a:r>
          </a:p>
        </p:txBody>
      </p:sp>
      <p:sp>
        <p:nvSpPr>
          <p:cNvPr id="174" name="Oval 16"/>
          <p:cNvSpPr/>
          <p:nvPr/>
        </p:nvSpPr>
        <p:spPr>
          <a:xfrm>
            <a:off x="3134122" y="4974601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Oval 17"/>
          <p:cNvSpPr/>
          <p:nvPr/>
        </p:nvSpPr>
        <p:spPr>
          <a:xfrm>
            <a:off x="4092190" y="4949762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TextBox 19"/>
          <p:cNvSpPr txBox="1"/>
          <p:nvPr/>
        </p:nvSpPr>
        <p:spPr>
          <a:xfrm>
            <a:off x="2715207" y="4601129"/>
            <a:ext cx="8133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s1.u(a)</a:t>
            </a:r>
          </a:p>
        </p:txBody>
      </p:sp>
      <p:sp>
        <p:nvSpPr>
          <p:cNvPr id="177" name="Straight Arrow Connector 21"/>
          <p:cNvSpPr/>
          <p:nvPr/>
        </p:nvSpPr>
        <p:spPr>
          <a:xfrm>
            <a:off x="4297021" y="5177547"/>
            <a:ext cx="883221" cy="63620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TextBox 22"/>
          <p:cNvSpPr txBox="1"/>
          <p:nvPr/>
        </p:nvSpPr>
        <p:spPr>
          <a:xfrm>
            <a:off x="4788299" y="5201696"/>
            <a:ext cx="31655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Simple Client/Server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2834640" y="1220400"/>
            <a:ext cx="3566160" cy="5088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167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state-based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Tuple: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 at process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lang="en-US" sz="3200" b="0" i="1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has state </a:t>
            </a:r>
            <a:r>
              <a:rPr lang="en-US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lang="en-US" sz="3200" b="0" i="1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∈ 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Initial state is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query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update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merge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329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State-based Convergence</a:t>
            </a:r>
            <a:endParaRPr dirty="0">
              <a:solidFill>
                <a:srgbClr val="4254E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81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>
                <a:latin typeface="Comic Sans MS" charset="0"/>
                <a:ea typeface="Comic Sans MS" charset="0"/>
                <a:cs typeface="Comic Sans MS" charset="0"/>
              </a:rPr>
              <a:t>all the replicas talk to each other directly on </a:t>
            </a:r>
            <a:r>
              <a:rPr sz="2800" dirty="0" smtClean="0">
                <a:latin typeface="Comic Sans MS" charset="0"/>
                <a:ea typeface="Comic Sans MS" charset="0"/>
                <a:cs typeface="Comic Sans MS" charset="0"/>
              </a:rPr>
              <a:t>indirectly</a:t>
            </a:r>
            <a:endParaRPr lang="en-US" sz="28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sz="28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sz="2800" dirty="0">
                <a:latin typeface="Comic Sans MS" charset="0"/>
                <a:ea typeface="Comic Sans MS" charset="0"/>
                <a:cs typeface="Comic Sans MS" charset="0"/>
              </a:rPr>
              <a:t> if it converges </a:t>
            </a:r>
            <a:r>
              <a:rPr sz="2800" dirty="0" smtClean="0">
                <a:latin typeface="Comic Sans MS" charset="0"/>
                <a:ea typeface="Comic Sans MS" charset="0"/>
                <a:cs typeface="Comic Sans MS" charset="0"/>
              </a:rPr>
              <a:t>it </a:t>
            </a:r>
            <a:r>
              <a:rPr sz="2800" dirty="0">
                <a:latin typeface="Comic Sans MS" charset="0"/>
                <a:ea typeface="Comic Sans MS" charset="0"/>
                <a:cs typeface="Comic Sans MS" charset="0"/>
              </a:rPr>
              <a:t>will satisfy the strong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eventual </a:t>
            </a:r>
            <a:r>
              <a:rPr sz="2800" dirty="0" smtClean="0">
                <a:latin typeface="Comic Sans MS" charset="0"/>
                <a:ea typeface="Comic Sans MS" charset="0"/>
                <a:cs typeface="Comic Sans MS" charset="0"/>
              </a:rPr>
              <a:t>consistency</a:t>
            </a:r>
            <a:endParaRPr lang="en-US" sz="28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endParaRPr sz="28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sz="2800" dirty="0">
                <a:latin typeface="Comic Sans MS" charset="0"/>
                <a:ea typeface="Comic Sans MS" charset="0"/>
                <a:cs typeface="Comic Sans MS" charset="0"/>
              </a:rPr>
              <a:t>What is the sufficient condition for it to converge?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Semi-lattice</a:t>
            </a:r>
            <a:endParaRPr dirty="0">
              <a:solidFill>
                <a:srgbClr val="4254E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28649" y="1503891"/>
                <a:ext cx="8024283" cy="46767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339470" indent="-339470" defTabSz="452627">
                  <a:spcBef>
                    <a:spcPts val="600"/>
                  </a:spcBef>
                  <a:defRPr sz="2871"/>
                </a:pPr>
                <a:r>
                  <a:rPr lang="en-US" sz="3200" dirty="0" smtClean="0"/>
                  <a:t>A </a:t>
                </a:r>
                <a:r>
                  <a:rPr lang="en-US" sz="3200" dirty="0"/>
                  <a:t>semi-lattice is a set </a:t>
                </a:r>
                <a:r>
                  <a:rPr lang="en-US" sz="3200" i="1" dirty="0"/>
                  <a:t>L</a:t>
                </a:r>
                <a:r>
                  <a:rPr lang="en-US" sz="3200" dirty="0"/>
                  <a:t> together with a binary </a:t>
                </a:r>
                <a:r>
                  <a:rPr lang="en-US" sz="32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charset="0"/>
                      </a:rPr>
                      <m:t>⋁</m:t>
                    </m:r>
                  </m:oMath>
                </a14:m>
                <a:r>
                  <a:rPr lang="en-US" sz="3200" i="1" dirty="0" smtClean="0"/>
                  <a:t> </a:t>
                </a:r>
                <a:r>
                  <a:rPr lang="en-US" sz="3200" dirty="0" smtClean="0"/>
                  <a:t>called </a:t>
                </a:r>
                <a:r>
                  <a:rPr lang="en-US" sz="3200" dirty="0"/>
                  <a:t>the </a:t>
                </a:r>
                <a:r>
                  <a:rPr lang="en-US" sz="3200" i="1" dirty="0" smtClean="0"/>
                  <a:t>“joint</a:t>
                </a:r>
                <a:r>
                  <a:rPr lang="en-US" sz="3200" dirty="0" smtClean="0"/>
                  <a:t>” </a:t>
                </a:r>
                <a:r>
                  <a:rPr lang="en-US" sz="3200" dirty="0"/>
                  <a:t>such that for every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32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𝑦</m:t>
                    </m:r>
                  </m:oMath>
                </a14:m>
                <a:r>
                  <a:rPr lang="en-US" sz="3200" i="1" dirty="0" smtClean="0"/>
                  <a:t> </a:t>
                </a:r>
                <a:r>
                  <a:rPr lang="en-US" sz="3200" dirty="0"/>
                  <a:t>and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𝑧</m:t>
                    </m:r>
                  </m:oMath>
                </a14:m>
                <a:r>
                  <a:rPr lang="en-US" sz="3200" i="1" dirty="0" smtClean="0"/>
                  <a:t> </a:t>
                </a:r>
                <a:r>
                  <a:rPr lang="en-US" sz="3200" dirty="0"/>
                  <a:t>in </a:t>
                </a:r>
                <a:r>
                  <a:rPr lang="en-US" sz="3200" i="1" dirty="0"/>
                  <a:t>L</a:t>
                </a:r>
                <a:r>
                  <a:rPr lang="en-US" sz="3200" dirty="0"/>
                  <a:t> </a:t>
                </a:r>
                <a:r>
                  <a:rPr lang="en-US" sz="3200" i="1" dirty="0"/>
                  <a:t>: </a:t>
                </a:r>
                <a:endParaRPr lang="en-US" sz="3200" i="1" dirty="0" smtClean="0"/>
              </a:p>
              <a:p>
                <a:pPr marL="682370" lvl="1" indent="-339470" defTabSz="452627">
                  <a:spcBef>
                    <a:spcPts val="600"/>
                  </a:spcBef>
                  <a:defRPr sz="2871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𝑥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2800" i="1" dirty="0" smtClean="0">
                  <a:latin typeface="Cambria Math" charset="0"/>
                </a:endParaRPr>
              </a:p>
              <a:p>
                <a:pPr marL="682370" lvl="1" indent="-339470" defTabSz="452627">
                  <a:spcBef>
                    <a:spcPts val="600"/>
                  </a:spcBef>
                  <a:defRPr sz="2871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𝑥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𝑦</m:t>
                        </m:r>
                        <m:nary>
                          <m:naryPr>
                            <m:chr m:val="⋁"/>
                            <m:subHide m:val="on"/>
                            <m:supHide m:val="on"/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 smtClean="0"/>
              </a:p>
              <a:p>
                <a:pPr marL="682370" lvl="1" indent="-339470" defTabSz="452627">
                  <a:spcBef>
                    <a:spcPts val="600"/>
                  </a:spcBef>
                  <a:defRPr sz="2871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  <m:nary>
                          <m:naryPr>
                            <m:chr m:val="⋁"/>
                            <m:subHide m:val="on"/>
                            <m:supHide m:val="on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)</m:t>
                            </m:r>
                            <m:nary>
                              <m:naryPr>
                                <m:chr m:val="⋁"/>
                                <m:subHide m:val="on"/>
                                <m:supHide m:val="on"/>
                                <m:ctrlPr>
                                  <a:rPr lang="en-US" sz="2800" b="0" i="1" dirty="0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dirty="0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</m:nary>
                            <m:r>
                              <a:rPr lang="en-US" sz="2800" i="1" dirty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𝑥</m:t>
                            </m:r>
                            <m:nary>
                              <m:naryPr>
                                <m:chr m:val="⋁"/>
                                <m:subHide m:val="on"/>
                                <m:supHide m:val="on"/>
                                <m:ctrlPr>
                                  <a:rPr lang="en-US" sz="2800" b="0" i="1" dirty="0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dirty="0" smtClean="0">
                                    <a:latin typeface="Cambria Math" charset="0"/>
                                  </a:rPr>
                                  <m:t>(</m:t>
                                </m:r>
                              </m:e>
                            </m:nary>
                            <m:r>
                              <a:rPr lang="en-US" sz="2800" i="1" dirty="0">
                                <a:latin typeface="Cambria Math" charset="0"/>
                              </a:rPr>
                              <m:t>𝑦</m:t>
                            </m:r>
                            <m:nary>
                              <m:naryPr>
                                <m:chr m:val="⋁"/>
                                <m:subHide m:val="on"/>
                                <m:supHide m:val="on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800" b="0" i="1" dirty="0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/>
              </a:p>
              <a:p>
                <a:pPr marL="339470" indent="-339470" defTabSz="452627">
                  <a:spcBef>
                    <a:spcPts val="600"/>
                  </a:spcBef>
                  <a:defRPr sz="2871"/>
                </a:pPr>
                <a:r>
                  <a:rPr lang="en-US" sz="2800" dirty="0"/>
                  <a:t>A semi-lattice induces a partial order relation, where </a:t>
                </a:r>
                <a:endParaRPr lang="en-US" sz="2800" dirty="0" smtClean="0"/>
              </a:p>
              <a:p>
                <a:pPr marL="682370" lvl="1" indent="-339470" defTabSz="452627">
                  <a:spcBef>
                    <a:spcPts val="600"/>
                  </a:spcBef>
                  <a:defRPr sz="2871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 ≤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r>
                  <a:rPr lang="en-US" sz="2400" i="1" dirty="0"/>
                  <a:t> if and only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2400" i="1" dirty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pPr marL="339470" indent="-339470" defTabSz="452627">
                  <a:spcBef>
                    <a:spcPts val="600"/>
                  </a:spcBef>
                  <a:defRPr sz="2871"/>
                </a:pPr>
                <a:r>
                  <a:rPr lang="en-US" sz="2800" dirty="0" smtClean="0"/>
                  <a:t>Then </a:t>
                </a:r>
                <a:r>
                  <a:rPr lang="en-US" sz="2800" dirty="0"/>
                  <a:t>L is an ordered set in which every pair of elements has a least upper </a:t>
                </a:r>
                <a:r>
                  <a:rPr lang="en-US" sz="2800" dirty="0" smtClean="0"/>
                  <a:t>bound</a:t>
                </a:r>
              </a:p>
              <a:p>
                <a:pPr marL="339470" indent="-339470" defTabSz="452627">
                  <a:spcBef>
                    <a:spcPts val="600"/>
                  </a:spcBef>
                  <a:defRPr sz="2871"/>
                </a:pPr>
                <a:endParaRPr lang="en-US" sz="2000" i="1" dirty="0"/>
              </a:p>
              <a:p>
                <a:pPr marL="339470" indent="-339470" defTabSz="452627">
                  <a:spcBef>
                    <a:spcPts val="600"/>
                  </a:spcBef>
                  <a:defRPr sz="2871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184" name="Conten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503891"/>
                <a:ext cx="8024283" cy="4676775"/>
              </a:xfrm>
              <a:prstGeom prst="rect">
                <a:avLst/>
              </a:prstGeom>
              <a:blipFill rotWithShape="0">
                <a:blip r:embed="rId3"/>
                <a:stretch>
                  <a:fillRect l="-1748" t="-2738" r="-912" b="-8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State-based Convergence</a:t>
            </a:r>
            <a:endParaRPr dirty="0">
              <a:solidFill>
                <a:srgbClr val="4254E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18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339470" indent="-339470" defTabSz="452627">
              <a:spcBef>
                <a:spcPts val="600"/>
              </a:spcBef>
              <a:defRPr sz="2871"/>
            </a:pPr>
            <a:r>
              <a:rPr sz="2800" dirty="0" smtClean="0"/>
              <a:t>If the payload forms a semilattice </a:t>
            </a:r>
            <a:endParaRPr lang="en-US" sz="2800" dirty="0" smtClean="0"/>
          </a:p>
          <a:p>
            <a:pPr marL="682370" lvl="1" indent="-339470" defTabSz="452627">
              <a:spcBef>
                <a:spcPts val="600"/>
              </a:spcBef>
              <a:defRPr sz="2871"/>
            </a:pPr>
            <a:r>
              <a:rPr lang="en-US" sz="2500" dirty="0" smtClean="0"/>
              <a:t>Partial order of values</a:t>
            </a:r>
          </a:p>
          <a:p>
            <a:pPr marL="682370" lvl="1" indent="-339470" defTabSz="452627">
              <a:spcBef>
                <a:spcPts val="600"/>
              </a:spcBef>
              <a:defRPr sz="2871"/>
            </a:pPr>
            <a:r>
              <a:rPr lang="en-US" sz="2500" dirty="0" smtClean="0"/>
              <a:t>Always can take upper bound on two values</a:t>
            </a:r>
          </a:p>
          <a:p>
            <a:pPr marL="339470" indent="-339470" defTabSz="452627">
              <a:spcBef>
                <a:spcPts val="600"/>
              </a:spcBef>
              <a:defRPr sz="2871"/>
            </a:pPr>
            <a:r>
              <a:rPr sz="2800" dirty="0" smtClean="0"/>
              <a:t>If updates are increasing in semilattice</a:t>
            </a:r>
            <a:endParaRPr lang="en-US" sz="2800" dirty="0" smtClean="0"/>
          </a:p>
          <a:p>
            <a:pPr marL="682370" lvl="1" indent="-339470" defTabSz="452627">
              <a:spcBef>
                <a:spcPts val="600"/>
              </a:spcBef>
              <a:defRPr sz="2871"/>
            </a:pPr>
            <a:r>
              <a:rPr lang="en-US" sz="2500" dirty="0" smtClean="0"/>
              <a:t>Always give a higher value in partial order</a:t>
            </a:r>
            <a:endParaRPr sz="2500" dirty="0" smtClean="0"/>
          </a:p>
          <a:p>
            <a:pPr marL="339470" indent="-339470" defTabSz="452627">
              <a:spcBef>
                <a:spcPts val="600"/>
              </a:spcBef>
              <a:defRPr sz="2871"/>
            </a:pPr>
            <a:r>
              <a:rPr sz="2800" dirty="0" smtClean="0"/>
              <a:t>If merge function computes this upper bound</a:t>
            </a:r>
            <a:endParaRPr lang="en-US" sz="2800" dirty="0" smtClean="0"/>
          </a:p>
          <a:p>
            <a:pPr marL="0" indent="0" algn="ctr" defTabSz="452627">
              <a:spcBef>
                <a:spcPts val="600"/>
              </a:spcBef>
              <a:buNone/>
              <a:defRPr sz="2871"/>
            </a:pPr>
            <a:endParaRPr lang="en-US" sz="2800" dirty="0" smtClean="0"/>
          </a:p>
          <a:p>
            <a:pPr marL="339470" indent="-339470" defTabSz="452627">
              <a:spcBef>
                <a:spcPts val="600"/>
              </a:spcBef>
              <a:defRPr sz="2871"/>
            </a:pPr>
            <a:endParaRPr lang="en-US" sz="2800" dirty="0" smtClean="0"/>
          </a:p>
          <a:p>
            <a:pPr marL="339470" indent="-339470" defTabSz="452627">
              <a:spcBef>
                <a:spcPts val="600"/>
              </a:spcBef>
              <a:defRPr sz="2871"/>
            </a:pPr>
            <a:endParaRPr lang="en-US" sz="2800" dirty="0" smtClean="0"/>
          </a:p>
          <a:p>
            <a:pPr marL="339470" indent="-339470" defTabSz="452627">
              <a:spcBef>
                <a:spcPts val="600"/>
              </a:spcBef>
              <a:defRPr sz="2871"/>
            </a:pPr>
            <a:r>
              <a:rPr lang="en-US" sz="2800" dirty="0" err="1" smtClean="0"/>
              <a:t>CvRDT</a:t>
            </a:r>
            <a:r>
              <a:rPr lang="en-US" sz="2800" dirty="0" smtClean="0"/>
              <a:t>: Convergent Replicated Data Type</a:t>
            </a:r>
          </a:p>
          <a:p>
            <a:pPr marL="339470" indent="-339470" defTabSz="452627">
              <a:spcBef>
                <a:spcPts val="600"/>
              </a:spcBef>
              <a:defRPr sz="2871"/>
            </a:pP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672894" y="4590533"/>
            <a:ext cx="7842456" cy="830997"/>
            <a:chOff x="672894" y="3886198"/>
            <a:chExt cx="7842456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72894" y="3900946"/>
                  <a:ext cx="796413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⟹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94" y="3900946"/>
                  <a:ext cx="796413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425063" y="3886198"/>
              <a:ext cx="7090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mic Sans MS" charset="0"/>
                  <a:ea typeface="Comic Sans MS" charset="0"/>
                  <a:cs typeface="Comic Sans MS" charset="0"/>
                </a:rPr>
                <a:t>replicas converge to LUB of last values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345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200"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State-based</a:t>
            </a:r>
            <a:r>
              <a:rPr lang="en-US" sz="2200"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 counter</a:t>
            </a:r>
            <a:r>
              <a:rPr sz="2200"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sz="2200"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example</a:t>
            </a:r>
          </a:p>
        </p:txBody>
      </p:sp>
      <p:sp>
        <p:nvSpPr>
          <p:cNvPr id="187" name="Oval 6"/>
          <p:cNvSpPr/>
          <p:nvPr/>
        </p:nvSpPr>
        <p:spPr>
          <a:xfrm>
            <a:off x="584741" y="2267425"/>
            <a:ext cx="990020" cy="2000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/>
            <a:endParaRPr sz="2200"/>
          </a:p>
        </p:txBody>
      </p:sp>
      <p:grpSp>
        <p:nvGrpSpPr>
          <p:cNvPr id="190" name="Oval 7"/>
          <p:cNvGrpSpPr/>
          <p:nvPr/>
        </p:nvGrpSpPr>
        <p:grpSpPr>
          <a:xfrm>
            <a:off x="782746" y="2567826"/>
            <a:ext cx="573532" cy="600804"/>
            <a:chOff x="-1" y="0"/>
            <a:chExt cx="573530" cy="600802"/>
          </a:xfrm>
        </p:grpSpPr>
        <p:sp>
          <p:nvSpPr>
            <p:cNvPr id="188" name="Oval"/>
            <p:cNvSpPr/>
            <p:nvPr/>
          </p:nvSpPr>
          <p:spPr>
            <a:xfrm>
              <a:off x="-1" y="0"/>
              <a:ext cx="573530" cy="60080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sz="2200"/>
            </a:p>
          </p:txBody>
        </p:sp>
        <p:sp>
          <p:nvSpPr>
            <p:cNvPr id="189" name="s1"/>
            <p:cNvSpPr txBox="1"/>
            <p:nvPr/>
          </p:nvSpPr>
          <p:spPr>
            <a:xfrm>
              <a:off x="83990" y="84959"/>
              <a:ext cx="40554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sz="2200"/>
                <a:t>s1</a:t>
              </a:r>
            </a:p>
          </p:txBody>
        </p:sp>
      </p:grpSp>
      <p:grpSp>
        <p:nvGrpSpPr>
          <p:cNvPr id="193" name="Oval 8"/>
          <p:cNvGrpSpPr/>
          <p:nvPr/>
        </p:nvGrpSpPr>
        <p:grpSpPr>
          <a:xfrm>
            <a:off x="782746" y="3389300"/>
            <a:ext cx="573532" cy="600804"/>
            <a:chOff x="-1" y="0"/>
            <a:chExt cx="573530" cy="600802"/>
          </a:xfrm>
        </p:grpSpPr>
        <p:sp>
          <p:nvSpPr>
            <p:cNvPr id="191" name="Oval"/>
            <p:cNvSpPr/>
            <p:nvPr/>
          </p:nvSpPr>
          <p:spPr>
            <a:xfrm>
              <a:off x="-1" y="0"/>
              <a:ext cx="573530" cy="60080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sz="2200"/>
            </a:p>
          </p:txBody>
        </p:sp>
        <p:sp>
          <p:nvSpPr>
            <p:cNvPr id="192" name="s2"/>
            <p:cNvSpPr txBox="1"/>
            <p:nvPr/>
          </p:nvSpPr>
          <p:spPr>
            <a:xfrm>
              <a:off x="83990" y="84959"/>
              <a:ext cx="405547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sz="2200"/>
                <a:t>s2</a:t>
              </a:r>
            </a:p>
          </p:txBody>
        </p:sp>
      </p:grpSp>
      <p:sp>
        <p:nvSpPr>
          <p:cNvPr id="194" name="Straight Arrow Connector 9"/>
          <p:cNvSpPr/>
          <p:nvPr/>
        </p:nvSpPr>
        <p:spPr>
          <a:xfrm flipV="1">
            <a:off x="1811824" y="2600180"/>
            <a:ext cx="6420332" cy="40965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 sz="2200"/>
          </a:p>
        </p:txBody>
      </p:sp>
      <p:sp>
        <p:nvSpPr>
          <p:cNvPr id="195" name="Straight Arrow Connector 10"/>
          <p:cNvSpPr/>
          <p:nvPr/>
        </p:nvSpPr>
        <p:spPr>
          <a:xfrm flipV="1">
            <a:off x="1811824" y="3767704"/>
            <a:ext cx="6420332" cy="40965"/>
          </a:xfrm>
          <a:prstGeom prst="line">
            <a:avLst/>
          </a:prstGeom>
          <a:ln w="38100">
            <a:solidFill>
              <a:srgbClr val="953735"/>
            </a:solidFill>
            <a:tailEnd type="triangle"/>
          </a:ln>
        </p:spPr>
        <p:txBody>
          <a:bodyPr lIns="45719" rIns="45719"/>
          <a:lstStyle/>
          <a:p>
            <a:endParaRPr sz="2200"/>
          </a:p>
        </p:txBody>
      </p:sp>
      <p:sp>
        <p:nvSpPr>
          <p:cNvPr id="196" name="TextBox 5"/>
          <p:cNvSpPr txBox="1"/>
          <p:nvPr/>
        </p:nvSpPr>
        <p:spPr>
          <a:xfrm>
            <a:off x="416912" y="2198493"/>
            <a:ext cx="220571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 dirty="0"/>
              <a:t>S</a:t>
            </a:r>
          </a:p>
        </p:txBody>
      </p:sp>
      <p:sp>
        <p:nvSpPr>
          <p:cNvPr id="197" name="Oval 11"/>
          <p:cNvSpPr/>
          <p:nvPr/>
        </p:nvSpPr>
        <p:spPr>
          <a:xfrm>
            <a:off x="5259416" y="3666232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grpSp>
        <p:nvGrpSpPr>
          <p:cNvPr id="200" name="Oval 13"/>
          <p:cNvGrpSpPr/>
          <p:nvPr/>
        </p:nvGrpSpPr>
        <p:grpSpPr>
          <a:xfrm>
            <a:off x="2634862" y="2425702"/>
            <a:ext cx="204834" cy="430885"/>
            <a:chOff x="0" y="-36371"/>
            <a:chExt cx="204832" cy="430884"/>
          </a:xfrm>
        </p:grpSpPr>
        <p:sp>
          <p:nvSpPr>
            <p:cNvPr id="198" name="Circle"/>
            <p:cNvSpPr/>
            <p:nvPr/>
          </p:nvSpPr>
          <p:spPr>
            <a:xfrm>
              <a:off x="0" y="77596"/>
              <a:ext cx="204832" cy="202947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2200"/>
            </a:p>
          </p:txBody>
        </p:sp>
        <p:sp>
          <p:nvSpPr>
            <p:cNvPr id="199" name="Text"/>
            <p:cNvSpPr txBox="1"/>
            <p:nvPr/>
          </p:nvSpPr>
          <p:spPr>
            <a:xfrm>
              <a:off x="29996" y="-36371"/>
              <a:ext cx="144839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sz="2200"/>
                <a:t>     </a:t>
              </a:r>
            </a:p>
          </p:txBody>
        </p:sp>
      </p:grpSp>
      <p:sp>
        <p:nvSpPr>
          <p:cNvPr id="201" name="Oval 14"/>
          <p:cNvSpPr/>
          <p:nvPr/>
        </p:nvSpPr>
        <p:spPr>
          <a:xfrm>
            <a:off x="3490516" y="2514832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sp>
        <p:nvSpPr>
          <p:cNvPr id="202" name="Straight Arrow Connector 16"/>
          <p:cNvSpPr/>
          <p:nvPr/>
        </p:nvSpPr>
        <p:spPr>
          <a:xfrm>
            <a:off x="3695346" y="2860462"/>
            <a:ext cx="301146" cy="63620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200"/>
          </a:p>
        </p:txBody>
      </p:sp>
      <p:sp>
        <p:nvSpPr>
          <p:cNvPr id="203" name="Oval 18"/>
          <p:cNvSpPr/>
          <p:nvPr/>
        </p:nvSpPr>
        <p:spPr>
          <a:xfrm>
            <a:off x="4879261" y="2499400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sp>
        <p:nvSpPr>
          <p:cNvPr id="204" name="Oval 19"/>
          <p:cNvSpPr/>
          <p:nvPr/>
        </p:nvSpPr>
        <p:spPr>
          <a:xfrm>
            <a:off x="5616888" y="2509133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sp>
        <p:nvSpPr>
          <p:cNvPr id="205" name="Oval 22"/>
          <p:cNvSpPr/>
          <p:nvPr/>
        </p:nvSpPr>
        <p:spPr>
          <a:xfrm>
            <a:off x="3996492" y="3707195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sp>
        <p:nvSpPr>
          <p:cNvPr id="206" name="Oval 23"/>
          <p:cNvSpPr/>
          <p:nvPr/>
        </p:nvSpPr>
        <p:spPr>
          <a:xfrm>
            <a:off x="7277609" y="3666707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sp>
        <p:nvSpPr>
          <p:cNvPr id="207" name="TextBox 25"/>
          <p:cNvSpPr txBox="1"/>
          <p:nvPr/>
        </p:nvSpPr>
        <p:spPr>
          <a:xfrm>
            <a:off x="1806718" y="2717779"/>
            <a:ext cx="545981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/>
              <a:t>{}=0</a:t>
            </a:r>
          </a:p>
        </p:txBody>
      </p:sp>
      <p:sp>
        <p:nvSpPr>
          <p:cNvPr id="208" name="TextBox 26"/>
          <p:cNvSpPr txBox="1"/>
          <p:nvPr/>
        </p:nvSpPr>
        <p:spPr>
          <a:xfrm>
            <a:off x="1806718" y="3872298"/>
            <a:ext cx="545981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/>
              <a:t>{}=0</a:t>
            </a:r>
          </a:p>
        </p:txBody>
      </p:sp>
      <p:sp>
        <p:nvSpPr>
          <p:cNvPr id="209" name="TextBox 27"/>
          <p:cNvSpPr txBox="1"/>
          <p:nvPr/>
        </p:nvSpPr>
        <p:spPr>
          <a:xfrm>
            <a:off x="2368514" y="2080647"/>
            <a:ext cx="75918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 dirty="0"/>
              <a:t>Plus 5</a:t>
            </a:r>
          </a:p>
        </p:txBody>
      </p:sp>
      <p:sp>
        <p:nvSpPr>
          <p:cNvPr id="210" name="Rectangle 30"/>
          <p:cNvSpPr txBox="1"/>
          <p:nvPr/>
        </p:nvSpPr>
        <p:spPr>
          <a:xfrm>
            <a:off x="2368514" y="2730214"/>
            <a:ext cx="101405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 dirty="0"/>
              <a:t>{s1:5}=5</a:t>
            </a:r>
          </a:p>
        </p:txBody>
      </p:sp>
      <p:sp>
        <p:nvSpPr>
          <p:cNvPr id="211" name="Rectangle 31"/>
          <p:cNvSpPr txBox="1"/>
          <p:nvPr/>
        </p:nvSpPr>
        <p:spPr>
          <a:xfrm>
            <a:off x="3650229" y="3910141"/>
            <a:ext cx="101405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/>
              <a:t>{s1:5}=5</a:t>
            </a:r>
          </a:p>
        </p:txBody>
      </p:sp>
      <p:sp>
        <p:nvSpPr>
          <p:cNvPr id="212" name="TextBox 32"/>
          <p:cNvSpPr txBox="1"/>
          <p:nvPr/>
        </p:nvSpPr>
        <p:spPr>
          <a:xfrm>
            <a:off x="4981678" y="3296899"/>
            <a:ext cx="75918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 dirty="0"/>
              <a:t>Plus 3</a:t>
            </a:r>
          </a:p>
        </p:txBody>
      </p:sp>
      <p:sp>
        <p:nvSpPr>
          <p:cNvPr id="213" name="TextBox 33"/>
          <p:cNvSpPr txBox="1"/>
          <p:nvPr/>
        </p:nvSpPr>
        <p:spPr>
          <a:xfrm>
            <a:off x="4651490" y="2080647"/>
            <a:ext cx="75918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 dirty="0"/>
              <a:t>Plus 4</a:t>
            </a:r>
          </a:p>
        </p:txBody>
      </p:sp>
      <p:sp>
        <p:nvSpPr>
          <p:cNvPr id="214" name="Rectangle 35"/>
          <p:cNvSpPr txBox="1"/>
          <p:nvPr/>
        </p:nvSpPr>
        <p:spPr>
          <a:xfrm>
            <a:off x="4441285" y="2698375"/>
            <a:ext cx="101405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/>
              <a:t>{s1:9}=9</a:t>
            </a:r>
          </a:p>
        </p:txBody>
      </p:sp>
      <p:sp>
        <p:nvSpPr>
          <p:cNvPr id="215" name="Straight Arrow Connector 37"/>
          <p:cNvSpPr/>
          <p:nvPr/>
        </p:nvSpPr>
        <p:spPr>
          <a:xfrm>
            <a:off x="5821719" y="2717779"/>
            <a:ext cx="1455890" cy="8847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200"/>
          </a:p>
        </p:txBody>
      </p:sp>
      <p:sp>
        <p:nvSpPr>
          <p:cNvPr id="216" name="Rectangle 39"/>
          <p:cNvSpPr txBox="1"/>
          <p:nvPr/>
        </p:nvSpPr>
        <p:spPr>
          <a:xfrm>
            <a:off x="4768515" y="3917341"/>
            <a:ext cx="155106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/>
              <a:t>{s1:5,s2:3}=8</a:t>
            </a:r>
          </a:p>
        </p:txBody>
      </p:sp>
      <p:sp>
        <p:nvSpPr>
          <p:cNvPr id="217" name="Rectangle 40"/>
          <p:cNvSpPr txBox="1"/>
          <p:nvPr/>
        </p:nvSpPr>
        <p:spPr>
          <a:xfrm>
            <a:off x="6728211" y="3875285"/>
            <a:ext cx="1693731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/>
              <a:t>{s1:9,s2:3}=12</a:t>
            </a:r>
          </a:p>
        </p:txBody>
      </p:sp>
      <p:sp>
        <p:nvSpPr>
          <p:cNvPr id="218" name="Oval 42"/>
          <p:cNvSpPr/>
          <p:nvPr/>
        </p:nvSpPr>
        <p:spPr>
          <a:xfrm>
            <a:off x="6217327" y="3672340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sp>
        <p:nvSpPr>
          <p:cNvPr id="219" name="Oval 43"/>
          <p:cNvSpPr/>
          <p:nvPr/>
        </p:nvSpPr>
        <p:spPr>
          <a:xfrm>
            <a:off x="6723697" y="2508524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200"/>
          </a:p>
        </p:txBody>
      </p:sp>
      <p:sp>
        <p:nvSpPr>
          <p:cNvPr id="220" name="Straight Arrow Connector 44"/>
          <p:cNvSpPr/>
          <p:nvPr/>
        </p:nvSpPr>
        <p:spPr>
          <a:xfrm flipV="1">
            <a:off x="6422157" y="2742618"/>
            <a:ext cx="395926" cy="85994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 sz="2200"/>
          </a:p>
        </p:txBody>
      </p:sp>
      <p:sp>
        <p:nvSpPr>
          <p:cNvPr id="221" name="Rectangle 47"/>
          <p:cNvSpPr txBox="1"/>
          <p:nvPr/>
        </p:nvSpPr>
        <p:spPr>
          <a:xfrm>
            <a:off x="6928530" y="2653639"/>
            <a:ext cx="1693731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2200"/>
              <a:t>{s1:9,s2:3}=12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0" animBg="1" advAuto="0"/>
      <p:bldP spid="200" grpId="4" animBg="1" advAuto="0"/>
      <p:bldP spid="201" grpId="6" animBg="1" advAuto="0"/>
      <p:bldP spid="202" grpId="7" animBg="1" advAuto="0"/>
      <p:bldP spid="203" grpId="11" animBg="1" advAuto="0"/>
      <p:bldP spid="204" grpId="16" animBg="1" advAuto="0"/>
      <p:bldP spid="205" grpId="8" animBg="1" advAuto="0"/>
      <p:bldP spid="206" grpId="18" animBg="1" advAuto="0"/>
      <p:bldP spid="207" grpId="1" animBg="1" advAuto="0"/>
      <p:bldP spid="208" grpId="2" animBg="1" advAuto="0"/>
      <p:bldP spid="209" grpId="5" animBg="1" advAuto="0"/>
      <p:bldP spid="210" grpId="3" animBg="1" advAuto="0"/>
      <p:bldP spid="211" grpId="9" animBg="1" advAuto="0"/>
      <p:bldP spid="212" grpId="15" animBg="1" advAuto="0"/>
      <p:bldP spid="213" grpId="12" animBg="1" advAuto="0"/>
      <p:bldP spid="214" grpId="13" animBg="1" advAuto="0"/>
      <p:bldP spid="215" grpId="17" animBg="1" advAuto="0"/>
      <p:bldP spid="216" grpId="14" animBg="1" advAuto="0"/>
      <p:bldP spid="217" grpId="19" animBg="1" advAuto="0"/>
      <p:bldP spid="218" grpId="23" animBg="1" advAuto="0"/>
      <p:bldP spid="219" grpId="20" animBg="1" advAuto="0"/>
      <p:bldP spid="220" grpId="22" animBg="1" advAuto="0"/>
      <p:bldP spid="221" grpId="2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Another state-based example</a:t>
            </a:r>
          </a:p>
        </p:txBody>
      </p:sp>
      <p:sp>
        <p:nvSpPr>
          <p:cNvPr id="253" name="Content Placeholder 2"/>
          <p:cNvSpPr txBox="1">
            <a:spLocks noGrp="1"/>
          </p:cNvSpPr>
          <p:nvPr>
            <p:ph idx="1"/>
          </p:nvPr>
        </p:nvSpPr>
        <p:spPr>
          <a:xfrm>
            <a:off x="536754" y="1872696"/>
            <a:ext cx="8229601" cy="6424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>
                <a:latin typeface="Comic Sans MS" charset="0"/>
                <a:ea typeface="Comic Sans MS" charset="0"/>
                <a:cs typeface="Comic Sans MS" charset="0"/>
              </a:rPr>
              <a:t>Out of order delivery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9208" y="2791617"/>
            <a:ext cx="7578177" cy="2187172"/>
            <a:chOff x="558276" y="1931852"/>
            <a:chExt cx="7578177" cy="2187172"/>
          </a:xfrm>
        </p:grpSpPr>
        <p:grpSp>
          <p:nvGrpSpPr>
            <p:cNvPr id="252" name="Group 4"/>
            <p:cNvGrpSpPr/>
            <p:nvPr/>
          </p:nvGrpSpPr>
          <p:grpSpPr>
            <a:xfrm>
              <a:off x="558276" y="1931852"/>
              <a:ext cx="7578177" cy="2187172"/>
              <a:chOff x="0" y="-1"/>
              <a:chExt cx="7578176" cy="2187171"/>
            </a:xfrm>
          </p:grpSpPr>
          <p:sp>
            <p:nvSpPr>
              <p:cNvPr id="224" name="Oval 6"/>
              <p:cNvSpPr/>
              <p:nvPr/>
            </p:nvSpPr>
            <p:spPr>
              <a:xfrm>
                <a:off x="167829" y="186777"/>
                <a:ext cx="990019" cy="2000393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27" name="Oval 7"/>
              <p:cNvGrpSpPr/>
              <p:nvPr/>
            </p:nvGrpSpPr>
            <p:grpSpPr>
              <a:xfrm>
                <a:off x="365835" y="487177"/>
                <a:ext cx="573529" cy="600803"/>
                <a:chOff x="0" y="0"/>
                <a:chExt cx="573528" cy="600801"/>
              </a:xfrm>
            </p:grpSpPr>
            <p:sp>
              <p:nvSpPr>
                <p:cNvPr id="225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6" name="s1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s1</a:t>
                  </a:r>
                </a:p>
              </p:txBody>
            </p:sp>
          </p:grpSp>
          <p:grpSp>
            <p:nvGrpSpPr>
              <p:cNvPr id="230" name="Oval 8"/>
              <p:cNvGrpSpPr/>
              <p:nvPr/>
            </p:nvGrpSpPr>
            <p:grpSpPr>
              <a:xfrm>
                <a:off x="365835" y="1308651"/>
                <a:ext cx="573529" cy="600803"/>
                <a:chOff x="0" y="0"/>
                <a:chExt cx="573528" cy="600801"/>
              </a:xfrm>
            </p:grpSpPr>
            <p:sp>
              <p:nvSpPr>
                <p:cNvPr id="228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9" name="s2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s2</a:t>
                  </a:r>
                </a:p>
              </p:txBody>
            </p:sp>
          </p:grpSp>
          <p:sp>
            <p:nvSpPr>
              <p:cNvPr id="231" name="Straight Arrow Connector 9"/>
              <p:cNvSpPr/>
              <p:nvPr/>
            </p:nvSpPr>
            <p:spPr>
              <a:xfrm flipV="1">
                <a:off x="1157845" y="519531"/>
                <a:ext cx="6420331" cy="40965"/>
              </a:xfrm>
              <a:prstGeom prst="line">
                <a:avLst/>
              </a:prstGeom>
              <a:noFill/>
              <a:ln w="38100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Straight Arrow Connector 10"/>
              <p:cNvSpPr/>
              <p:nvPr/>
            </p:nvSpPr>
            <p:spPr>
              <a:xfrm flipV="1">
                <a:off x="1157845" y="1687057"/>
                <a:ext cx="6420331" cy="40965"/>
              </a:xfrm>
              <a:prstGeom prst="line">
                <a:avLst/>
              </a:prstGeom>
              <a:noFill/>
              <a:ln w="38100" cap="flat">
                <a:solidFill>
                  <a:srgbClr val="953735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3" name="TextBox 5"/>
              <p:cNvSpPr txBox="1"/>
              <p:nvPr/>
            </p:nvSpPr>
            <p:spPr>
              <a:xfrm>
                <a:off x="0" y="117845"/>
                <a:ext cx="214087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S</a:t>
                </a:r>
              </a:p>
            </p:txBody>
          </p:sp>
          <p:grpSp>
            <p:nvGrpSpPr>
              <p:cNvPr id="236" name="Oval 13"/>
              <p:cNvGrpSpPr/>
              <p:nvPr/>
            </p:nvGrpSpPr>
            <p:grpSpPr>
              <a:xfrm>
                <a:off x="1980883" y="381425"/>
                <a:ext cx="204833" cy="358141"/>
                <a:chOff x="0" y="0"/>
                <a:chExt cx="204831" cy="358140"/>
              </a:xfrm>
            </p:grpSpPr>
            <p:sp>
              <p:nvSpPr>
                <p:cNvPr id="234" name="Circle"/>
                <p:cNvSpPr/>
                <p:nvPr/>
              </p:nvSpPr>
              <p:spPr>
                <a:xfrm>
                  <a:off x="0" y="77596"/>
                  <a:ext cx="204832" cy="202947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35" name="Text"/>
                <p:cNvSpPr txBox="1"/>
                <p:nvPr/>
              </p:nvSpPr>
              <p:spPr>
                <a:xfrm>
                  <a:off x="29996" y="0"/>
                  <a:ext cx="144839" cy="3581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     </a:t>
                  </a:r>
                </a:p>
              </p:txBody>
            </p:sp>
          </p:grpSp>
          <p:sp>
            <p:nvSpPr>
              <p:cNvPr id="237" name="Oval 14"/>
              <p:cNvSpPr/>
              <p:nvPr/>
            </p:nvSpPr>
            <p:spPr>
              <a:xfrm>
                <a:off x="2836537" y="434184"/>
                <a:ext cx="204833" cy="202947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Straight Arrow Connector 16"/>
              <p:cNvSpPr/>
              <p:nvPr/>
            </p:nvSpPr>
            <p:spPr>
              <a:xfrm>
                <a:off x="3041367" y="779814"/>
                <a:ext cx="3587426" cy="7769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9" name="Oval 18"/>
              <p:cNvSpPr/>
              <p:nvPr/>
            </p:nvSpPr>
            <p:spPr>
              <a:xfrm>
                <a:off x="4225283" y="418752"/>
                <a:ext cx="204833" cy="202947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Oval 19"/>
              <p:cNvSpPr/>
              <p:nvPr/>
            </p:nvSpPr>
            <p:spPr>
              <a:xfrm>
                <a:off x="4962910" y="428484"/>
                <a:ext cx="204833" cy="202947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1" name="Oval 22"/>
              <p:cNvSpPr/>
              <p:nvPr/>
            </p:nvSpPr>
            <p:spPr>
              <a:xfrm>
                <a:off x="6612329" y="1626547"/>
                <a:ext cx="204833" cy="202948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solidFill>
                  <a:srgbClr val="8C3A3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Oval 23"/>
              <p:cNvSpPr/>
              <p:nvPr/>
            </p:nvSpPr>
            <p:spPr>
              <a:xfrm>
                <a:off x="5458958" y="1586059"/>
                <a:ext cx="204833" cy="202948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solidFill>
                  <a:srgbClr val="8C3A3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TextBox 25"/>
              <p:cNvSpPr txBox="1"/>
              <p:nvPr/>
            </p:nvSpPr>
            <p:spPr>
              <a:xfrm>
                <a:off x="1152739" y="637130"/>
                <a:ext cx="511781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{}=0</a:t>
                </a:r>
              </a:p>
            </p:txBody>
          </p:sp>
          <p:sp>
            <p:nvSpPr>
              <p:cNvPr id="244" name="TextBox 26"/>
              <p:cNvSpPr txBox="1"/>
              <p:nvPr/>
            </p:nvSpPr>
            <p:spPr>
              <a:xfrm>
                <a:off x="1152739" y="1791649"/>
                <a:ext cx="511781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{}=0</a:t>
                </a:r>
              </a:p>
            </p:txBody>
          </p:sp>
          <p:sp>
            <p:nvSpPr>
              <p:cNvPr id="245" name="TextBox 27"/>
              <p:cNvSpPr txBox="1"/>
              <p:nvPr/>
            </p:nvSpPr>
            <p:spPr>
              <a:xfrm>
                <a:off x="1714536" y="-1"/>
                <a:ext cx="70522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Plus 5</a:t>
                </a:r>
              </a:p>
            </p:txBody>
          </p:sp>
          <p:sp>
            <p:nvSpPr>
              <p:cNvPr id="246" name="Rectangle 30"/>
              <p:cNvSpPr txBox="1"/>
              <p:nvPr/>
            </p:nvSpPr>
            <p:spPr>
              <a:xfrm>
                <a:off x="1714536" y="649566"/>
                <a:ext cx="847346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lang="de-DE" dirty="0"/>
                  <a:t>{s1:5}</a:t>
                </a:r>
                <a:r>
                  <a:rPr dirty="0" smtClean="0"/>
                  <a:t>=</a:t>
                </a:r>
                <a:r>
                  <a:rPr dirty="0"/>
                  <a:t>5</a:t>
                </a:r>
              </a:p>
            </p:txBody>
          </p:sp>
          <p:sp>
            <p:nvSpPr>
              <p:cNvPr id="247" name="Rectangle 31"/>
              <p:cNvSpPr txBox="1"/>
              <p:nvPr/>
            </p:nvSpPr>
            <p:spPr>
              <a:xfrm>
                <a:off x="6343243" y="1789005"/>
                <a:ext cx="928016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{s1:9}=9</a:t>
                </a:r>
              </a:p>
            </p:txBody>
          </p:sp>
          <p:sp>
            <p:nvSpPr>
              <p:cNvPr id="248" name="TextBox 33"/>
              <p:cNvSpPr txBox="1"/>
              <p:nvPr/>
            </p:nvSpPr>
            <p:spPr>
              <a:xfrm>
                <a:off x="3997512" y="-1"/>
                <a:ext cx="70522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Plus 4</a:t>
                </a:r>
              </a:p>
            </p:txBody>
          </p:sp>
          <p:sp>
            <p:nvSpPr>
              <p:cNvPr id="249" name="Rectangle 35"/>
              <p:cNvSpPr txBox="1"/>
              <p:nvPr/>
            </p:nvSpPr>
            <p:spPr>
              <a:xfrm>
                <a:off x="3787306" y="617726"/>
                <a:ext cx="928016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rPr dirty="0"/>
                  <a:t>{s1:9}=9</a:t>
                </a:r>
              </a:p>
            </p:txBody>
          </p:sp>
          <p:sp>
            <p:nvSpPr>
              <p:cNvPr id="250" name="Straight Arrow Connector 37"/>
              <p:cNvSpPr/>
              <p:nvPr/>
            </p:nvSpPr>
            <p:spPr>
              <a:xfrm>
                <a:off x="5167741" y="671990"/>
                <a:ext cx="393634" cy="88478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Rectangle 40"/>
              <p:cNvSpPr txBox="1"/>
              <p:nvPr/>
            </p:nvSpPr>
            <p:spPr>
              <a:xfrm>
                <a:off x="4807145" y="1800439"/>
                <a:ext cx="928016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r>
                  <a:t>{s1:9}=9</a:t>
                </a: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5365422" y="3159346"/>
              <a:ext cx="7072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{</a:t>
              </a:r>
              <a:r>
                <a:rPr lang="de-DE" dirty="0" smtClean="0"/>
                <a:t>s1:9}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683402" y="3055839"/>
              <a:ext cx="7072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/>
                <a:t>{s1:5}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Operation-based approach</a:t>
            </a:r>
          </a:p>
        </p:txBody>
      </p:sp>
      <p:sp>
        <p:nvSpPr>
          <p:cNvPr id="256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6037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 Local </a:t>
            </a:r>
            <a:r>
              <a:rPr lang="en-US" sz="2800" dirty="0">
                <a:latin typeface="Comic Sans MS" charset="0"/>
                <a:ea typeface="Comic Sans MS" charset="0"/>
                <a:cs typeface="Comic Sans MS" charset="0"/>
              </a:rPr>
              <a:t>replica sends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operation</a:t>
            </a:r>
          </a:p>
          <a:p>
            <a:pPr marL="644979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rPr sz="2500" dirty="0" smtClean="0">
                <a:latin typeface="Comic Sans MS" charset="0"/>
                <a:ea typeface="Comic Sans MS" charset="0"/>
                <a:cs typeface="Comic Sans MS" charset="0"/>
              </a:rPr>
              <a:t>Only </a:t>
            </a:r>
            <a:r>
              <a:rPr sz="2500" dirty="0">
                <a:latin typeface="Comic Sans MS" charset="0"/>
                <a:ea typeface="Comic Sans MS" charset="0"/>
                <a:cs typeface="Comic Sans MS" charset="0"/>
              </a:rPr>
              <a:t>updates are sent (smaller</a:t>
            </a:r>
            <a:r>
              <a:rPr sz="2500" dirty="0" smtClean="0">
                <a:latin typeface="Comic Sans MS" charset="0"/>
                <a:ea typeface="Comic Sans MS" charset="0"/>
                <a:cs typeface="Comic Sans MS" charset="0"/>
              </a:rPr>
              <a:t>)</a:t>
            </a:r>
            <a:endParaRPr lang="en-US" sz="25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302079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rPr lang="en-US" sz="2800" dirty="0"/>
              <a:t>Receiver </a:t>
            </a:r>
            <a:r>
              <a:rPr lang="en-US" sz="2800" dirty="0" smtClean="0"/>
              <a:t>replicas</a:t>
            </a:r>
            <a:endParaRPr lang="en-US" sz="2800" dirty="0"/>
          </a:p>
          <a:p>
            <a:pPr marL="644979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rPr sz="2500" dirty="0" smtClean="0">
                <a:latin typeface="Comic Sans MS" charset="0"/>
                <a:ea typeface="Comic Sans MS" charset="0"/>
                <a:cs typeface="Comic Sans MS" charset="0"/>
              </a:rPr>
              <a:t>replay </a:t>
            </a:r>
            <a:r>
              <a:rPr sz="2500" dirty="0">
                <a:latin typeface="Comic Sans MS" charset="0"/>
                <a:ea typeface="Comic Sans MS" charset="0"/>
                <a:cs typeface="Comic Sans MS" charset="0"/>
              </a:rPr>
              <a:t>the </a:t>
            </a:r>
            <a:r>
              <a:rPr sz="2500" dirty="0" smtClean="0">
                <a:latin typeface="Comic Sans MS" charset="0"/>
                <a:ea typeface="Comic Sans MS" charset="0"/>
                <a:cs typeface="Comic Sans MS" charset="0"/>
              </a:rPr>
              <a:t>updates</a:t>
            </a:r>
            <a:r>
              <a:rPr lang="en-US" sz="2500" dirty="0" smtClean="0">
                <a:latin typeface="Comic Sans MS" charset="0"/>
                <a:ea typeface="Comic Sans MS" charset="0"/>
                <a:cs typeface="Comic Sans MS" charset="0"/>
              </a:rPr>
              <a:t> on their local states</a:t>
            </a:r>
            <a:endParaRPr sz="25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302079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rPr sz="2800" dirty="0" smtClean="0">
                <a:latin typeface="Comic Sans MS" charset="0"/>
                <a:ea typeface="Comic Sans MS" charset="0"/>
                <a:cs typeface="Comic Sans MS" charset="0"/>
              </a:rPr>
              <a:t>Collaborative </a:t>
            </a:r>
            <a:r>
              <a:rPr sz="2800" dirty="0">
                <a:latin typeface="Comic Sans MS" charset="0"/>
                <a:ea typeface="Comic Sans MS" charset="0"/>
                <a:cs typeface="Comic Sans MS" charset="0"/>
              </a:rPr>
              <a:t>editing, Bayou, PNUTS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rPr lang="en-US" sz="2800" dirty="0"/>
              <a:t> </a:t>
            </a:r>
            <a:r>
              <a:rPr sz="2800" dirty="0" smtClean="0">
                <a:latin typeface="Comic Sans MS" charset="0"/>
                <a:ea typeface="Comic Sans MS" charset="0"/>
                <a:cs typeface="Comic Sans MS" charset="0"/>
              </a:rPr>
              <a:t>Need </a:t>
            </a:r>
            <a:r>
              <a:rPr sz="2800" dirty="0">
                <a:latin typeface="Comic Sans MS" charset="0"/>
                <a:ea typeface="Comic Sans MS" charset="0"/>
                <a:cs typeface="Comic Sans MS" charset="0"/>
              </a:rPr>
              <a:t>something stronger! </a:t>
            </a:r>
          </a:p>
        </p:txBody>
      </p:sp>
      <p:grpSp>
        <p:nvGrpSpPr>
          <p:cNvPr id="268" name="Group 3"/>
          <p:cNvGrpSpPr/>
          <p:nvPr/>
        </p:nvGrpSpPr>
        <p:grpSpPr>
          <a:xfrm>
            <a:off x="1399676" y="4515577"/>
            <a:ext cx="6073796" cy="2069325"/>
            <a:chOff x="0" y="0"/>
            <a:chExt cx="6073794" cy="2069324"/>
          </a:xfrm>
        </p:grpSpPr>
        <p:grpSp>
          <p:nvGrpSpPr>
            <p:cNvPr id="266" name="Group 4"/>
            <p:cNvGrpSpPr/>
            <p:nvPr/>
          </p:nvGrpSpPr>
          <p:grpSpPr>
            <a:xfrm>
              <a:off x="167828" y="68931"/>
              <a:ext cx="5905967" cy="2000394"/>
              <a:chOff x="0" y="0"/>
              <a:chExt cx="5905965" cy="2000392"/>
            </a:xfrm>
          </p:grpSpPr>
          <p:sp>
            <p:nvSpPr>
              <p:cNvPr id="257" name="Oval 6"/>
              <p:cNvSpPr/>
              <p:nvPr/>
            </p:nvSpPr>
            <p:spPr>
              <a:xfrm>
                <a:off x="-1" y="-1"/>
                <a:ext cx="990020" cy="2000394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0000"/>
                </a:solidFill>
                <a:prstDash val="dash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60" name="Oval 7"/>
              <p:cNvGrpSpPr/>
              <p:nvPr/>
            </p:nvGrpSpPr>
            <p:grpSpPr>
              <a:xfrm>
                <a:off x="198005" y="300400"/>
                <a:ext cx="573530" cy="600803"/>
                <a:chOff x="0" y="0"/>
                <a:chExt cx="573528" cy="600801"/>
              </a:xfrm>
            </p:grpSpPr>
            <p:sp>
              <p:nvSpPr>
                <p:cNvPr id="258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9" name="s1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s1</a:t>
                  </a:r>
                </a:p>
              </p:txBody>
            </p:sp>
          </p:grpSp>
          <p:grpSp>
            <p:nvGrpSpPr>
              <p:cNvPr id="263" name="Oval 8"/>
              <p:cNvGrpSpPr/>
              <p:nvPr/>
            </p:nvGrpSpPr>
            <p:grpSpPr>
              <a:xfrm>
                <a:off x="198005" y="1121874"/>
                <a:ext cx="573530" cy="600803"/>
                <a:chOff x="0" y="0"/>
                <a:chExt cx="573528" cy="600801"/>
              </a:xfrm>
            </p:grpSpPr>
            <p:sp>
              <p:nvSpPr>
                <p:cNvPr id="261" name="Oval"/>
                <p:cNvSpPr/>
                <p:nvPr/>
              </p:nvSpPr>
              <p:spPr>
                <a:xfrm>
                  <a:off x="-1" y="0"/>
                  <a:ext cx="573530" cy="600802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2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2" name="s2"/>
                <p:cNvSpPr txBox="1"/>
                <p:nvPr/>
              </p:nvSpPr>
              <p:spPr>
                <a:xfrm>
                  <a:off x="83990" y="121330"/>
                  <a:ext cx="40554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/>
                </a:lstStyle>
                <a:p>
                  <a:r>
                    <a:t>s2</a:t>
                  </a:r>
                </a:p>
              </p:txBody>
            </p:sp>
          </p:grpSp>
          <p:sp>
            <p:nvSpPr>
              <p:cNvPr id="264" name="Straight Arrow Connector 9"/>
              <p:cNvSpPr/>
              <p:nvPr/>
            </p:nvSpPr>
            <p:spPr>
              <a:xfrm flipV="1">
                <a:off x="1065124" y="450600"/>
                <a:ext cx="4840842" cy="40965"/>
              </a:xfrm>
              <a:prstGeom prst="line">
                <a:avLst/>
              </a:prstGeom>
              <a:noFill/>
              <a:ln w="38100" cap="flat">
                <a:solidFill>
                  <a:srgbClr val="4A7EBB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Straight Arrow Connector 10"/>
              <p:cNvSpPr/>
              <p:nvPr/>
            </p:nvSpPr>
            <p:spPr>
              <a:xfrm flipV="1">
                <a:off x="1065124" y="1408621"/>
                <a:ext cx="4840842" cy="40965"/>
              </a:xfrm>
              <a:prstGeom prst="line">
                <a:avLst/>
              </a:prstGeom>
              <a:noFill/>
              <a:ln w="38100" cap="flat">
                <a:solidFill>
                  <a:srgbClr val="953735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67" name="TextBox 5"/>
            <p:cNvSpPr txBox="1"/>
            <p:nvPr/>
          </p:nvSpPr>
          <p:spPr>
            <a:xfrm>
              <a:off x="-1" y="0"/>
              <a:ext cx="214088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S</a:t>
              </a:r>
            </a:p>
          </p:txBody>
        </p:sp>
      </p:grpSp>
      <p:sp>
        <p:nvSpPr>
          <p:cNvPr id="269" name="Oval 14"/>
          <p:cNvSpPr/>
          <p:nvPr/>
        </p:nvSpPr>
        <p:spPr>
          <a:xfrm>
            <a:off x="5180241" y="5907192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0" name="TextBox 15"/>
          <p:cNvSpPr txBox="1"/>
          <p:nvPr/>
        </p:nvSpPr>
        <p:spPr>
          <a:xfrm>
            <a:off x="5385072" y="6122518"/>
            <a:ext cx="83079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S2.u(a)</a:t>
            </a:r>
          </a:p>
        </p:txBody>
      </p:sp>
      <p:sp>
        <p:nvSpPr>
          <p:cNvPr id="271" name="Oval 16"/>
          <p:cNvSpPr/>
          <p:nvPr/>
        </p:nvSpPr>
        <p:spPr>
          <a:xfrm>
            <a:off x="3134122" y="4959825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TextBox 19"/>
          <p:cNvSpPr txBox="1"/>
          <p:nvPr/>
        </p:nvSpPr>
        <p:spPr>
          <a:xfrm>
            <a:off x="2715207" y="4601129"/>
            <a:ext cx="8133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s1.u(a)</a:t>
            </a:r>
          </a:p>
        </p:txBody>
      </p:sp>
      <p:sp>
        <p:nvSpPr>
          <p:cNvPr id="273" name="Straight Arrow Connector 21"/>
          <p:cNvSpPr/>
          <p:nvPr/>
        </p:nvSpPr>
        <p:spPr>
          <a:xfrm>
            <a:off x="3338953" y="5201696"/>
            <a:ext cx="1841290" cy="70549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TextBox 22"/>
          <p:cNvSpPr txBox="1"/>
          <p:nvPr/>
        </p:nvSpPr>
        <p:spPr>
          <a:xfrm>
            <a:off x="4238383" y="5201696"/>
            <a:ext cx="22424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op-based object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Tuple: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S, s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q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same as state-based object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 at process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lang="en-US" sz="3200" b="0" i="1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has state </a:t>
            </a:r>
            <a:r>
              <a:rPr lang="en-US" sz="32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</a:t>
            </a:r>
            <a:r>
              <a:rPr lang="en-US" sz="3200" b="0" i="1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∈ 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Initial state is s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0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side-effect-free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prepare-update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effect-update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= delivery precondition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306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Op-based </a:t>
            </a:r>
            <a:r>
              <a:rPr lang="en-US" sz="4400"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Convergence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that commutes is a key property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e.g. add A, add B == add B, add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omic Sans MS"/>
              </a:rPr>
              <a:t>Not all ops or states are commutative</a:t>
            </a:r>
            <a:endParaRPr lang="en-US" sz="32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omic Sans MS"/>
              </a:rPr>
              <a:t>e.g. multiple 5, subtract 6 != subtract 6, multiply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Comic Sans MS"/>
              </a:rPr>
              <a:t>5</a:t>
            </a:r>
            <a:endParaRPr lang="en-US" sz="32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Updates </a:t>
            </a:r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should be commutative </a:t>
            </a:r>
            <a:r>
              <a:rPr lang="en-US" sz="3200" dirty="0" smtClean="0">
                <a:latin typeface="Comic Sans MS" charset="0"/>
                <a:ea typeface="Comic Sans MS" charset="0"/>
                <a:cs typeface="Comic Sans MS" charset="0"/>
              </a:rPr>
              <a:t>operations</a:t>
            </a: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Comic Sans MS"/>
              </a:rPr>
              <a:t>CmRDT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Comic Sans MS"/>
              </a:rPr>
              <a:t>: Commutative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Comic Sans MS"/>
              </a:rPr>
              <a:t>Replicated Data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Comic Sans MS"/>
              </a:rPr>
              <a:t>Type </a:t>
            </a:r>
            <a:endParaRPr lang="en-US" sz="3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496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Op-based</a:t>
            </a:r>
            <a:r>
              <a:rPr lang="en-US"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 counter</a:t>
            </a:r>
            <a:r>
              <a:rPr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dirty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example</a:t>
            </a:r>
          </a:p>
        </p:txBody>
      </p:sp>
      <p:sp>
        <p:nvSpPr>
          <p:cNvPr id="310" name="Content Placeholder 2"/>
          <p:cNvSpPr txBox="1">
            <a:spLocks noGrp="1"/>
          </p:cNvSpPr>
          <p:nvPr>
            <p:ph idx="1"/>
          </p:nvPr>
        </p:nvSpPr>
        <p:spPr>
          <a:xfrm>
            <a:off x="457200" y="4647431"/>
            <a:ext cx="8229600" cy="15671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448055">
              <a:buSzTx/>
              <a:buNone/>
              <a:defRPr sz="3136"/>
            </a:pPr>
            <a:r>
              <a:rPr dirty="0">
                <a:latin typeface="Comic Sans MS" charset="0"/>
                <a:ea typeface="Comic Sans MS" charset="0"/>
                <a:cs typeface="Comic Sans MS" charset="0"/>
              </a:rPr>
              <a:t>(5 + 4) × 2 ≠ (5 × 2) +4</a:t>
            </a:r>
          </a:p>
          <a:p>
            <a:pPr marL="336042" indent="-336042" defTabSz="448055">
              <a:defRPr sz="3136"/>
            </a:pPr>
            <a:r>
              <a:rPr lang="en-US" sz="2800" dirty="0" smtClean="0"/>
              <a:t>Reconcile </a:t>
            </a:r>
            <a:r>
              <a:rPr lang="en-US" sz="2800" dirty="0"/>
              <a:t>non-commutative operations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36042" indent="-336042" defTabSz="448055">
              <a:defRPr sz="3136"/>
            </a:pPr>
            <a:endParaRPr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77" name="Oval 4"/>
          <p:cNvSpPr/>
          <p:nvPr/>
        </p:nvSpPr>
        <p:spPr>
          <a:xfrm>
            <a:off x="726104" y="2160408"/>
            <a:ext cx="990020" cy="200039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80" name="Oval 5"/>
          <p:cNvGrpSpPr/>
          <p:nvPr/>
        </p:nvGrpSpPr>
        <p:grpSpPr>
          <a:xfrm>
            <a:off x="924111" y="2460807"/>
            <a:ext cx="573529" cy="600803"/>
            <a:chOff x="0" y="0"/>
            <a:chExt cx="573528" cy="600801"/>
          </a:xfrm>
        </p:grpSpPr>
        <p:sp>
          <p:nvSpPr>
            <p:cNvPr id="278" name="Oval"/>
            <p:cNvSpPr/>
            <p:nvPr/>
          </p:nvSpPr>
          <p:spPr>
            <a:xfrm>
              <a:off x="-1" y="0"/>
              <a:ext cx="573530" cy="60080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9" name="s1"/>
            <p:cNvSpPr txBox="1"/>
            <p:nvPr/>
          </p:nvSpPr>
          <p:spPr>
            <a:xfrm>
              <a:off x="83990" y="121330"/>
              <a:ext cx="40554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s1</a:t>
              </a:r>
            </a:p>
          </p:txBody>
        </p:sp>
      </p:grpSp>
      <p:grpSp>
        <p:nvGrpSpPr>
          <p:cNvPr id="283" name="Oval 6"/>
          <p:cNvGrpSpPr/>
          <p:nvPr/>
        </p:nvGrpSpPr>
        <p:grpSpPr>
          <a:xfrm>
            <a:off x="924111" y="3282281"/>
            <a:ext cx="573529" cy="600803"/>
            <a:chOff x="0" y="0"/>
            <a:chExt cx="573528" cy="600801"/>
          </a:xfrm>
        </p:grpSpPr>
        <p:sp>
          <p:nvSpPr>
            <p:cNvPr id="281" name="Oval"/>
            <p:cNvSpPr/>
            <p:nvPr/>
          </p:nvSpPr>
          <p:spPr>
            <a:xfrm>
              <a:off x="-1" y="0"/>
              <a:ext cx="573530" cy="60080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2" name="s2"/>
            <p:cNvSpPr txBox="1"/>
            <p:nvPr/>
          </p:nvSpPr>
          <p:spPr>
            <a:xfrm>
              <a:off x="83990" y="121330"/>
              <a:ext cx="40554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s2</a:t>
              </a:r>
            </a:p>
          </p:txBody>
        </p:sp>
      </p:grpSp>
      <p:sp>
        <p:nvSpPr>
          <p:cNvPr id="284" name="Straight Arrow Connector 7"/>
          <p:cNvSpPr/>
          <p:nvPr/>
        </p:nvSpPr>
        <p:spPr>
          <a:xfrm flipV="1">
            <a:off x="1716121" y="2493161"/>
            <a:ext cx="6420331" cy="40965"/>
          </a:xfrm>
          <a:prstGeom prst="line">
            <a:avLst/>
          </a:prstGeom>
          <a:ln w="381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5" name="Straight Arrow Connector 8"/>
          <p:cNvSpPr/>
          <p:nvPr/>
        </p:nvSpPr>
        <p:spPr>
          <a:xfrm flipV="1">
            <a:off x="1716121" y="3660687"/>
            <a:ext cx="6420331" cy="40965"/>
          </a:xfrm>
          <a:prstGeom prst="line">
            <a:avLst/>
          </a:prstGeom>
          <a:ln w="38100">
            <a:solidFill>
              <a:srgbClr val="95373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6" name="TextBox 9"/>
          <p:cNvSpPr txBox="1"/>
          <p:nvPr/>
        </p:nvSpPr>
        <p:spPr>
          <a:xfrm>
            <a:off x="558276" y="2091476"/>
            <a:ext cx="21408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</a:t>
            </a:r>
          </a:p>
        </p:txBody>
      </p:sp>
      <p:grpSp>
        <p:nvGrpSpPr>
          <p:cNvPr id="289" name="Oval 10"/>
          <p:cNvGrpSpPr/>
          <p:nvPr/>
        </p:nvGrpSpPr>
        <p:grpSpPr>
          <a:xfrm>
            <a:off x="2539158" y="2355056"/>
            <a:ext cx="204833" cy="358141"/>
            <a:chOff x="0" y="0"/>
            <a:chExt cx="204831" cy="358140"/>
          </a:xfrm>
        </p:grpSpPr>
        <p:sp>
          <p:nvSpPr>
            <p:cNvPr id="287" name="Circle"/>
            <p:cNvSpPr/>
            <p:nvPr/>
          </p:nvSpPr>
          <p:spPr>
            <a:xfrm>
              <a:off x="0" y="77596"/>
              <a:ext cx="204832" cy="202947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Text"/>
            <p:cNvSpPr txBox="1"/>
            <p:nvPr/>
          </p:nvSpPr>
          <p:spPr>
            <a:xfrm>
              <a:off x="29996" y="0"/>
              <a:ext cx="144839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    </a:t>
              </a:r>
            </a:p>
          </p:txBody>
        </p:sp>
      </p:grpSp>
      <p:sp>
        <p:nvSpPr>
          <p:cNvPr id="290" name="Straight Arrow Connector 12"/>
          <p:cNvSpPr/>
          <p:nvPr/>
        </p:nvSpPr>
        <p:spPr>
          <a:xfrm>
            <a:off x="2717605" y="2646635"/>
            <a:ext cx="585668" cy="88377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1" name="Oval 13"/>
          <p:cNvSpPr/>
          <p:nvPr/>
        </p:nvSpPr>
        <p:spPr>
          <a:xfrm>
            <a:off x="4485542" y="2392383"/>
            <a:ext cx="204833" cy="20294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TextBox 17"/>
          <p:cNvSpPr txBox="1"/>
          <p:nvPr/>
        </p:nvSpPr>
        <p:spPr>
          <a:xfrm>
            <a:off x="1711014" y="2610760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0</a:t>
            </a:r>
          </a:p>
        </p:txBody>
      </p:sp>
      <p:sp>
        <p:nvSpPr>
          <p:cNvPr id="293" name="TextBox 18"/>
          <p:cNvSpPr txBox="1"/>
          <p:nvPr/>
        </p:nvSpPr>
        <p:spPr>
          <a:xfrm>
            <a:off x="1711014" y="3765279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0</a:t>
            </a:r>
          </a:p>
        </p:txBody>
      </p:sp>
      <p:sp>
        <p:nvSpPr>
          <p:cNvPr id="294" name="TextBox 19"/>
          <p:cNvSpPr txBox="1"/>
          <p:nvPr/>
        </p:nvSpPr>
        <p:spPr>
          <a:xfrm>
            <a:off x="2272812" y="1973629"/>
            <a:ext cx="70522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Plus 5</a:t>
            </a:r>
          </a:p>
        </p:txBody>
      </p:sp>
      <p:sp>
        <p:nvSpPr>
          <p:cNvPr id="295" name="Rectangle 20"/>
          <p:cNvSpPr txBox="1"/>
          <p:nvPr/>
        </p:nvSpPr>
        <p:spPr>
          <a:xfrm>
            <a:off x="2482748" y="2646635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296" name="Rectangle 21"/>
          <p:cNvSpPr txBox="1"/>
          <p:nvPr/>
        </p:nvSpPr>
        <p:spPr>
          <a:xfrm>
            <a:off x="6775260" y="3698416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18</a:t>
            </a:r>
          </a:p>
        </p:txBody>
      </p:sp>
      <p:sp>
        <p:nvSpPr>
          <p:cNvPr id="297" name="TextBox 22"/>
          <p:cNvSpPr txBox="1"/>
          <p:nvPr/>
        </p:nvSpPr>
        <p:spPr>
          <a:xfrm>
            <a:off x="4041993" y="1975741"/>
            <a:ext cx="8882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Times 2</a:t>
            </a:r>
          </a:p>
        </p:txBody>
      </p:sp>
      <p:sp>
        <p:nvSpPr>
          <p:cNvPr id="298" name="Straight Arrow Connector 24"/>
          <p:cNvSpPr/>
          <p:nvPr/>
        </p:nvSpPr>
        <p:spPr>
          <a:xfrm>
            <a:off x="4730908" y="2734970"/>
            <a:ext cx="2170612" cy="82343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Rectangle 25"/>
          <p:cNvSpPr txBox="1"/>
          <p:nvPr/>
        </p:nvSpPr>
        <p:spPr>
          <a:xfrm>
            <a:off x="4194752" y="3810801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9</a:t>
            </a:r>
          </a:p>
        </p:txBody>
      </p:sp>
      <p:sp>
        <p:nvSpPr>
          <p:cNvPr id="300" name="Oval 28"/>
          <p:cNvSpPr/>
          <p:nvPr/>
        </p:nvSpPr>
        <p:spPr>
          <a:xfrm>
            <a:off x="3267659" y="3558402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Rectangle 35"/>
          <p:cNvSpPr txBox="1"/>
          <p:nvPr/>
        </p:nvSpPr>
        <p:spPr>
          <a:xfrm>
            <a:off x="3239400" y="3761347"/>
            <a:ext cx="2240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302" name="TextBox 36"/>
          <p:cNvSpPr txBox="1"/>
          <p:nvPr/>
        </p:nvSpPr>
        <p:spPr>
          <a:xfrm>
            <a:off x="3909614" y="3259244"/>
            <a:ext cx="7052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Plus 4</a:t>
            </a:r>
          </a:p>
        </p:txBody>
      </p:sp>
      <p:sp>
        <p:nvSpPr>
          <p:cNvPr id="303" name="Oval 37"/>
          <p:cNvSpPr/>
          <p:nvPr/>
        </p:nvSpPr>
        <p:spPr>
          <a:xfrm>
            <a:off x="4243165" y="3602280"/>
            <a:ext cx="204833" cy="202947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traight Arrow Connector 39"/>
          <p:cNvSpPr/>
          <p:nvPr/>
        </p:nvSpPr>
        <p:spPr>
          <a:xfrm flipV="1">
            <a:off x="4496411" y="2595329"/>
            <a:ext cx="2069523" cy="104325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Rectangle 43"/>
          <p:cNvSpPr txBox="1"/>
          <p:nvPr/>
        </p:nvSpPr>
        <p:spPr>
          <a:xfrm>
            <a:off x="4314109" y="2554799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10</a:t>
            </a:r>
          </a:p>
        </p:txBody>
      </p:sp>
      <p:sp>
        <p:nvSpPr>
          <p:cNvPr id="306" name="TextBox 44"/>
          <p:cNvSpPr txBox="1"/>
          <p:nvPr/>
        </p:nvSpPr>
        <p:spPr>
          <a:xfrm>
            <a:off x="2989117" y="2795427"/>
            <a:ext cx="7052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Plus 5</a:t>
            </a:r>
          </a:p>
        </p:txBody>
      </p:sp>
      <p:sp>
        <p:nvSpPr>
          <p:cNvPr id="307" name="TextBox 45"/>
          <p:cNvSpPr txBox="1"/>
          <p:nvPr/>
        </p:nvSpPr>
        <p:spPr>
          <a:xfrm>
            <a:off x="6230475" y="3040417"/>
            <a:ext cx="88828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Times 2</a:t>
            </a:r>
          </a:p>
        </p:txBody>
      </p:sp>
      <p:sp>
        <p:nvSpPr>
          <p:cNvPr id="308" name="TextBox 46"/>
          <p:cNvSpPr txBox="1"/>
          <p:nvPr/>
        </p:nvSpPr>
        <p:spPr>
          <a:xfrm>
            <a:off x="4614835" y="3020756"/>
            <a:ext cx="7052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Plus 4</a:t>
            </a:r>
          </a:p>
        </p:txBody>
      </p:sp>
      <p:sp>
        <p:nvSpPr>
          <p:cNvPr id="309" name="Rectangle 47"/>
          <p:cNvSpPr txBox="1"/>
          <p:nvPr/>
        </p:nvSpPr>
        <p:spPr>
          <a:xfrm>
            <a:off x="6565933" y="2493161"/>
            <a:ext cx="343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  <p:bldP spid="289" grpId="2" animBg="1" advAuto="0"/>
      <p:bldP spid="290" grpId="4" animBg="1" advAuto="0"/>
      <p:bldP spid="291" grpId="9" animBg="1" advAuto="0"/>
      <p:bldP spid="294" grpId="1" animBg="1" advAuto="0"/>
      <p:bldP spid="295" grpId="3" animBg="1" advAuto="0"/>
      <p:bldP spid="296" grpId="19" animBg="1" advAuto="0"/>
      <p:bldP spid="297" grpId="8" animBg="1" advAuto="0"/>
      <p:bldP spid="298" grpId="15" animBg="1" advAuto="0"/>
      <p:bldP spid="299" grpId="13" animBg="1" advAuto="0"/>
      <p:bldP spid="300" grpId="6" animBg="1" advAuto="0"/>
      <p:bldP spid="301" grpId="7" animBg="1" advAuto="0"/>
      <p:bldP spid="302" grpId="11" animBg="1" advAuto="0"/>
      <p:bldP spid="303" grpId="12" animBg="1" advAuto="0"/>
      <p:bldP spid="304" grpId="14" animBg="1" advAuto="0"/>
      <p:bldP spid="305" grpId="10" animBg="1" advAuto="0"/>
      <p:bldP spid="306" grpId="5" animBg="1" advAuto="0"/>
      <p:bldP spid="307" grpId="18" animBg="1" advAuto="0"/>
      <p:bldP spid="308" grpId="16" animBg="1" advAuto="0"/>
      <p:bldP spid="309" grpId="17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Distributed System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2021040" y="1417320"/>
            <a:ext cx="5019840" cy="4961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929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solidFill>
                  <a:srgbClr val="4254E0"/>
                </a:solidFill>
                <a:latin typeface="Comic Sans MS" charset="0"/>
                <a:ea typeface="Comic Sans MS" charset="0"/>
                <a:cs typeface="Comic Sans MS" charset="0"/>
              </a:rPr>
              <a:t>State vs Op-based</a:t>
            </a:r>
            <a:endParaRPr dirty="0">
              <a:solidFill>
                <a:srgbClr val="4254E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13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defRPr sz="2673"/>
            </a:pPr>
            <a:r>
              <a:rPr sz="2400" dirty="0">
                <a:latin typeface="Comic Sans MS" charset="0"/>
                <a:ea typeface="Comic Sans MS" charset="0"/>
                <a:cs typeface="Comic Sans MS" charset="0"/>
              </a:rPr>
              <a:t>state-based: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Update and merge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Simple data types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Not efficient for large objects</a:t>
            </a:r>
          </a:p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defRPr sz="2673"/>
            </a:pPr>
            <a:r>
              <a:rPr sz="2400" dirty="0">
                <a:latin typeface="Comic Sans MS" charset="0"/>
                <a:ea typeface="Comic Sans MS" charset="0"/>
                <a:cs typeface="Comic Sans MS" charset="0"/>
              </a:rPr>
              <a:t>Operation-based: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Update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More complex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More powerful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Small </a:t>
            </a:r>
            <a:r>
              <a:rPr sz="2000" dirty="0" smtClean="0">
                <a:latin typeface="Comic Sans MS" charset="0"/>
                <a:ea typeface="Comic Sans MS" charset="0"/>
                <a:cs typeface="Comic Sans MS" charset="0"/>
              </a:rPr>
              <a:t>messages</a:t>
            </a:r>
            <a:endParaRPr lang="en-US" sz="2000" dirty="0" smtClean="0"/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endParaRPr sz="2000" dirty="0">
              <a:latin typeface="Comic Sans MS" charset="0"/>
              <a:ea typeface="Comic Sans MS" charset="0"/>
              <a:cs typeface="Comic Sans MS" charset="0"/>
            </a:endParaRPr>
          </a:p>
          <a:p>
            <a:pPr marL="339470" indent="-339470" defTabSz="452627">
              <a:lnSpc>
                <a:spcPct val="80000"/>
              </a:lnSpc>
              <a:spcBef>
                <a:spcPts val="600"/>
              </a:spcBef>
              <a:defRPr sz="2673"/>
            </a:pPr>
            <a:r>
              <a:rPr sz="2400" dirty="0">
                <a:latin typeface="Comic Sans MS" charset="0"/>
                <a:ea typeface="Comic Sans MS" charset="0"/>
                <a:cs typeface="Comic Sans MS" charset="0"/>
              </a:rPr>
              <a:t>They are equivalent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500"/>
              </a:spcBef>
              <a:defRPr sz="2277"/>
            </a:pPr>
            <a:r>
              <a:rPr sz="2000" dirty="0">
                <a:latin typeface="Comic Sans MS" charset="0"/>
                <a:ea typeface="Comic Sans MS" charset="0"/>
                <a:cs typeface="Comic Sans MS" charset="0"/>
              </a:rPr>
              <a:t>you can take any state based object and emulate it in an op-based model and if one converges the other converges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Sharded CRDT</a:t>
            </a:r>
          </a:p>
        </p:txBody>
      </p:sp>
      <p:sp>
        <p:nvSpPr>
          <p:cNvPr id="38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Combination of independent CRDTs -&gt; CRDT</a:t>
            </a:r>
          </a:p>
          <a:p>
            <a:pPr marL="792644" lvl="1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Independent CRDTs still commute</a:t>
            </a:r>
            <a:endParaRPr sz="2300"/>
          </a:p>
          <a:p>
            <a:pPr marL="792644" lvl="1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Static partitions</a:t>
            </a:r>
            <a:endParaRPr sz="2300"/>
          </a:p>
          <a:p>
            <a:pPr marL="335445" indent="-335445">
              <a:lnSpc>
                <a:spcPct val="80000"/>
              </a:lnSpc>
              <a:spcBef>
                <a:spcPts val="500"/>
              </a:spcBef>
              <a:defRPr sz="2700"/>
            </a:pPr>
            <a:r>
              <a:t>Sharded CRDT</a:t>
            </a:r>
            <a:endParaRPr sz="2300"/>
          </a:p>
          <a:p>
            <a:pPr marL="792644" lvl="1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Static sharding</a:t>
            </a:r>
            <a:endParaRPr sz="2300"/>
          </a:p>
          <a:p>
            <a:pPr marL="792644" lvl="1" indent="-335444">
              <a:lnSpc>
                <a:spcPct val="80000"/>
              </a:lnSpc>
              <a:spcBef>
                <a:spcPts val="500"/>
              </a:spcBef>
              <a:buFont typeface="Helvetica"/>
              <a:defRPr sz="2700"/>
            </a:pPr>
            <a:r>
              <a:t>Each shard is a CRDT</a:t>
            </a:r>
          </a:p>
        </p:txBody>
      </p:sp>
    </p:spTree>
    <p:extLst>
      <p:ext uri="{BB962C8B-B14F-4D97-AF65-F5344CB8AC3E}">
        <p14:creationId xmlns:p14="http://schemas.microsoft.com/office/powerpoint/2010/main" val="72804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CRDTs</a:t>
            </a:r>
          </a:p>
        </p:txBody>
      </p:sp>
      <p:sp>
        <p:nvSpPr>
          <p:cNvPr id="38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Registers</a:t>
            </a:r>
          </a:p>
          <a:p>
            <a:pPr marL="736092" lvl="1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Last writer wins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Sets</a:t>
            </a:r>
          </a:p>
          <a:p>
            <a:pPr marL="736092" lvl="1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Observed-remove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Map</a:t>
            </a:r>
          </a:p>
          <a:p>
            <a:pPr marL="736092" lvl="1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Set of registers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Counter</a:t>
            </a:r>
          </a:p>
          <a:p>
            <a:pPr marL="736092" lvl="1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Unlimited</a:t>
            </a:r>
          </a:p>
          <a:p>
            <a:pPr marL="736092" lvl="1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non-negative</a:t>
            </a:r>
          </a:p>
          <a:p>
            <a:pPr marL="157734" indent="-157734" defTabSz="630936">
              <a:lnSpc>
                <a:spcPct val="72000"/>
              </a:lnSpc>
              <a:spcBef>
                <a:spcPts val="500"/>
              </a:spcBef>
              <a:defRPr sz="2484"/>
            </a:pPr>
            <a:r>
              <a:t>Sequence</a:t>
            </a:r>
          </a:p>
          <a:p>
            <a:pPr marL="736092" lvl="1" indent="-315468" defTabSz="630936">
              <a:lnSpc>
                <a:spcPct val="72000"/>
              </a:lnSpc>
              <a:spcBef>
                <a:spcPts val="500"/>
              </a:spcBef>
              <a:buFont typeface="Helvetica"/>
              <a:defRPr sz="2484"/>
            </a:pPr>
            <a:r>
              <a:t>Concurrent editing</a:t>
            </a:r>
          </a:p>
        </p:txBody>
      </p:sp>
    </p:spTree>
    <p:extLst>
      <p:ext uri="{BB962C8B-B14F-4D97-AF65-F5344CB8AC3E}">
        <p14:creationId xmlns:p14="http://schemas.microsoft.com/office/powerpoint/2010/main" val="199574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Multi-master Counter</a:t>
            </a:r>
          </a:p>
        </p:txBody>
      </p:sp>
      <p:sp>
        <p:nvSpPr>
          <p:cNvPr id="38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lnSpc>
                <a:spcPct val="80000"/>
              </a:lnSpc>
              <a:spcBef>
                <a:spcPts val="500"/>
              </a:spcBef>
              <a:defRPr sz="2484"/>
            </a:pPr>
            <a:r>
              <a:t>State-based</a:t>
            </a:r>
          </a:p>
          <a:p>
            <a:pPr marL="157734" indent="-157734" defTabSz="630936">
              <a:lnSpc>
                <a:spcPct val="80000"/>
              </a:lnSpc>
              <a:spcBef>
                <a:spcPts val="500"/>
              </a:spcBef>
              <a:defRPr sz="2484"/>
            </a:pPr>
            <a:r>
              <a:t>Increment/</a:t>
            </a:r>
            <a:r>
              <a:rPr>
                <a:solidFill>
                  <a:schemeClr val="accent1"/>
                </a:solidFill>
              </a:rPr>
              <a:t>decrement</a:t>
            </a:r>
          </a:p>
          <a:p>
            <a:pPr marL="736092" lvl="1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Vector of counters C = [int, int, …]</a:t>
            </a:r>
          </a:p>
          <a:p>
            <a:pPr marL="1077849" lvl="2" indent="-236601" defTabSz="630936">
              <a:lnSpc>
                <a:spcPct val="80000"/>
              </a:lnSpc>
              <a:spcBef>
                <a:spcPts val="500"/>
              </a:spcBef>
              <a:buChar char="–"/>
              <a:defRPr sz="2484">
                <a:solidFill>
                  <a:schemeClr val="accent1"/>
                </a:solidFill>
              </a:defRPr>
            </a:pPr>
            <a:r>
              <a:t>C’ = [int, int, …]</a:t>
            </a:r>
          </a:p>
          <a:p>
            <a:pPr marL="1156716" lvl="2" indent="-315468" defTabSz="630936">
              <a:lnSpc>
                <a:spcPct val="80000"/>
              </a:lnSpc>
              <a:spcBef>
                <a:spcPts val="500"/>
              </a:spcBef>
              <a:buChar char="–"/>
              <a:defRPr sz="2484"/>
            </a:pPr>
            <a:r>
              <a:t>One per replica (master)</a:t>
            </a:r>
          </a:p>
          <a:p>
            <a:pPr marL="736092" lvl="1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value -&gt; ∑C[i] </a:t>
            </a:r>
            <a:r>
              <a:rPr>
                <a:solidFill>
                  <a:schemeClr val="accent1"/>
                </a:solidFill>
              </a:rPr>
              <a:t>- ∑C’[i]</a:t>
            </a:r>
            <a:r>
              <a:t> </a:t>
            </a:r>
          </a:p>
          <a:p>
            <a:pPr marL="736092" lvl="1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Increment -&gt; C[replica]++</a:t>
            </a:r>
          </a:p>
          <a:p>
            <a:pPr marL="1077849" lvl="2" indent="-236601" defTabSz="630936">
              <a:lnSpc>
                <a:spcPct val="80000"/>
              </a:lnSpc>
              <a:spcBef>
                <a:spcPts val="500"/>
              </a:spcBef>
              <a:buChar char="–"/>
              <a:defRPr sz="2484">
                <a:solidFill>
                  <a:schemeClr val="accent1"/>
                </a:solidFill>
              </a:defRPr>
            </a:pPr>
            <a:r>
              <a:t>C’[replica]++</a:t>
            </a:r>
          </a:p>
          <a:p>
            <a:pPr marL="736092" lvl="1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/>
            </a:pPr>
            <a:r>
              <a:t>update(s1,s2) -&gt; [… max(s1.C[i],s2.C[i]) …]</a:t>
            </a:r>
          </a:p>
          <a:p>
            <a:pPr marL="736092" lvl="1" indent="-315468" defTabSz="630936">
              <a:lnSpc>
                <a:spcPct val="80000"/>
              </a:lnSpc>
              <a:spcBef>
                <a:spcPts val="500"/>
              </a:spcBef>
              <a:buFont typeface="Helvetica"/>
              <a:defRPr sz="2484">
                <a:solidFill>
                  <a:schemeClr val="accent1"/>
                </a:solidFill>
              </a:defRPr>
            </a:pPr>
            <a:r>
              <a:t>[… max(s1.C’[i],s2.C’[i]) …]</a:t>
            </a:r>
          </a:p>
        </p:txBody>
      </p:sp>
    </p:spTree>
    <p:extLst>
      <p:ext uri="{BB962C8B-B14F-4D97-AF65-F5344CB8AC3E}">
        <p14:creationId xmlns:p14="http://schemas.microsoft.com/office/powerpoint/2010/main" val="88955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Set</a:t>
            </a:r>
          </a:p>
        </p:txBody>
      </p:sp>
      <p:sp>
        <p:nvSpPr>
          <p:cNvPr id="39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Operations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add(e)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remove(e)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Concurrent add(e) || remove(e)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User’s decision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Last writer wins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add always wins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remove always wins</a:t>
            </a:r>
          </a:p>
        </p:txBody>
      </p:sp>
    </p:spTree>
    <p:extLst>
      <p:ext uri="{BB962C8B-B14F-4D97-AF65-F5344CB8AC3E}">
        <p14:creationId xmlns:p14="http://schemas.microsoft.com/office/powerpoint/2010/main" val="152133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Observed-Remove Set</a:t>
            </a:r>
          </a:p>
        </p:txBody>
      </p:sp>
      <p:sp>
        <p:nvSpPr>
          <p:cNvPr id="39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dirty="0"/>
              <a:t>State-based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dirty="0"/>
              <a:t>add wins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rPr dirty="0"/>
              <a:t>Optimization: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rPr dirty="0"/>
              <a:t>Using vector clocks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rPr dirty="0"/>
              <a:t>Operation-based</a:t>
            </a:r>
          </a:p>
        </p:txBody>
      </p:sp>
      <p:sp>
        <p:nvSpPr>
          <p:cNvPr id="395" name="Oval"/>
          <p:cNvSpPr/>
          <p:nvPr/>
        </p:nvSpPr>
        <p:spPr>
          <a:xfrm>
            <a:off x="921408" y="3716768"/>
            <a:ext cx="968784" cy="299005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400000"/>
          </a:ln>
        </p:spPr>
        <p:txBody>
          <a:bodyPr lIns="45719" rIns="45719" anchor="ctr"/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endParaRPr/>
          </a:p>
        </p:txBody>
      </p:sp>
      <p:grpSp>
        <p:nvGrpSpPr>
          <p:cNvPr id="398" name="s1"/>
          <p:cNvGrpSpPr/>
          <p:nvPr/>
        </p:nvGrpSpPr>
        <p:grpSpPr>
          <a:xfrm>
            <a:off x="1163846" y="3901185"/>
            <a:ext cx="483909" cy="483907"/>
            <a:chOff x="0" y="0"/>
            <a:chExt cx="483908" cy="483906"/>
          </a:xfrm>
        </p:grpSpPr>
        <p:sp>
          <p:nvSpPr>
            <p:cNvPr id="396" name="Circle"/>
            <p:cNvSpPr/>
            <p:nvPr/>
          </p:nvSpPr>
          <p:spPr>
            <a:xfrm>
              <a:off x="-1" y="-1"/>
              <a:ext cx="483910" cy="48390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397" name="s1"/>
            <p:cNvSpPr txBox="1"/>
            <p:nvPr/>
          </p:nvSpPr>
          <p:spPr>
            <a:xfrm>
              <a:off x="70866" y="37483"/>
              <a:ext cx="342175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s1</a:t>
              </a:r>
            </a:p>
          </p:txBody>
        </p:sp>
      </p:grpSp>
      <p:grpSp>
        <p:nvGrpSpPr>
          <p:cNvPr id="401" name="s2"/>
          <p:cNvGrpSpPr/>
          <p:nvPr/>
        </p:nvGrpSpPr>
        <p:grpSpPr>
          <a:xfrm>
            <a:off x="1163846" y="4832158"/>
            <a:ext cx="483909" cy="726439"/>
            <a:chOff x="0" y="0"/>
            <a:chExt cx="483908" cy="726438"/>
          </a:xfrm>
        </p:grpSpPr>
        <p:sp>
          <p:nvSpPr>
            <p:cNvPr id="399" name="Circle"/>
            <p:cNvSpPr/>
            <p:nvPr/>
          </p:nvSpPr>
          <p:spPr>
            <a:xfrm>
              <a:off x="0" y="121266"/>
              <a:ext cx="483909" cy="48390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400" name="s2"/>
            <p:cNvSpPr txBox="1"/>
            <p:nvPr/>
          </p:nvSpPr>
          <p:spPr>
            <a:xfrm>
              <a:off x="70867" y="0"/>
              <a:ext cx="342174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s2</a:t>
              </a:r>
            </a:p>
          </p:txBody>
        </p:sp>
      </p:grpSp>
      <p:grpSp>
        <p:nvGrpSpPr>
          <p:cNvPr id="404" name="s3"/>
          <p:cNvGrpSpPr/>
          <p:nvPr/>
        </p:nvGrpSpPr>
        <p:grpSpPr>
          <a:xfrm>
            <a:off x="1163846" y="5884398"/>
            <a:ext cx="483909" cy="726439"/>
            <a:chOff x="0" y="0"/>
            <a:chExt cx="483908" cy="726438"/>
          </a:xfrm>
        </p:grpSpPr>
        <p:sp>
          <p:nvSpPr>
            <p:cNvPr id="402" name="Circle"/>
            <p:cNvSpPr/>
            <p:nvPr/>
          </p:nvSpPr>
          <p:spPr>
            <a:xfrm>
              <a:off x="0" y="121265"/>
              <a:ext cx="483909" cy="48390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 Light"/>
                  <a:ea typeface="Calibri Light"/>
                  <a:cs typeface="Calibri Light"/>
                  <a:sym typeface="Calibri Light"/>
                </a:defRPr>
              </a:pPr>
              <a:endParaRPr/>
            </a:p>
          </p:txBody>
        </p:sp>
        <p:sp>
          <p:nvSpPr>
            <p:cNvPr id="403" name="s3"/>
            <p:cNvSpPr txBox="1"/>
            <p:nvPr/>
          </p:nvSpPr>
          <p:spPr>
            <a:xfrm>
              <a:off x="70867" y="0"/>
              <a:ext cx="342174" cy="726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r>
                <a:t>s3</a:t>
              </a:r>
            </a:p>
          </p:txBody>
        </p:sp>
      </p:grpSp>
      <p:sp>
        <p:nvSpPr>
          <p:cNvPr id="405" name="Line"/>
          <p:cNvSpPr/>
          <p:nvPr/>
        </p:nvSpPr>
        <p:spPr>
          <a:xfrm>
            <a:off x="2151560" y="4143138"/>
            <a:ext cx="547953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Line"/>
          <p:cNvSpPr/>
          <p:nvPr/>
        </p:nvSpPr>
        <p:spPr>
          <a:xfrm>
            <a:off x="2151560" y="5211795"/>
            <a:ext cx="547953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Line"/>
          <p:cNvSpPr/>
          <p:nvPr/>
        </p:nvSpPr>
        <p:spPr>
          <a:xfrm>
            <a:off x="2151560" y="6247617"/>
            <a:ext cx="5479537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add(e)"/>
          <p:cNvSpPr txBox="1"/>
          <p:nvPr/>
        </p:nvSpPr>
        <p:spPr>
          <a:xfrm>
            <a:off x="2129987" y="3813504"/>
            <a:ext cx="78234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add(e)</a:t>
            </a:r>
          </a:p>
        </p:txBody>
      </p:sp>
      <p:sp>
        <p:nvSpPr>
          <p:cNvPr id="409" name="add(e)"/>
          <p:cNvSpPr txBox="1"/>
          <p:nvPr/>
        </p:nvSpPr>
        <p:spPr>
          <a:xfrm>
            <a:off x="2129987" y="4894207"/>
            <a:ext cx="782348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add(e)</a:t>
            </a:r>
          </a:p>
        </p:txBody>
      </p:sp>
      <p:sp>
        <p:nvSpPr>
          <p:cNvPr id="410" name="{e1}"/>
          <p:cNvSpPr txBox="1"/>
          <p:nvPr/>
        </p:nvSpPr>
        <p:spPr>
          <a:xfrm>
            <a:off x="2478618" y="4125602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{e1}</a:t>
            </a:r>
          </a:p>
        </p:txBody>
      </p:sp>
      <p:sp>
        <p:nvSpPr>
          <p:cNvPr id="411" name="{e2}"/>
          <p:cNvSpPr txBox="1"/>
          <p:nvPr/>
        </p:nvSpPr>
        <p:spPr>
          <a:xfrm>
            <a:off x="2465918" y="5223647"/>
            <a:ext cx="53633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{e2}</a:t>
            </a:r>
          </a:p>
        </p:txBody>
      </p:sp>
      <p:sp>
        <p:nvSpPr>
          <p:cNvPr id="412" name="Line"/>
          <p:cNvSpPr/>
          <p:nvPr/>
        </p:nvSpPr>
        <p:spPr>
          <a:xfrm>
            <a:off x="2979498" y="5277804"/>
            <a:ext cx="417087" cy="8931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{e2}"/>
          <p:cNvSpPr txBox="1"/>
          <p:nvPr/>
        </p:nvSpPr>
        <p:spPr>
          <a:xfrm>
            <a:off x="2731639" y="5662812"/>
            <a:ext cx="53633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{e2}</a:t>
            </a:r>
          </a:p>
        </p:txBody>
      </p:sp>
      <p:sp>
        <p:nvSpPr>
          <p:cNvPr id="414" name="{e2}"/>
          <p:cNvSpPr txBox="1"/>
          <p:nvPr/>
        </p:nvSpPr>
        <p:spPr>
          <a:xfrm>
            <a:off x="3292140" y="6247617"/>
            <a:ext cx="5363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{e2}</a:t>
            </a:r>
          </a:p>
        </p:txBody>
      </p:sp>
      <p:sp>
        <p:nvSpPr>
          <p:cNvPr id="415" name="Line"/>
          <p:cNvSpPr/>
          <p:nvPr/>
        </p:nvSpPr>
        <p:spPr>
          <a:xfrm>
            <a:off x="3080488" y="4225349"/>
            <a:ext cx="949239" cy="19459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{e1}"/>
          <p:cNvSpPr txBox="1"/>
          <p:nvPr/>
        </p:nvSpPr>
        <p:spPr>
          <a:xfrm>
            <a:off x="3833640" y="5542643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{e1}</a:t>
            </a:r>
          </a:p>
        </p:txBody>
      </p:sp>
      <p:sp>
        <p:nvSpPr>
          <p:cNvPr id="417" name="remove(e)"/>
          <p:cNvSpPr txBox="1"/>
          <p:nvPr/>
        </p:nvSpPr>
        <p:spPr>
          <a:xfrm>
            <a:off x="3696401" y="3784998"/>
            <a:ext cx="1166103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remove(e)</a:t>
            </a:r>
          </a:p>
        </p:txBody>
      </p:sp>
      <p:sp>
        <p:nvSpPr>
          <p:cNvPr id="418" name="Line"/>
          <p:cNvSpPr/>
          <p:nvPr/>
        </p:nvSpPr>
        <p:spPr>
          <a:xfrm>
            <a:off x="4638045" y="4241606"/>
            <a:ext cx="949239" cy="194594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{e1}"/>
          <p:cNvSpPr txBox="1"/>
          <p:nvPr/>
        </p:nvSpPr>
        <p:spPr>
          <a:xfrm>
            <a:off x="5438511" y="5542643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trike="sngStrik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{e1}</a:t>
            </a:r>
          </a:p>
        </p:txBody>
      </p:sp>
      <p:sp>
        <p:nvSpPr>
          <p:cNvPr id="420" name="{e1}"/>
          <p:cNvSpPr txBox="1"/>
          <p:nvPr/>
        </p:nvSpPr>
        <p:spPr>
          <a:xfrm>
            <a:off x="4019043" y="4125602"/>
            <a:ext cx="499724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trike="sngStrik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{e1}</a:t>
            </a:r>
          </a:p>
        </p:txBody>
      </p:sp>
      <p:sp>
        <p:nvSpPr>
          <p:cNvPr id="421" name="{e2, e1}"/>
          <p:cNvSpPr txBox="1"/>
          <p:nvPr/>
        </p:nvSpPr>
        <p:spPr>
          <a:xfrm>
            <a:off x="4226916" y="6247617"/>
            <a:ext cx="89609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{</a:t>
            </a:r>
            <a:r>
              <a:rPr>
                <a:solidFill>
                  <a:schemeClr val="accent4"/>
                </a:solidFill>
              </a:rPr>
              <a:t>e2, </a:t>
            </a:r>
            <a:r>
              <a:rPr>
                <a:solidFill>
                  <a:schemeClr val="accent5"/>
                </a:solidFill>
              </a:rPr>
              <a:t>e1</a:t>
            </a:r>
            <a:r>
              <a:t>}</a:t>
            </a:r>
          </a:p>
        </p:txBody>
      </p:sp>
      <p:sp>
        <p:nvSpPr>
          <p:cNvPr id="422" name="Line"/>
          <p:cNvSpPr/>
          <p:nvPr/>
        </p:nvSpPr>
        <p:spPr>
          <a:xfrm flipV="1">
            <a:off x="5994646" y="4253634"/>
            <a:ext cx="683951" cy="82397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3" name="{e2}"/>
          <p:cNvSpPr txBox="1"/>
          <p:nvPr/>
        </p:nvSpPr>
        <p:spPr>
          <a:xfrm>
            <a:off x="5681524" y="4490449"/>
            <a:ext cx="536336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{e2}</a:t>
            </a:r>
          </a:p>
        </p:txBody>
      </p:sp>
      <p:sp>
        <p:nvSpPr>
          <p:cNvPr id="424" name="{e2, e1}"/>
          <p:cNvSpPr txBox="1"/>
          <p:nvPr/>
        </p:nvSpPr>
        <p:spPr>
          <a:xfrm>
            <a:off x="7318785" y="3674500"/>
            <a:ext cx="89609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{</a:t>
            </a:r>
            <a:r>
              <a:rPr>
                <a:solidFill>
                  <a:schemeClr val="accent4"/>
                </a:solidFill>
              </a:rPr>
              <a:t>e2, </a:t>
            </a:r>
            <a:r>
              <a:rPr strike="sngStrike">
                <a:solidFill>
                  <a:schemeClr val="accent5"/>
                </a:solidFill>
              </a:rPr>
              <a:t>e1</a:t>
            </a:r>
            <a:r>
              <a:t>}</a:t>
            </a:r>
          </a:p>
        </p:txBody>
      </p:sp>
      <p:sp>
        <p:nvSpPr>
          <p:cNvPr id="425" name="{e2, e1}"/>
          <p:cNvSpPr txBox="1"/>
          <p:nvPr/>
        </p:nvSpPr>
        <p:spPr>
          <a:xfrm>
            <a:off x="7318785" y="6390952"/>
            <a:ext cx="89609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{</a:t>
            </a:r>
            <a:r>
              <a:rPr>
                <a:solidFill>
                  <a:schemeClr val="accent4"/>
                </a:solidFill>
              </a:rPr>
              <a:t>e2, </a:t>
            </a:r>
            <a:r>
              <a:rPr strike="sngStrike">
                <a:solidFill>
                  <a:schemeClr val="accent5"/>
                </a:solidFill>
              </a:rPr>
              <a:t>e1</a:t>
            </a: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169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Graph</a:t>
            </a:r>
          </a:p>
        </p:txBody>
      </p:sp>
      <p:sp>
        <p:nvSpPr>
          <p:cNvPr id="4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Graph G = (V,E)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addEdge(v,v’) -&gt; if v and v’ in V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removeVertex(v) -&gt; if no edge uses v</a:t>
            </a:r>
          </a:p>
        </p:txBody>
      </p:sp>
    </p:spTree>
    <p:extLst>
      <p:ext uri="{BB962C8B-B14F-4D97-AF65-F5344CB8AC3E}">
        <p14:creationId xmlns:p14="http://schemas.microsoft.com/office/powerpoint/2010/main" val="121504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JSON</a:t>
            </a:r>
          </a:p>
        </p:txBody>
      </p:sp>
      <p:sp>
        <p:nvSpPr>
          <p:cNvPr id="4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Recent work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Conflict-free replicated JSON data type</a:t>
            </a: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Font typeface="Helvetica"/>
              <a:defRPr sz="2700"/>
            </a:pPr>
            <a:r>
              <a:t>JSON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Map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List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{“key1”: Map, “key2”: List, “key3”: value}</a:t>
            </a:r>
          </a:p>
          <a:p>
            <a:pPr marL="1257300" lvl="2" indent="-342900">
              <a:lnSpc>
                <a:spcPct val="80000"/>
              </a:lnSpc>
              <a:spcBef>
                <a:spcPts val="600"/>
              </a:spcBef>
              <a:buChar char="–"/>
              <a:defRPr sz="2700"/>
            </a:pPr>
            <a:r>
              <a:t>Nested CRDTs</a:t>
            </a:r>
          </a:p>
        </p:txBody>
      </p:sp>
    </p:spTree>
    <p:extLst>
      <p:ext uri="{BB962C8B-B14F-4D97-AF65-F5344CB8AC3E}">
        <p14:creationId xmlns:p14="http://schemas.microsoft.com/office/powerpoint/2010/main" val="172950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multi-value register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600"/>
              </a:spcBef>
              <a:defRPr sz="2700"/>
            </a:lvl1pPr>
          </a:lstStyle>
          <a:p>
            <a:r>
              <a:t>multi-value register</a:t>
            </a:r>
          </a:p>
        </p:txBody>
      </p:sp>
      <p:sp>
        <p:nvSpPr>
          <p:cNvPr id="438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JSON CRDT</a:t>
            </a:r>
          </a:p>
        </p:txBody>
      </p:sp>
      <p:pic>
        <p:nvPicPr>
          <p:cNvPr id="439" name="Screen Shot 2017-12-06 at 1.59.25 PM.png" descr="Screen Shot 2017-12-06 at 1.59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584" y="2572091"/>
            <a:ext cx="7566832" cy="3252007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sz="1272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  <p:extLst>
      <p:ext uri="{BB962C8B-B14F-4D97-AF65-F5344CB8AC3E}">
        <p14:creationId xmlns:p14="http://schemas.microsoft.com/office/powerpoint/2010/main" val="116391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JSON CRDT</a:t>
            </a:r>
          </a:p>
        </p:txBody>
      </p:sp>
      <p:pic>
        <p:nvPicPr>
          <p:cNvPr id="445" name="Screen Shot 2017-12-06 at 1.59.41 PM.png" descr="Screen Shot 2017-12-06 at 1.59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4290" y="2397567"/>
            <a:ext cx="6326820" cy="3064689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sz="1272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  <p:extLst>
      <p:ext uri="{BB962C8B-B14F-4D97-AF65-F5344CB8AC3E}">
        <p14:creationId xmlns:p14="http://schemas.microsoft.com/office/powerpoint/2010/main" val="66329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Agenda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Background and problem definition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Methods of synchronization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Operation-based consistency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State-based consistency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Algorithms, pseudo-code, and examples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Data types (graph, set,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counter)</a:t>
            </a: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Demo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691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JSON CRDT</a:t>
            </a:r>
          </a:p>
        </p:txBody>
      </p:sp>
      <p:pic>
        <p:nvPicPr>
          <p:cNvPr id="451" name="Screen Shot 2017-12-06 at 1.59.55 PM.png" descr="Screen Shot 2017-12-06 at 1.59.5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5972" y="2111010"/>
            <a:ext cx="6642856" cy="3517060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sz="1272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  <p:extLst>
      <p:ext uri="{BB962C8B-B14F-4D97-AF65-F5344CB8AC3E}">
        <p14:creationId xmlns:p14="http://schemas.microsoft.com/office/powerpoint/2010/main" val="70706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JSON CRDT</a:t>
            </a:r>
          </a:p>
        </p:txBody>
      </p:sp>
      <p:pic>
        <p:nvPicPr>
          <p:cNvPr id="457" name="Screen Shot 2017-12-06 at 2.00.10 PM.png" descr="Screen Shot 2017-12-06 at 2.00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002" y="2048114"/>
            <a:ext cx="7305996" cy="3642852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sz="1272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  <p:extLst>
      <p:ext uri="{BB962C8B-B14F-4D97-AF65-F5344CB8AC3E}">
        <p14:creationId xmlns:p14="http://schemas.microsoft.com/office/powerpoint/2010/main" val="25793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JSON CRDT</a:t>
            </a:r>
          </a:p>
        </p:txBody>
      </p:sp>
      <p:pic>
        <p:nvPicPr>
          <p:cNvPr id="463" name="Screen Shot 2017-12-06 at 2.00.25 PM.png" descr="Screen Shot 2017-12-06 at 2.00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418" y="2039880"/>
            <a:ext cx="8089165" cy="3556755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sz="1272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  <p:extLst>
      <p:ext uri="{BB962C8B-B14F-4D97-AF65-F5344CB8AC3E}">
        <p14:creationId xmlns:p14="http://schemas.microsoft.com/office/powerpoint/2010/main" val="136269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itle 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t>JSON CRDT</a:t>
            </a:r>
          </a:p>
        </p:txBody>
      </p:sp>
      <p:pic>
        <p:nvPicPr>
          <p:cNvPr id="469" name="Screen Shot 2017-12-06 at 2.00.38 PM.png" descr="Screen Shot 2017-12-06 at 2.00.3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097" y="2497651"/>
            <a:ext cx="8025805" cy="2931123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M. Kleppmann and A. R. Beresford, “A conflict-free replicated json datatype,” IEEE Transactions on Parallel and Distributed Systems, vol. 28, no. 10, pp. 2733–2746, Oct 2017"/>
          <p:cNvSpPr txBox="1"/>
          <p:nvPr/>
        </p:nvSpPr>
        <p:spPr>
          <a:xfrm>
            <a:off x="760014" y="6048390"/>
            <a:ext cx="767477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500"/>
              </a:lnSpc>
              <a:defRPr sz="1272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M. Kleppmann and A. R. Beresford, “A conflict-free replicated json datatype,” IEEE Transactions on Parallel and Distributed Systems, vol. 28, no. 10, pp. 2733–2746, Oct 2017</a:t>
            </a:r>
          </a:p>
        </p:txBody>
      </p:sp>
    </p:spTree>
    <p:extLst>
      <p:ext uri="{BB962C8B-B14F-4D97-AF65-F5344CB8AC3E}">
        <p14:creationId xmlns:p14="http://schemas.microsoft.com/office/powerpoint/2010/main" val="180315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Concurrent Editing</a:t>
            </a:r>
          </a:p>
        </p:txBody>
      </p:sp>
      <p:sp>
        <p:nvSpPr>
          <p:cNvPr id="49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Multiple users concurrently editing a document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Google Docs, Wikipedia, Git, SVN </a:t>
            </a:r>
          </a:p>
          <a:p>
            <a:pPr marL="514350" lvl="1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Centralized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  <a:r>
              <a:t>Decentralized, peer-to-peer networks</a:t>
            </a:r>
          </a:p>
          <a:p>
            <a:pPr marL="514350" lvl="1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CRDT</a:t>
            </a:r>
          </a:p>
          <a:p>
            <a:pPr marL="514350" lvl="1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Main challenge </a:t>
            </a:r>
          </a:p>
          <a:p>
            <a:pPr marL="1085850" lvl="2" indent="-171450">
              <a:lnSpc>
                <a:spcPct val="80000"/>
              </a:lnSpc>
              <a:spcBef>
                <a:spcPts val="600"/>
              </a:spcBef>
              <a:buChar char="-"/>
              <a:defRPr sz="2700"/>
            </a:pPr>
            <a:r>
              <a:t>Intention preservation</a:t>
            </a:r>
          </a:p>
          <a:p>
            <a:pPr marL="1085850" lvl="2" indent="-171450">
              <a:lnSpc>
                <a:spcPct val="80000"/>
              </a:lnSpc>
              <a:spcBef>
                <a:spcPts val="600"/>
              </a:spcBef>
              <a:buChar char="-"/>
              <a:defRPr sz="2700"/>
            </a:pPr>
            <a:r>
              <a:t>Tombstones</a:t>
            </a:r>
          </a:p>
          <a:p>
            <a:pPr marL="514350" lvl="1" indent="-171450">
              <a:lnSpc>
                <a:spcPct val="80000"/>
              </a:lnSpc>
              <a:spcBef>
                <a:spcPts val="600"/>
              </a:spcBef>
              <a:defRPr sz="2700"/>
            </a:pPr>
            <a:r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75632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4400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CRDT in Action</a:t>
            </a:r>
          </a:p>
        </p:txBody>
      </p:sp>
      <p:sp>
        <p:nvSpPr>
          <p:cNvPr id="501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3200"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SoundCloud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3200"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Bet365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3200"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Redis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3200"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Riak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3200"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League of Legions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3200"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orbit-db</a:t>
            </a:r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z="3200"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Atom’s Teletype-CRDT</a:t>
            </a:r>
          </a:p>
        </p:txBody>
      </p:sp>
    </p:spTree>
    <p:extLst>
      <p:ext uri="{BB962C8B-B14F-4D97-AF65-F5344CB8AC3E}">
        <p14:creationId xmlns:p14="http://schemas.microsoft.com/office/powerpoint/2010/main" val="85383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457199" y="412930"/>
            <a:ext cx="8229242" cy="86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4400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References</a:t>
            </a:r>
          </a:p>
        </p:txBody>
      </p:sp>
      <p:sp>
        <p:nvSpPr>
          <p:cNvPr id="504" name="TextShape 2"/>
          <p:cNvSpPr txBox="1"/>
          <p:nvPr/>
        </p:nvSpPr>
        <p:spPr>
          <a:xfrm>
            <a:off x="457199" y="1600200"/>
            <a:ext cx="8229242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https://pages.lip6.fr/Marc.Shapiro/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https://www.youtube.com/watch?v=ebWVLVhiaiY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https://www.youtube.com/watch?v=vBU70EjwGfw</a:t>
            </a:r>
            <a:endParaRPr spc="-1"/>
          </a:p>
          <a:p>
            <a:pPr marL="343080" indent="-342719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defRPr spc="-100">
                <a:uFill>
                  <a:solidFill>
                    <a:srgbClr val="FFFFFF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https://en.wikipedia.org/wiki/Conflict-free_replicated_data_type</a:t>
            </a:r>
          </a:p>
        </p:txBody>
      </p:sp>
    </p:spTree>
    <p:extLst>
      <p:ext uri="{BB962C8B-B14F-4D97-AF65-F5344CB8AC3E}">
        <p14:creationId xmlns:p14="http://schemas.microsoft.com/office/powerpoint/2010/main" val="85713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Conflicts and Resolution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Partition A receives update(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X</a:t>
            </a:r>
            <a:r>
              <a:rPr lang="en-US" sz="32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Partition B receives update(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X</a:t>
            </a:r>
            <a:r>
              <a:rPr lang="en-US" sz="3200" b="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How to merge competing updates?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Timestamp?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Last-writer-wins?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Solution may be imperfect (i.e. a loser)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Some data-types are conflict-free!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778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Replication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Availability is desirable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Fault-tolerance is desirable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Low latency (high-performance) is desirable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Maintaining consistency can be difficult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007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Key Concepts to Review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Strong consistency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Eventual consistency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Conflict arbitration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Consensus and rollback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CAP problem (pick 2)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Consistency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Availability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Partition Tolerance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28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b="0" dirty="0" smtClean="0"/>
              <a:t>S</a:t>
            </a:r>
            <a:r>
              <a:rPr b="0" dirty="0" smtClean="0"/>
              <a:t>trong </a:t>
            </a:r>
            <a:r>
              <a:rPr lang="en-US" b="0" dirty="0" smtClean="0"/>
              <a:t>C</a:t>
            </a:r>
            <a:r>
              <a:rPr b="0" dirty="0" smtClean="0"/>
              <a:t>onsistency</a:t>
            </a:r>
            <a:endParaRPr b="0" dirty="0"/>
          </a:p>
        </p:txBody>
      </p:sp>
      <p:sp>
        <p:nvSpPr>
          <p:cNvPr id="119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sz="3200" dirty="0"/>
              <a:t>Everyone knows about every update immediately</a:t>
            </a:r>
          </a:p>
          <a:p>
            <a:pPr>
              <a:lnSpc>
                <a:spcPct val="90000"/>
              </a:lnSpc>
            </a:pPr>
            <a:r>
              <a:rPr sz="3200" dirty="0"/>
              <a:t>There is an order for all operations</a:t>
            </a:r>
          </a:p>
          <a:p>
            <a:pPr>
              <a:lnSpc>
                <a:spcPct val="90000"/>
              </a:lnSpc>
            </a:pPr>
            <a:r>
              <a:rPr sz="3200" dirty="0"/>
              <a:t>Everyone sees the same order</a:t>
            </a:r>
          </a:p>
          <a:p>
            <a:pPr>
              <a:lnSpc>
                <a:spcPct val="90000"/>
              </a:lnSpc>
            </a:pPr>
            <a:r>
              <a:rPr sz="3200" dirty="0"/>
              <a:t>Bottlenecks: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sz="3200" dirty="0"/>
              <a:t>Consensus problem 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sz="2800" dirty="0"/>
              <a:t>Makes the system sequential</a:t>
            </a:r>
          </a:p>
          <a:p>
            <a:pPr marL="1600200" lvl="3" indent="-228600">
              <a:lnSpc>
                <a:spcPct val="90000"/>
              </a:lnSpc>
              <a:spcBef>
                <a:spcPts val="400"/>
              </a:spcBef>
              <a:defRPr sz="2000"/>
            </a:pPr>
            <a:r>
              <a:rPr sz="2800" dirty="0"/>
              <a:t>Slow, not scalable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sz="2800" dirty="0"/>
              <a:t>Tolerates &lt; n/2 failures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b="0" dirty="0" smtClean="0"/>
              <a:t>E</a:t>
            </a:r>
            <a:r>
              <a:rPr b="0" dirty="0" smtClean="0"/>
              <a:t>ventual</a:t>
            </a:r>
            <a:r>
              <a:rPr dirty="0" smtClean="0"/>
              <a:t> </a:t>
            </a:r>
            <a:r>
              <a:rPr lang="en-US" b="0" dirty="0" smtClean="0"/>
              <a:t>C</a:t>
            </a:r>
            <a:r>
              <a:rPr b="0" dirty="0" smtClean="0"/>
              <a:t>onsistency</a:t>
            </a:r>
            <a:endParaRPr b="0" dirty="0"/>
          </a:p>
        </p:txBody>
      </p:sp>
      <p:sp>
        <p:nvSpPr>
          <p:cNvPr id="12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Update local + propagate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All updates eventually take effect at all replicas, asynchronously and possibly in different orders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Concurrent updates may conflict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Still needs consensus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Conflict -&gt; reconcile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Moved consensus off the critical path (background)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Better performance, more complex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May come at the cost of availability when synchronizing!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1852</Words>
  <Application>Microsoft Macintosh PowerPoint</Application>
  <PresentationFormat>On-screen Show (4:3)</PresentationFormat>
  <Paragraphs>395</Paragraphs>
  <Slides>46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.AppleSystemUIFont</vt:lpstr>
      <vt:lpstr>Calibri</vt:lpstr>
      <vt:lpstr>Calibri Light</vt:lpstr>
      <vt:lpstr>Cambria Math</vt:lpstr>
      <vt:lpstr>Comic Sans MS</vt:lpstr>
      <vt:lpstr>Helvetica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Strong Consistency</vt:lpstr>
      <vt:lpstr>Eventual Consistency</vt:lpstr>
      <vt:lpstr>Strong Eventual Consistency</vt:lpstr>
      <vt:lpstr>PowerPoint Presentation</vt:lpstr>
      <vt:lpstr>PowerPoint Presentation</vt:lpstr>
      <vt:lpstr>CRDT Key Ideas</vt:lpstr>
      <vt:lpstr>PowerPoint Presentation</vt:lpstr>
      <vt:lpstr>Definitions</vt:lpstr>
      <vt:lpstr>System model</vt:lpstr>
      <vt:lpstr>Query and Update</vt:lpstr>
      <vt:lpstr>Replication Types</vt:lpstr>
      <vt:lpstr>State-based approach</vt:lpstr>
      <vt:lpstr>PowerPoint Presentation</vt:lpstr>
      <vt:lpstr>State-based Convergence</vt:lpstr>
      <vt:lpstr>Semi-lattice</vt:lpstr>
      <vt:lpstr>State-based Convergence</vt:lpstr>
      <vt:lpstr>State-based counter example</vt:lpstr>
      <vt:lpstr>Another state-based example</vt:lpstr>
      <vt:lpstr>Operation-based approach</vt:lpstr>
      <vt:lpstr>PowerPoint Presentation</vt:lpstr>
      <vt:lpstr>PowerPoint Presentation</vt:lpstr>
      <vt:lpstr>Op-based counter example</vt:lpstr>
      <vt:lpstr>State vs Op-based</vt:lpstr>
      <vt:lpstr>Sharded CRDT</vt:lpstr>
      <vt:lpstr>CRDTs</vt:lpstr>
      <vt:lpstr>Multi-master Counter</vt:lpstr>
      <vt:lpstr>Set</vt:lpstr>
      <vt:lpstr>Observed-Remove Set</vt:lpstr>
      <vt:lpstr>Graph</vt:lpstr>
      <vt:lpstr>JSON</vt:lpstr>
      <vt:lpstr>JSON CRDT</vt:lpstr>
      <vt:lpstr>JSON CRDT</vt:lpstr>
      <vt:lpstr>JSON CRDT</vt:lpstr>
      <vt:lpstr>JSON CRDT</vt:lpstr>
      <vt:lpstr>JSON CRDT</vt:lpstr>
      <vt:lpstr>JSON CRDT</vt:lpstr>
      <vt:lpstr>Concurrent Editing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Roghanchi, Sepideh</cp:lastModifiedBy>
  <cp:revision>55</cp:revision>
  <dcterms:modified xsi:type="dcterms:W3CDTF">2017-12-07T18:43:44Z</dcterms:modified>
</cp:coreProperties>
</file>