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replicas converge toward the same state in finite time </a:t>
            </a:r>
          </a:p>
          <a:p>
            <a:pPr/>
            <a:r>
              <a:t>eventual consistency means that replicas eventually reach the same final value if clients stop submitting updates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6" name="Shape 4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rid of tombstones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2" name="Shape 4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rid of tombstones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8" name="Shape 4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rid of tombstones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(partial order on values, always can take an upper bound) </a:t>
            </a:r>
          </a:p>
          <a:p>
            <a:pPr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 type with these properties will be called a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8" name="Shape 3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Incremental feature ensures that we have partial order and all updates are going forward in the partial order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0" name="Shape 4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rid of tombstones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5" name="Shape 4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rid of tombstones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2" name="Shape 4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rid of tombstones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8" name="Shape 4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rid of tombstones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4" name="Shape 4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rid of tombstones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0" name="Shape 4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rid of tombstones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•"/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>
            <a:lvl2pPr>
              <a:buChar char="•"/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•"/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2pPr>
              <a:buChar char="•"/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/>
            </a:lvl1pPr>
            <a:lvl2pPr marL="0" indent="342900">
              <a:buSzTx/>
              <a:buFontTx/>
              <a:buNone/>
              <a:defRPr b="1" sz="1800"/>
            </a:lvl2pPr>
            <a:lvl3pPr marL="0" indent="685800">
              <a:buSzTx/>
              <a:buFontTx/>
              <a:buNone/>
              <a:defRPr b="1" sz="1800"/>
            </a:lvl3pPr>
            <a:lvl4pPr marL="0" indent="1028700">
              <a:buSzTx/>
              <a:buFontTx/>
              <a:buNone/>
              <a:defRPr b="1" sz="1800"/>
            </a:lvl4pPr>
            <a:lvl5pPr marL="0" indent="1371600">
              <a:buSzTx/>
              <a:buFontTx/>
              <a:buNone/>
              <a:defRPr b="1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29149" y="1681163"/>
            <a:ext cx="388739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8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buChar char="•"/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284108" y="6423343"/>
            <a:ext cx="231242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4254E0"/>
          </a:solidFill>
          <a:uFillTx/>
          <a:latin typeface="Comic Sans MS"/>
          <a:ea typeface="Comic Sans MS"/>
          <a:cs typeface="Comic Sans MS"/>
          <a:sym typeface="Comic Sans MS"/>
        </a:defRPr>
      </a:lvl1pPr>
      <a:lvl2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4254E0"/>
          </a:solidFill>
          <a:uFillTx/>
          <a:latin typeface="Comic Sans MS"/>
          <a:ea typeface="Comic Sans MS"/>
          <a:cs typeface="Comic Sans MS"/>
          <a:sym typeface="Comic Sans MS"/>
        </a:defRPr>
      </a:lvl2pPr>
      <a:lvl3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4254E0"/>
          </a:solidFill>
          <a:uFillTx/>
          <a:latin typeface="Comic Sans MS"/>
          <a:ea typeface="Comic Sans MS"/>
          <a:cs typeface="Comic Sans MS"/>
          <a:sym typeface="Comic Sans MS"/>
        </a:defRPr>
      </a:lvl3pPr>
      <a:lvl4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4254E0"/>
          </a:solidFill>
          <a:uFillTx/>
          <a:latin typeface="Comic Sans MS"/>
          <a:ea typeface="Comic Sans MS"/>
          <a:cs typeface="Comic Sans MS"/>
          <a:sym typeface="Comic Sans MS"/>
        </a:defRPr>
      </a:lvl4pPr>
      <a:lvl5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4254E0"/>
          </a:solidFill>
          <a:uFillTx/>
          <a:latin typeface="Comic Sans MS"/>
          <a:ea typeface="Comic Sans MS"/>
          <a:cs typeface="Comic Sans MS"/>
          <a:sym typeface="Comic Sans MS"/>
        </a:defRPr>
      </a:lvl5pPr>
      <a:lvl6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4254E0"/>
          </a:solidFill>
          <a:uFillTx/>
          <a:latin typeface="Comic Sans MS"/>
          <a:ea typeface="Comic Sans MS"/>
          <a:cs typeface="Comic Sans MS"/>
          <a:sym typeface="Comic Sans MS"/>
        </a:defRPr>
      </a:lvl6pPr>
      <a:lvl7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4254E0"/>
          </a:solidFill>
          <a:uFillTx/>
          <a:latin typeface="Comic Sans MS"/>
          <a:ea typeface="Comic Sans MS"/>
          <a:cs typeface="Comic Sans MS"/>
          <a:sym typeface="Comic Sans MS"/>
        </a:defRPr>
      </a:lvl7pPr>
      <a:lvl8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4254E0"/>
          </a:solidFill>
          <a:uFillTx/>
          <a:latin typeface="Comic Sans MS"/>
          <a:ea typeface="Comic Sans MS"/>
          <a:cs typeface="Comic Sans MS"/>
          <a:sym typeface="Comic Sans MS"/>
        </a:defRPr>
      </a:lvl8pPr>
      <a:lvl9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4254E0"/>
          </a:solidFill>
          <a:uFillTx/>
          <a:latin typeface="Comic Sans MS"/>
          <a:ea typeface="Comic Sans MS"/>
          <a:cs typeface="Comic Sans MS"/>
          <a:sym typeface="Comic Sans MS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-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omic Sans MS"/>
          <a:ea typeface="Comic Sans MS"/>
          <a:cs typeface="Comic Sans MS"/>
          <a:sym typeface="Comic Sans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pages.lip6.fr/Marc.Shapiro/" TargetMode="External"/><Relationship Id="rId3" Type="http://schemas.openxmlformats.org/officeDocument/2006/relationships/hyperlink" Target="https://www.youtube.com/watch?v=ebWVLVhiaiY" TargetMode="External"/><Relationship Id="rId4" Type="http://schemas.openxmlformats.org/officeDocument/2006/relationships/hyperlink" Target="https://www.youtube.com/watch?v=vBU70EjwGfw" TargetMode="External"/><Relationship Id="rId5" Type="http://schemas.openxmlformats.org/officeDocument/2006/relationships/hyperlink" Target="https://en.wikipedia.org/wiki/Conflict-free_replicated_data_type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91440" y="638800"/>
            <a:ext cx="8961120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pc="-1" sz="4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CRDTs</a:t>
            </a:r>
            <a:br/>
            <a:r>
              <a:t>Conflict-free Replicated Data Types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371600" y="3886200"/>
            <a:ext cx="6400440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600"/>
              </a:spcBef>
              <a:defRPr spc="-1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Mohammad Ghasemisharif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>
              <a:spcBef>
                <a:spcPts val="600"/>
              </a:spcBef>
              <a:defRPr spc="-1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John Kristoff</a:t>
            </a:r>
            <a:br/>
            <a:r>
              <a:t>Sepideh Roghanchi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eventual consistency</a:t>
            </a:r>
          </a:p>
        </p:txBody>
      </p:sp>
      <p:sp>
        <p:nvSpPr>
          <p:cNvPr id="149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157734" indent="-157734" defTabSz="630936">
              <a:lnSpc>
                <a:spcPct val="72000"/>
              </a:lnSpc>
              <a:spcBef>
                <a:spcPts val="500"/>
              </a:spcBef>
              <a:defRPr sz="2668"/>
            </a:pPr>
            <a:r>
              <a:t>Update local + propagate</a:t>
            </a:r>
          </a:p>
          <a:p>
            <a:pPr marL="157734" indent="-157734" defTabSz="630936">
              <a:lnSpc>
                <a:spcPct val="72000"/>
              </a:lnSpc>
              <a:spcBef>
                <a:spcPts val="500"/>
              </a:spcBef>
              <a:defRPr sz="2668"/>
            </a:pPr>
            <a:r>
              <a:t>All updates eventually take effect at all replicas, asynchronously and possibly in different orders</a:t>
            </a:r>
          </a:p>
          <a:p>
            <a:pPr marL="157734" indent="-157734" defTabSz="630936">
              <a:lnSpc>
                <a:spcPct val="72000"/>
              </a:lnSpc>
              <a:spcBef>
                <a:spcPts val="500"/>
              </a:spcBef>
              <a:defRPr sz="2668"/>
            </a:pPr>
            <a:r>
              <a:t>Concurrent updates may conflict</a:t>
            </a:r>
          </a:p>
          <a:p>
            <a:pPr marL="157734" indent="-157734" defTabSz="630936">
              <a:lnSpc>
                <a:spcPct val="72000"/>
              </a:lnSpc>
              <a:spcBef>
                <a:spcPts val="500"/>
              </a:spcBef>
              <a:defRPr sz="2668"/>
            </a:pPr>
            <a:r>
              <a:t>Still needs consensus </a:t>
            </a:r>
          </a:p>
          <a:p>
            <a:pPr lvl="1" marL="683513" indent="-262890" defTabSz="630936">
              <a:lnSpc>
                <a:spcPct val="72000"/>
              </a:lnSpc>
              <a:spcBef>
                <a:spcPts val="500"/>
              </a:spcBef>
              <a:buFont typeface="Helvetica"/>
              <a:defRPr sz="2300"/>
            </a:pPr>
            <a:r>
              <a:t>Conflict -&gt; reconcile</a:t>
            </a:r>
          </a:p>
          <a:p>
            <a:pPr lvl="1" marL="683513" indent="-262890" defTabSz="630936">
              <a:lnSpc>
                <a:spcPct val="72000"/>
              </a:lnSpc>
              <a:spcBef>
                <a:spcPts val="500"/>
              </a:spcBef>
              <a:buFont typeface="Helvetica"/>
              <a:defRPr sz="2300"/>
            </a:pPr>
            <a:r>
              <a:t>Moved consensus off the critical path (background)</a:t>
            </a:r>
          </a:p>
          <a:p>
            <a:pPr marL="157734" indent="-157734" defTabSz="630936">
              <a:lnSpc>
                <a:spcPct val="72000"/>
              </a:lnSpc>
              <a:spcBef>
                <a:spcPts val="500"/>
              </a:spcBef>
              <a:defRPr sz="2668"/>
            </a:pPr>
            <a:r>
              <a:t>Better performance, more complex</a:t>
            </a:r>
          </a:p>
          <a:p>
            <a:pPr marL="157734" indent="-157734" defTabSz="630936">
              <a:lnSpc>
                <a:spcPct val="72000"/>
              </a:lnSpc>
              <a:spcBef>
                <a:spcPts val="500"/>
              </a:spcBef>
              <a:defRPr sz="2668"/>
            </a:pPr>
            <a:r>
              <a:t>May come at the cost of availability when synchronizing!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54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157734" indent="-157734" defTabSz="630936">
              <a:lnSpc>
                <a:spcPct val="80000"/>
              </a:lnSpc>
              <a:spcBef>
                <a:spcPts val="400"/>
              </a:spcBef>
              <a:defRPr sz="2208"/>
            </a:pPr>
            <a:r>
              <a:t>provide a data structure distributed over a large network and manipulated by a large base of users around the world</a:t>
            </a:r>
          </a:p>
          <a:p>
            <a:pPr marL="157734" indent="-157734" defTabSz="630936">
              <a:lnSpc>
                <a:spcPct val="80000"/>
              </a:lnSpc>
              <a:spcBef>
                <a:spcPts val="400"/>
              </a:spcBef>
              <a:defRPr sz="2208"/>
            </a:pPr>
            <a:r>
              <a:t>Having multiple replicas of the data structure:</a:t>
            </a:r>
          </a:p>
          <a:p>
            <a:pPr lvl="1" marL="683513" indent="-262890" defTabSz="630936">
              <a:lnSpc>
                <a:spcPct val="80000"/>
              </a:lnSpc>
              <a:spcBef>
                <a:spcPts val="400"/>
              </a:spcBef>
              <a:buFont typeface="Helvetica"/>
              <a:defRPr sz="1932"/>
            </a:pPr>
            <a:r>
              <a:t>good for fault tolerance and read latency</a:t>
            </a:r>
          </a:p>
          <a:p>
            <a:pPr lvl="1" marL="683513" indent="-262890" defTabSz="630936">
              <a:lnSpc>
                <a:spcPct val="80000"/>
              </a:lnSpc>
              <a:spcBef>
                <a:spcPts val="400"/>
              </a:spcBef>
              <a:buFont typeface="Helvetica"/>
              <a:defRPr sz="1932"/>
            </a:pPr>
            <a:r>
              <a:t>Problem with updates :</a:t>
            </a:r>
          </a:p>
          <a:p>
            <a:pPr lvl="2" marL="1051560" indent="-210311" defTabSz="630936">
              <a:lnSpc>
                <a:spcPct val="80000"/>
              </a:lnSpc>
              <a:spcBef>
                <a:spcPts val="300"/>
              </a:spcBef>
              <a:defRPr sz="1656"/>
            </a:pPr>
            <a:r>
              <a:t>Synchronize -&gt; slow</a:t>
            </a:r>
          </a:p>
          <a:p>
            <a:pPr lvl="2" marL="1051560" indent="-210311" defTabSz="630936">
              <a:lnSpc>
                <a:spcPct val="80000"/>
              </a:lnSpc>
              <a:spcBef>
                <a:spcPts val="300"/>
              </a:spcBef>
              <a:defRPr sz="1656"/>
            </a:pPr>
            <a:r>
              <a:t>Don’t synchronize -&gt; conflicts</a:t>
            </a:r>
          </a:p>
          <a:p>
            <a:pPr marL="157734" indent="-157734" defTabSz="630936">
              <a:lnSpc>
                <a:spcPct val="80000"/>
              </a:lnSpc>
              <a:spcBef>
                <a:spcPts val="400"/>
              </a:spcBef>
              <a:defRPr sz="2208"/>
            </a:pPr>
            <a:r>
              <a:t>The provided data structure should follow the CAP properties:</a:t>
            </a:r>
          </a:p>
          <a:p>
            <a:pPr lvl="1" marL="683513" indent="-262890" defTabSz="630936">
              <a:lnSpc>
                <a:spcPct val="80000"/>
              </a:lnSpc>
              <a:spcBef>
                <a:spcPts val="400"/>
              </a:spcBef>
              <a:buFont typeface="Helvetica"/>
              <a:defRPr sz="1932"/>
            </a:pPr>
            <a:r>
              <a:t>Consistency </a:t>
            </a:r>
          </a:p>
          <a:p>
            <a:pPr lvl="1" marL="683513" indent="-262890" defTabSz="630936">
              <a:lnSpc>
                <a:spcPct val="80000"/>
              </a:lnSpc>
              <a:spcBef>
                <a:spcPts val="400"/>
              </a:spcBef>
              <a:buFont typeface="Helvetica"/>
              <a:defRPr sz="1932"/>
            </a:pPr>
            <a:r>
              <a:t>Availability</a:t>
            </a:r>
          </a:p>
          <a:p>
            <a:pPr lvl="1" marL="683513" indent="-262890" defTabSz="630936">
              <a:lnSpc>
                <a:spcPct val="80000"/>
              </a:lnSpc>
              <a:spcBef>
                <a:spcPts val="400"/>
              </a:spcBef>
              <a:buFont typeface="Helvetica"/>
              <a:defRPr sz="1932"/>
            </a:pPr>
            <a:r>
              <a:t>partition-tolerance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Strong eventual consistency</a:t>
            </a:r>
          </a:p>
        </p:txBody>
      </p:sp>
      <p:sp>
        <p:nvSpPr>
          <p:cNvPr id="157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/>
            <a:r>
              <a:t>Update local + propagate</a:t>
            </a:r>
          </a:p>
          <a:p>
            <a:pPr/>
            <a:r>
              <a:t>A replica of the shared data structure is coherent with other replicas that have observed the same operations </a:t>
            </a:r>
          </a:p>
          <a:p>
            <a:pPr/>
            <a:r>
              <a:t>No synchronization (no consensus)</a:t>
            </a:r>
          </a:p>
          <a:p>
            <a:pPr/>
            <a:r>
              <a:t>Deterministic outcome for every conflict</a:t>
            </a:r>
          </a:p>
          <a:p>
            <a:pPr/>
            <a:r>
              <a:t>Allow any number of failure</a:t>
            </a:r>
          </a:p>
          <a:p>
            <a:pPr>
              <a:defRPr>
                <a:latin typeface="Wingdings"/>
                <a:ea typeface="Wingdings"/>
                <a:cs typeface="Wingdings"/>
                <a:sym typeface="Wingdings"/>
              </a:defRPr>
            </a:pPr>
            <a:r>
              <a:t> 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solves CAP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Origin Story</a:t>
            </a:r>
          </a:p>
        </p:txBody>
      </p:sp>
      <p:sp>
        <p:nvSpPr>
          <p:cNvPr id="160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2011 publication by Marc Shapiro, et al.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Strong consistency does not scale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Eventual consistency is better, but…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Concurrent conflict resolution is hard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Therefore, strong eventual consistency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 defTabSz="356615">
              <a:defRPr b="1" sz="2700"/>
            </a:pPr>
            <a:r>
              <a:t>How to do it? Need data types to support it…</a:t>
            </a:r>
            <a:br/>
          </a:p>
        </p:txBody>
      </p:sp>
      <p:sp>
        <p:nvSpPr>
          <p:cNvPr id="163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319308" indent="-319308" defTabSz="425743">
              <a:spcBef>
                <a:spcPts val="500"/>
              </a:spcBef>
              <a:defRPr sz="2231"/>
            </a:pPr>
            <a:r>
              <a:t>CRDT: a simple, theoretically sound approach to eventual consistency</a:t>
            </a:r>
          </a:p>
          <a:p>
            <a:pPr marL="319308" indent="-319308" defTabSz="425743">
              <a:spcBef>
                <a:spcPts val="500"/>
              </a:spcBef>
              <a:defRPr sz="2231"/>
            </a:pPr>
            <a:r>
              <a:t>replicas of any CRDT converge to a common state that is equivalent to some correct sequential execution</a:t>
            </a:r>
          </a:p>
          <a:p>
            <a:pPr marL="319308" indent="-319308" defTabSz="425743">
              <a:spcBef>
                <a:spcPts val="500"/>
              </a:spcBef>
              <a:defRPr sz="2231"/>
            </a:pPr>
            <a:r>
              <a:t>Properties:</a:t>
            </a:r>
          </a:p>
          <a:p>
            <a:pPr lvl="1" marL="691834" indent="-266090" defTabSz="425743">
              <a:spcBef>
                <a:spcPts val="400"/>
              </a:spcBef>
              <a:buFont typeface="Helvetica"/>
              <a:defRPr sz="1940"/>
            </a:pPr>
            <a:r>
              <a:t>no synchronization</a:t>
            </a:r>
          </a:p>
          <a:p>
            <a:pPr lvl="1" marL="691834" indent="-266090" defTabSz="425743">
              <a:spcBef>
                <a:spcPts val="400"/>
              </a:spcBef>
              <a:buFont typeface="Helvetica"/>
              <a:defRPr sz="1940"/>
            </a:pPr>
            <a:r>
              <a:t>update executes immediately</a:t>
            </a:r>
          </a:p>
          <a:p>
            <a:pPr lvl="1" marL="691834" indent="-266090" defTabSz="425743">
              <a:spcBef>
                <a:spcPts val="400"/>
              </a:spcBef>
              <a:buFont typeface="Helvetica"/>
              <a:defRPr sz="1940"/>
            </a:pPr>
            <a:r>
              <a:t>unaffected by network latency, faults, or disconnection</a:t>
            </a:r>
          </a:p>
          <a:p>
            <a:pPr lvl="1" marL="691834" indent="-266090" defTabSz="425743">
              <a:spcBef>
                <a:spcPts val="400"/>
              </a:spcBef>
              <a:buFont typeface="Helvetica"/>
              <a:defRPr sz="1940"/>
            </a:pPr>
            <a:r>
              <a:t>extremely scalable</a:t>
            </a:r>
          </a:p>
          <a:p>
            <a:pPr lvl="1" marL="691834" indent="-266090" defTabSz="425743">
              <a:spcBef>
                <a:spcPts val="400"/>
              </a:spcBef>
              <a:buFont typeface="Helvetica"/>
              <a:defRPr sz="1940"/>
            </a:pPr>
            <a:r>
              <a:t>fault-tolerant</a:t>
            </a:r>
          </a:p>
          <a:p>
            <a:pPr lvl="1" marL="691834" indent="-266090" defTabSz="425743">
              <a:spcBef>
                <a:spcPts val="400"/>
              </a:spcBef>
              <a:buFont typeface="Helvetica"/>
              <a:defRPr sz="1940"/>
            </a:pPr>
            <a:r>
              <a:t>does not require much mechanism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CRDT</a:t>
            </a:r>
          </a:p>
        </p:txBody>
      </p:sp>
      <p:sp>
        <p:nvSpPr>
          <p:cNvPr id="166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Conflict-free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Replicated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Data 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Data-type (in CRDTs)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Data structures that ease consistency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Eliminates complexity of consensus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Data or operations must be commutative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Definitions</a:t>
            </a:r>
          </a:p>
        </p:txBody>
      </p:sp>
      <p:sp>
        <p:nvSpPr>
          <p:cNvPr id="172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138874" indent="-138874" defTabSz="555498">
              <a:lnSpc>
                <a:spcPct val="80000"/>
              </a:lnSpc>
              <a:spcBef>
                <a:spcPts val="400"/>
              </a:spcBef>
              <a:defRPr sz="2349"/>
            </a:pPr>
            <a:r>
              <a:t>EC:</a:t>
            </a:r>
          </a:p>
          <a:p>
            <a:pPr lvl="1" marL="601789" indent="-231457" defTabSz="555498">
              <a:lnSpc>
                <a:spcPct val="80000"/>
              </a:lnSpc>
              <a:spcBef>
                <a:spcPts val="400"/>
              </a:spcBef>
              <a:buFont typeface="Helvetica"/>
              <a:defRPr b="1" sz="2025"/>
            </a:pPr>
            <a:r>
              <a:t>Eventual delivery: </a:t>
            </a:r>
            <a:r>
              <a:rPr b="0"/>
              <a:t>An update delivered at some correct replica is eventually delivered to all correct replicas: ∀i,j : f ∈ c</a:t>
            </a:r>
            <a:r>
              <a:rPr b="0" sz="243"/>
              <a:t>i </a:t>
            </a:r>
            <a:r>
              <a:rPr b="0"/>
              <a:t>⇒ ♦f ∈ c</a:t>
            </a:r>
            <a:endParaRPr sz="324"/>
          </a:p>
          <a:p>
            <a:pPr lvl="1" marL="601789" indent="-231457" defTabSz="555498">
              <a:lnSpc>
                <a:spcPct val="80000"/>
              </a:lnSpc>
              <a:spcBef>
                <a:spcPts val="400"/>
              </a:spcBef>
              <a:buFont typeface="Helvetica"/>
              <a:defRPr b="1" sz="2025"/>
            </a:pPr>
            <a:r>
              <a:t>Termination: </a:t>
            </a:r>
            <a:r>
              <a:rPr b="0"/>
              <a:t>All method executions terminate </a:t>
            </a:r>
          </a:p>
          <a:p>
            <a:pPr lvl="1" marL="601789" indent="-231457" defTabSz="555498">
              <a:lnSpc>
                <a:spcPct val="80000"/>
              </a:lnSpc>
              <a:spcBef>
                <a:spcPts val="400"/>
              </a:spcBef>
              <a:buFont typeface="Helvetica"/>
              <a:defRPr b="1" sz="2025"/>
            </a:pPr>
            <a:r>
              <a:t>Convergence: </a:t>
            </a:r>
            <a:r>
              <a:rPr b="0"/>
              <a:t>Correct replicas that have delivered the same updates eventually reach equivalent state: ∀i,j : ci = cj ⇒ ♦ si ≡ sj</a:t>
            </a:r>
          </a:p>
          <a:p>
            <a:pPr marL="138874" indent="-138874" defTabSz="555498">
              <a:lnSpc>
                <a:spcPct val="80000"/>
              </a:lnSpc>
              <a:spcBef>
                <a:spcPts val="400"/>
              </a:spcBef>
              <a:defRPr sz="2349"/>
            </a:pPr>
            <a:r>
              <a:t>SCE</a:t>
            </a:r>
          </a:p>
          <a:p>
            <a:pPr lvl="1" marL="601789" indent="-231457" defTabSz="555498">
              <a:lnSpc>
                <a:spcPct val="80000"/>
              </a:lnSpc>
              <a:spcBef>
                <a:spcPts val="400"/>
              </a:spcBef>
              <a:buFont typeface="Helvetica"/>
              <a:defRPr b="1" sz="2025"/>
            </a:pPr>
            <a:r>
              <a:t>Strong Convergence: </a:t>
            </a:r>
            <a:r>
              <a:rPr b="0"/>
              <a:t>Correct replicas that have delivered the same updates </a:t>
            </a:r>
            <a:r>
              <a:rPr b="0">
                <a:solidFill>
                  <a:srgbClr val="FF0000"/>
                </a:solidFill>
              </a:rPr>
              <a:t>have</a:t>
            </a:r>
            <a:r>
              <a:rPr b="0"/>
              <a:t> equivalent state: ∀i,j :c</a:t>
            </a:r>
            <a:r>
              <a:rPr b="0" sz="243"/>
              <a:t>i </a:t>
            </a:r>
            <a:r>
              <a:rPr b="0"/>
              <a:t>=c</a:t>
            </a:r>
            <a:r>
              <a:rPr b="0" sz="243"/>
              <a:t>j </a:t>
            </a:r>
            <a:r>
              <a:rPr b="0"/>
              <a:t>⇒s</a:t>
            </a:r>
            <a:r>
              <a:rPr b="0" sz="243"/>
              <a:t>i </a:t>
            </a:r>
            <a:r>
              <a:rPr b="0"/>
              <a:t>≡s</a:t>
            </a:r>
            <a:r>
              <a:rPr b="0" sz="243"/>
              <a:t>j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pc="-1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System model</a:t>
            </a:r>
          </a:p>
        </p:txBody>
      </p:sp>
      <p:sp>
        <p:nvSpPr>
          <p:cNvPr id="175" name="Tex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168021" indent="-168021" defTabSz="672084">
              <a:spcBef>
                <a:spcPts val="600"/>
              </a:spcBef>
              <a:defRPr sz="2352"/>
            </a:pPr>
            <a:r>
              <a:t>processes interconnected by an asynchronous network</a:t>
            </a:r>
          </a:p>
          <a:p>
            <a:pPr marL="168021" indent="-168021" defTabSz="672084">
              <a:spcBef>
                <a:spcPts val="600"/>
              </a:spcBef>
              <a:defRPr sz="2352"/>
            </a:pPr>
            <a:r>
              <a:t>The network can partition and recover</a:t>
            </a:r>
          </a:p>
          <a:p>
            <a:pPr marL="168021" indent="-168021" defTabSz="672084">
              <a:spcBef>
                <a:spcPts val="600"/>
              </a:spcBef>
              <a:defRPr sz="2352"/>
            </a:pPr>
            <a:r>
              <a:t> non- byzantine processes</a:t>
            </a:r>
          </a:p>
          <a:p>
            <a:pPr lvl="1" marL="504063" indent="-168021" defTabSz="672084">
              <a:spcBef>
                <a:spcPts val="200"/>
              </a:spcBef>
              <a:buFont typeface="Helvetica"/>
              <a:defRPr sz="1960"/>
            </a:pPr>
            <a:r>
              <a:t> crash silently</a:t>
            </a:r>
            <a:endParaRPr sz="1764"/>
          </a:p>
          <a:p>
            <a:pPr lvl="1" marL="504063" indent="-168021" defTabSz="672084">
              <a:spcBef>
                <a:spcPts val="200"/>
              </a:spcBef>
              <a:buFont typeface="Helvetica"/>
              <a:defRPr sz="1960"/>
            </a:pPr>
            <a:r>
              <a:t>may remain crashed forever</a:t>
            </a:r>
            <a:endParaRPr sz="1764"/>
          </a:p>
          <a:p>
            <a:pPr lvl="1" marL="504063" indent="-168021" defTabSz="672084">
              <a:spcBef>
                <a:spcPts val="200"/>
              </a:spcBef>
              <a:buFont typeface="Helvetica"/>
              <a:defRPr sz="1960"/>
            </a:pPr>
            <a:r>
              <a:t>or may recover with its memory intact</a:t>
            </a:r>
            <a:endParaRPr sz="1764"/>
          </a:p>
          <a:p>
            <a:pPr marL="168021" indent="-168021" defTabSz="672084">
              <a:spcBef>
                <a:spcPts val="600"/>
              </a:spcBef>
              <a:defRPr sz="2352"/>
            </a:pPr>
            <a:r>
              <a:t>an underlying reliable causally-ordered broadcast communication protocol</a:t>
            </a:r>
          </a:p>
          <a:p>
            <a:pPr marL="168021" indent="-168021" defTabSz="672084">
              <a:spcBef>
                <a:spcPts val="600"/>
              </a:spcBef>
              <a:defRPr sz="2352"/>
            </a:pPr>
            <a:r>
              <a:t>delivers exactly once</a:t>
            </a:r>
          </a:p>
          <a:p>
            <a:pPr marL="168021" indent="-168021" defTabSz="672084">
              <a:spcBef>
                <a:spcPts val="600"/>
              </a:spcBef>
              <a:defRPr sz="2352"/>
            </a:pPr>
            <a:r>
              <a:t>in an order consistent with happened-before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pc="-1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Query and Update</a:t>
            </a:r>
          </a:p>
        </p:txBody>
      </p:sp>
      <p:sp>
        <p:nvSpPr>
          <p:cNvPr id="178" name="Content Placeholder 2"/>
          <p:cNvSpPr txBox="1"/>
          <p:nvPr>
            <p:ph type="body" sz="half" idx="1"/>
          </p:nvPr>
        </p:nvSpPr>
        <p:spPr>
          <a:xfrm>
            <a:off x="457200" y="1600200"/>
            <a:ext cx="8229600" cy="2113839"/>
          </a:xfrm>
          <a:prstGeom prst="rect">
            <a:avLst/>
          </a:prstGeom>
        </p:spPr>
        <p:txBody>
          <a:bodyPr/>
          <a:lstStyle/>
          <a:p>
            <a:pPr marL="145732" indent="-145732" defTabSz="582930">
              <a:lnSpc>
                <a:spcPct val="72000"/>
              </a:lnSpc>
              <a:spcBef>
                <a:spcPts val="500"/>
              </a:spcBef>
              <a:defRPr sz="2295"/>
            </a:pPr>
            <a:r>
              <a:t>Clients send query to read replica’s local state</a:t>
            </a:r>
          </a:p>
          <a:p>
            <a:pPr lvl="1" marL="631507" indent="-242887" defTabSz="582930">
              <a:lnSpc>
                <a:spcPct val="72000"/>
              </a:lnSpc>
              <a:spcBef>
                <a:spcPts val="400"/>
              </a:spcBef>
              <a:buFont typeface="Helvetica"/>
              <a:defRPr sz="1955"/>
            </a:pPr>
            <a:r>
              <a:t>Read only -&gt; easy</a:t>
            </a:r>
          </a:p>
          <a:p>
            <a:pPr marL="145732" indent="-145732" defTabSz="582930">
              <a:lnSpc>
                <a:spcPct val="72000"/>
              </a:lnSpc>
              <a:spcBef>
                <a:spcPts val="500"/>
              </a:spcBef>
              <a:defRPr sz="2295"/>
            </a:pPr>
            <a:r>
              <a:t>Updates are more complicated:	</a:t>
            </a:r>
          </a:p>
          <a:p>
            <a:pPr lvl="1" marL="825817" indent="-437197" defTabSz="582930">
              <a:lnSpc>
                <a:spcPct val="72000"/>
              </a:lnSpc>
              <a:spcBef>
                <a:spcPts val="500"/>
              </a:spcBef>
              <a:buFontTx/>
              <a:buAutoNum type="arabicPeriod" startAt="1"/>
              <a:defRPr sz="2295"/>
            </a:pPr>
            <a:r>
              <a:t>perform the operation at the source replica</a:t>
            </a:r>
          </a:p>
          <a:p>
            <a:pPr lvl="1" marL="825817" indent="-437197" defTabSz="582930">
              <a:lnSpc>
                <a:spcPct val="72000"/>
              </a:lnSpc>
              <a:spcBef>
                <a:spcPts val="500"/>
              </a:spcBef>
              <a:buFontTx/>
              <a:buAutoNum type="arabicPeriod" startAt="1"/>
              <a:defRPr sz="2295"/>
            </a:pPr>
            <a:r>
              <a:t>transmit the update asynchronously to other replicas </a:t>
            </a:r>
          </a:p>
        </p:txBody>
      </p:sp>
      <p:grpSp>
        <p:nvGrpSpPr>
          <p:cNvPr id="190" name="Group 11"/>
          <p:cNvGrpSpPr/>
          <p:nvPr/>
        </p:nvGrpSpPr>
        <p:grpSpPr>
          <a:xfrm>
            <a:off x="1163568" y="4039875"/>
            <a:ext cx="6073799" cy="2069327"/>
            <a:chOff x="0" y="0"/>
            <a:chExt cx="6073798" cy="2069326"/>
          </a:xfrm>
        </p:grpSpPr>
        <p:grpSp>
          <p:nvGrpSpPr>
            <p:cNvPr id="188" name="Group 9"/>
            <p:cNvGrpSpPr/>
            <p:nvPr/>
          </p:nvGrpSpPr>
          <p:grpSpPr>
            <a:xfrm>
              <a:off x="167827" y="68930"/>
              <a:ext cx="5905971" cy="2000397"/>
              <a:chOff x="0" y="-1"/>
              <a:chExt cx="5905970" cy="2000396"/>
            </a:xfrm>
          </p:grpSpPr>
          <p:sp>
            <p:nvSpPr>
              <p:cNvPr id="179" name="Oval 3"/>
              <p:cNvSpPr/>
              <p:nvPr/>
            </p:nvSpPr>
            <p:spPr>
              <a:xfrm>
                <a:off x="-1" y="-2"/>
                <a:ext cx="990021" cy="2000398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</a:p>
            </p:txBody>
          </p:sp>
          <p:grpSp>
            <p:nvGrpSpPr>
              <p:cNvPr id="182" name="Oval 4"/>
              <p:cNvGrpSpPr/>
              <p:nvPr/>
            </p:nvGrpSpPr>
            <p:grpSpPr>
              <a:xfrm>
                <a:off x="198004" y="300400"/>
                <a:ext cx="573533" cy="600805"/>
                <a:chOff x="0" y="0"/>
                <a:chExt cx="573531" cy="600804"/>
              </a:xfrm>
            </p:grpSpPr>
            <p:sp>
              <p:nvSpPr>
                <p:cNvPr id="180" name="Oval"/>
                <p:cNvSpPr/>
                <p:nvPr/>
              </p:nvSpPr>
              <p:spPr>
                <a:xfrm>
                  <a:off x="-1" y="-1"/>
                  <a:ext cx="573532" cy="600806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</a:p>
              </p:txBody>
            </p:sp>
            <p:sp>
              <p:nvSpPr>
                <p:cNvPr id="181" name="s1"/>
                <p:cNvSpPr txBox="1"/>
                <p:nvPr/>
              </p:nvSpPr>
              <p:spPr>
                <a:xfrm>
                  <a:off x="83990" y="114982"/>
                  <a:ext cx="405549" cy="3708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lvl1pPr>
                </a:lstStyle>
                <a:p>
                  <a:pPr/>
                  <a:r>
                    <a:t>s1</a:t>
                  </a:r>
                </a:p>
              </p:txBody>
            </p:sp>
          </p:grpSp>
          <p:grpSp>
            <p:nvGrpSpPr>
              <p:cNvPr id="185" name="Oval 5"/>
              <p:cNvGrpSpPr/>
              <p:nvPr/>
            </p:nvGrpSpPr>
            <p:grpSpPr>
              <a:xfrm>
                <a:off x="198004" y="1121875"/>
                <a:ext cx="573533" cy="600805"/>
                <a:chOff x="0" y="0"/>
                <a:chExt cx="573531" cy="600804"/>
              </a:xfrm>
            </p:grpSpPr>
            <p:sp>
              <p:nvSpPr>
                <p:cNvPr id="183" name="Oval"/>
                <p:cNvSpPr/>
                <p:nvPr/>
              </p:nvSpPr>
              <p:spPr>
                <a:xfrm>
                  <a:off x="-1" y="-1"/>
                  <a:ext cx="573532" cy="600806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</a:p>
              </p:txBody>
            </p:sp>
            <p:sp>
              <p:nvSpPr>
                <p:cNvPr id="184" name="s2"/>
                <p:cNvSpPr txBox="1"/>
                <p:nvPr/>
              </p:nvSpPr>
              <p:spPr>
                <a:xfrm>
                  <a:off x="83990" y="114982"/>
                  <a:ext cx="405549" cy="3708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lvl1pPr>
                </a:lstStyle>
                <a:p>
                  <a:pPr/>
                  <a:r>
                    <a:t>s2</a:t>
                  </a:r>
                </a:p>
              </p:txBody>
            </p:sp>
          </p:grpSp>
          <p:sp>
            <p:nvSpPr>
              <p:cNvPr id="186" name="Straight Arrow Connector 7"/>
              <p:cNvSpPr/>
              <p:nvPr/>
            </p:nvSpPr>
            <p:spPr>
              <a:xfrm flipV="1">
                <a:off x="1065124" y="450600"/>
                <a:ext cx="4840846" cy="40966"/>
              </a:xfrm>
              <a:prstGeom prst="line">
                <a:avLst/>
              </a:prstGeom>
              <a:noFill/>
              <a:ln w="38100" cap="flat">
                <a:solidFill>
                  <a:srgbClr val="4A7EBB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7" name="Straight Arrow Connector 8"/>
              <p:cNvSpPr/>
              <p:nvPr/>
            </p:nvSpPr>
            <p:spPr>
              <a:xfrm flipV="1">
                <a:off x="1065124" y="1408623"/>
                <a:ext cx="4840846" cy="40966"/>
              </a:xfrm>
              <a:prstGeom prst="line">
                <a:avLst/>
              </a:prstGeom>
              <a:noFill/>
              <a:ln w="38100" cap="flat">
                <a:solidFill>
                  <a:srgbClr val="953735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89" name="TextBox 10"/>
            <p:cNvSpPr txBox="1"/>
            <p:nvPr/>
          </p:nvSpPr>
          <p:spPr>
            <a:xfrm>
              <a:off x="-1" y="0"/>
              <a:ext cx="243813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191" name="Oval 12"/>
          <p:cNvSpPr/>
          <p:nvPr/>
        </p:nvSpPr>
        <p:spPr>
          <a:xfrm>
            <a:off x="3185914" y="3836930"/>
            <a:ext cx="204833" cy="202949"/>
          </a:xfrm>
          <a:prstGeom prst="ellipse">
            <a:avLst/>
          </a:prstGeom>
          <a:gradFill>
            <a:gsLst>
              <a:gs pos="0">
                <a:srgbClr val="3F80CE"/>
              </a:gs>
              <a:gs pos="100000">
                <a:srgbClr val="9EB7FF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92" name="TextBox 13"/>
          <p:cNvSpPr txBox="1"/>
          <p:nvPr/>
        </p:nvSpPr>
        <p:spPr>
          <a:xfrm>
            <a:off x="3390743" y="3739476"/>
            <a:ext cx="6504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93" name="Straight Arrow Connector 15"/>
          <p:cNvSpPr/>
          <p:nvPr/>
        </p:nvSpPr>
        <p:spPr>
          <a:xfrm>
            <a:off x="3319845" y="4034973"/>
            <a:ext cx="484769" cy="1380984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Oval 16"/>
          <p:cNvSpPr/>
          <p:nvPr/>
        </p:nvSpPr>
        <p:spPr>
          <a:xfrm>
            <a:off x="3700610" y="5415955"/>
            <a:ext cx="204833" cy="202949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95" name="TextBox 18"/>
          <p:cNvSpPr txBox="1"/>
          <p:nvPr/>
        </p:nvSpPr>
        <p:spPr>
          <a:xfrm>
            <a:off x="3905441" y="5553490"/>
            <a:ext cx="85348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S2.q(a)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25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19064" indent="-318729" defTabSz="425195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93" sz="2976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Background and problem definition</a:t>
            </a:r>
            <a:endParaRPr spc="0"/>
          </a:p>
          <a:p>
            <a:pPr marL="319064" indent="-318729" defTabSz="425195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93" sz="2976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Methods of synchronization</a:t>
            </a:r>
            <a:endParaRPr spc="0"/>
          </a:p>
          <a:p>
            <a:pPr lvl="1" marL="803519" indent="-301320" defTabSz="425195">
              <a:spcBef>
                <a:spcPts val="1000"/>
              </a:spcBef>
              <a:buClr>
                <a:srgbClr val="000000"/>
              </a:buClr>
              <a:buSzPct val="75000"/>
              <a:buFont typeface="Symbol"/>
              <a:buChar char="-"/>
              <a:defRPr spc="-93" sz="2976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Operation-based consistency</a:t>
            </a:r>
            <a:endParaRPr spc="0"/>
          </a:p>
          <a:p>
            <a:pPr lvl="1" marL="803519" indent="-301320" defTabSz="425195">
              <a:spcBef>
                <a:spcPts val="1000"/>
              </a:spcBef>
              <a:buClr>
                <a:srgbClr val="000000"/>
              </a:buClr>
              <a:buSzPct val="75000"/>
              <a:buFont typeface="Symbol"/>
              <a:buChar char="-"/>
              <a:defRPr spc="-93" sz="2976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State-based consistency</a:t>
            </a:r>
            <a:endParaRPr spc="0"/>
          </a:p>
          <a:p>
            <a:pPr marL="319064" indent="-318729" defTabSz="425195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93" sz="2976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Algorithms, pseudo-code, and examples</a:t>
            </a:r>
            <a:endParaRPr spc="0"/>
          </a:p>
          <a:p>
            <a:pPr lvl="1" marL="803519" indent="-301320" defTabSz="425195">
              <a:spcBef>
                <a:spcPts val="1000"/>
              </a:spcBef>
              <a:buClr>
                <a:srgbClr val="000000"/>
              </a:buClr>
              <a:buSzPct val="75000"/>
              <a:buFont typeface="Symbol"/>
              <a:buChar char="-"/>
              <a:defRPr spc="-93" sz="2976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Data types (graph, set, counter)</a:t>
            </a:r>
            <a:endParaRPr spc="0"/>
          </a:p>
          <a:p>
            <a:pPr marL="319064" indent="-318729" defTabSz="425195">
              <a:spcBef>
                <a:spcPts val="1300"/>
              </a:spcBef>
              <a:buClr>
                <a:srgbClr val="000000"/>
              </a:buClr>
              <a:buSzPct val="100000"/>
              <a:buFont typeface="Arial"/>
              <a:buChar char="•"/>
              <a:defRPr spc="-93" sz="2976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Real-world usage and limitations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pc="-1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Replication types</a:t>
            </a:r>
          </a:p>
        </p:txBody>
      </p:sp>
      <p:sp>
        <p:nvSpPr>
          <p:cNvPr id="198" name="Tex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Two approaches to perform updates:</a:t>
            </a:r>
          </a:p>
          <a:p>
            <a:pPr lvl="1" marL="514350" indent="-171450">
              <a:spcBef>
                <a:spcPts val="300"/>
              </a:spcBef>
              <a:buFont typeface="Helvetica"/>
              <a:defRPr sz="3200"/>
            </a:pPr>
          </a:p>
          <a:p>
            <a:pPr lvl="1" marL="514350" indent="-171450">
              <a:spcBef>
                <a:spcPts val="300"/>
              </a:spcBef>
              <a:buFont typeface="Helvetica"/>
              <a:defRPr sz="3200"/>
            </a:pPr>
            <a:r>
              <a:t>Operation-based</a:t>
            </a:r>
          </a:p>
          <a:p>
            <a:pPr lvl="2" marL="857250" indent="-171450">
              <a:spcBef>
                <a:spcPts val="300"/>
              </a:spcBef>
              <a:defRPr sz="2800"/>
            </a:pPr>
            <a:r>
              <a:t>Operation: add 5, subtract 6</a:t>
            </a:r>
            <a:endParaRPr sz="1500"/>
          </a:p>
          <a:p>
            <a:pPr lvl="2" marL="857250" indent="-171450">
              <a:spcBef>
                <a:spcPts val="300"/>
              </a:spcBef>
              <a:defRPr sz="3200"/>
            </a:pPr>
          </a:p>
          <a:p>
            <a:pPr lvl="1" marL="514350" indent="-171450">
              <a:spcBef>
                <a:spcPts val="300"/>
              </a:spcBef>
              <a:buFont typeface="Helvetica"/>
              <a:defRPr sz="3200"/>
            </a:pPr>
            <a:r>
              <a:t>State-based</a:t>
            </a:r>
            <a:endParaRPr sz="1800"/>
          </a:p>
          <a:p>
            <a:pPr lvl="2" marL="857250" indent="-171450">
              <a:spcBef>
                <a:spcPts val="300"/>
              </a:spcBef>
              <a:defRPr sz="2800"/>
            </a:pPr>
            <a:r>
              <a:t>State: send(xi), send(xi+1)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state-based object</a:t>
            </a:r>
          </a:p>
        </p:txBody>
      </p:sp>
      <p:sp>
        <p:nvSpPr>
          <p:cNvPr id="201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Tuple: (S, s</a:t>
            </a:r>
            <a:r>
              <a:rPr baseline="33000"/>
              <a:t>0</a:t>
            </a:r>
            <a:r>
              <a:t>, q, u, m)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Replica at process p</a:t>
            </a:r>
            <a:r>
              <a:rPr baseline="-33000"/>
              <a:t>i</a:t>
            </a:r>
            <a:r>
              <a:t> has state s</a:t>
            </a:r>
            <a:r>
              <a:rPr baseline="-33000"/>
              <a:t>i</a:t>
            </a:r>
            <a:r>
              <a:t> ∈ S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Initial state is s</a:t>
            </a:r>
            <a:r>
              <a:rPr baseline="33000"/>
              <a:t>0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q = query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 = update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 = merge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State-based approach</a:t>
            </a:r>
          </a:p>
        </p:txBody>
      </p:sp>
      <p:sp>
        <p:nvSpPr>
          <p:cNvPr id="204" name="Content Placeholder 2"/>
          <p:cNvSpPr txBox="1"/>
          <p:nvPr>
            <p:ph type="body" sz="half" idx="1"/>
          </p:nvPr>
        </p:nvSpPr>
        <p:spPr>
          <a:xfrm>
            <a:off x="457200" y="1502095"/>
            <a:ext cx="8229600" cy="2892152"/>
          </a:xfrm>
          <a:prstGeom prst="rect">
            <a:avLst/>
          </a:prstGeom>
        </p:spPr>
        <p:txBody>
          <a:bodyPr/>
          <a:lstStyle/>
          <a:p>
            <a:pPr lvl="1" marL="301752" indent="-301752" defTabSz="603504">
              <a:spcBef>
                <a:spcPts val="200"/>
              </a:spcBef>
              <a:buChar char="•"/>
              <a:defRPr sz="2112"/>
            </a:pPr>
            <a:r>
              <a:t>Local replica (p1)</a:t>
            </a:r>
          </a:p>
          <a:p>
            <a:pPr lvl="1" marL="653795" indent="-251459" defTabSz="603504">
              <a:spcBef>
                <a:spcPts val="500"/>
              </a:spcBef>
              <a:buFont typeface="Helvetica"/>
              <a:defRPr sz="2112"/>
            </a:pPr>
            <a:r>
              <a:t>Local queries</a:t>
            </a:r>
          </a:p>
          <a:p>
            <a:pPr lvl="1" marL="653795" indent="-251459" defTabSz="603504">
              <a:spcBef>
                <a:spcPts val="500"/>
              </a:spcBef>
              <a:buFont typeface="Helvetica"/>
              <a:defRPr sz="2112"/>
            </a:pPr>
            <a:r>
              <a:t>updates local state</a:t>
            </a:r>
            <a:endParaRPr sz="2464"/>
          </a:p>
          <a:p>
            <a:pPr lvl="1" marL="653795" indent="-251459" defTabSz="603504">
              <a:spcBef>
                <a:spcPts val="500"/>
              </a:spcBef>
              <a:buFont typeface="Helvetica"/>
              <a:defRPr sz="2112"/>
            </a:pPr>
            <a:r>
              <a:t>Periodically send(p1_state)</a:t>
            </a:r>
          </a:p>
          <a:p>
            <a:pPr marL="265829" indent="-251459" defTabSz="603504">
              <a:spcBef>
                <a:spcPts val="500"/>
              </a:spcBef>
              <a:defRPr sz="2112"/>
            </a:pPr>
            <a:r>
              <a:t>Receiver replica(s)</a:t>
            </a:r>
            <a:endParaRPr sz="2464"/>
          </a:p>
          <a:p>
            <a:pPr lvl="1" marL="653795" indent="-251459" defTabSz="603504">
              <a:spcBef>
                <a:spcPts val="500"/>
              </a:spcBef>
              <a:buFont typeface="Helvetica"/>
              <a:defRPr sz="2112"/>
            </a:pPr>
            <a:r>
              <a:t>perform merge(p1_state, p2_state)</a:t>
            </a:r>
            <a:endParaRPr sz="2464"/>
          </a:p>
          <a:p>
            <a:pPr marL="265829" indent="-251459" defTabSz="603504">
              <a:spcBef>
                <a:spcPts val="500"/>
              </a:spcBef>
              <a:defRPr sz="2112"/>
            </a:pPr>
            <a:r>
              <a:t>File systems (NFS, Unison, Dynamo)</a:t>
            </a:r>
          </a:p>
        </p:txBody>
      </p:sp>
      <p:grpSp>
        <p:nvGrpSpPr>
          <p:cNvPr id="216" name="Group 3"/>
          <p:cNvGrpSpPr/>
          <p:nvPr/>
        </p:nvGrpSpPr>
        <p:grpSpPr>
          <a:xfrm>
            <a:off x="1399675" y="4515577"/>
            <a:ext cx="6073799" cy="2069327"/>
            <a:chOff x="0" y="0"/>
            <a:chExt cx="6073798" cy="2069326"/>
          </a:xfrm>
        </p:grpSpPr>
        <p:grpSp>
          <p:nvGrpSpPr>
            <p:cNvPr id="214" name="Group 4"/>
            <p:cNvGrpSpPr/>
            <p:nvPr/>
          </p:nvGrpSpPr>
          <p:grpSpPr>
            <a:xfrm>
              <a:off x="167827" y="68930"/>
              <a:ext cx="5905971" cy="2000397"/>
              <a:chOff x="0" y="-1"/>
              <a:chExt cx="5905970" cy="2000396"/>
            </a:xfrm>
          </p:grpSpPr>
          <p:sp>
            <p:nvSpPr>
              <p:cNvPr id="205" name="Oval 6"/>
              <p:cNvSpPr/>
              <p:nvPr/>
            </p:nvSpPr>
            <p:spPr>
              <a:xfrm>
                <a:off x="-1" y="-2"/>
                <a:ext cx="990021" cy="2000398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</a:p>
            </p:txBody>
          </p:sp>
          <p:grpSp>
            <p:nvGrpSpPr>
              <p:cNvPr id="208" name="Oval 7"/>
              <p:cNvGrpSpPr/>
              <p:nvPr/>
            </p:nvGrpSpPr>
            <p:grpSpPr>
              <a:xfrm>
                <a:off x="198004" y="300400"/>
                <a:ext cx="573533" cy="600805"/>
                <a:chOff x="0" y="0"/>
                <a:chExt cx="573531" cy="600804"/>
              </a:xfrm>
            </p:grpSpPr>
            <p:sp>
              <p:nvSpPr>
                <p:cNvPr id="206" name="Oval"/>
                <p:cNvSpPr/>
                <p:nvPr/>
              </p:nvSpPr>
              <p:spPr>
                <a:xfrm>
                  <a:off x="-1" y="-1"/>
                  <a:ext cx="573532" cy="600806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</a:p>
              </p:txBody>
            </p:sp>
            <p:sp>
              <p:nvSpPr>
                <p:cNvPr id="207" name="s1"/>
                <p:cNvSpPr txBox="1"/>
                <p:nvPr/>
              </p:nvSpPr>
              <p:spPr>
                <a:xfrm>
                  <a:off x="83990" y="114982"/>
                  <a:ext cx="405549" cy="3708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lvl1pPr>
                </a:lstStyle>
                <a:p>
                  <a:pPr/>
                  <a:r>
                    <a:t>s1</a:t>
                  </a:r>
                </a:p>
              </p:txBody>
            </p:sp>
          </p:grpSp>
          <p:grpSp>
            <p:nvGrpSpPr>
              <p:cNvPr id="211" name="Oval 8"/>
              <p:cNvGrpSpPr/>
              <p:nvPr/>
            </p:nvGrpSpPr>
            <p:grpSpPr>
              <a:xfrm>
                <a:off x="198004" y="1121875"/>
                <a:ext cx="573533" cy="600805"/>
                <a:chOff x="0" y="0"/>
                <a:chExt cx="573531" cy="600804"/>
              </a:xfrm>
            </p:grpSpPr>
            <p:sp>
              <p:nvSpPr>
                <p:cNvPr id="209" name="Oval"/>
                <p:cNvSpPr/>
                <p:nvPr/>
              </p:nvSpPr>
              <p:spPr>
                <a:xfrm>
                  <a:off x="-1" y="-1"/>
                  <a:ext cx="573532" cy="600806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</a:p>
              </p:txBody>
            </p:sp>
            <p:sp>
              <p:nvSpPr>
                <p:cNvPr id="210" name="s2"/>
                <p:cNvSpPr txBox="1"/>
                <p:nvPr/>
              </p:nvSpPr>
              <p:spPr>
                <a:xfrm>
                  <a:off x="83990" y="114982"/>
                  <a:ext cx="405549" cy="3708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lvl1pPr>
                </a:lstStyle>
                <a:p>
                  <a:pPr/>
                  <a:r>
                    <a:t>s2</a:t>
                  </a:r>
                </a:p>
              </p:txBody>
            </p:sp>
          </p:grpSp>
          <p:sp>
            <p:nvSpPr>
              <p:cNvPr id="212" name="Straight Arrow Connector 9"/>
              <p:cNvSpPr/>
              <p:nvPr/>
            </p:nvSpPr>
            <p:spPr>
              <a:xfrm flipV="1">
                <a:off x="1065124" y="450600"/>
                <a:ext cx="4840846" cy="40966"/>
              </a:xfrm>
              <a:prstGeom prst="line">
                <a:avLst/>
              </a:prstGeom>
              <a:noFill/>
              <a:ln w="38100" cap="flat">
                <a:solidFill>
                  <a:srgbClr val="4A7EBB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3" name="Straight Arrow Connector 10"/>
              <p:cNvSpPr/>
              <p:nvPr/>
            </p:nvSpPr>
            <p:spPr>
              <a:xfrm flipV="1">
                <a:off x="1065124" y="1408623"/>
                <a:ext cx="4840846" cy="40966"/>
              </a:xfrm>
              <a:prstGeom prst="line">
                <a:avLst/>
              </a:prstGeom>
              <a:noFill/>
              <a:ln w="38100" cap="flat">
                <a:solidFill>
                  <a:srgbClr val="953735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15" name="TextBox 5"/>
            <p:cNvSpPr txBox="1"/>
            <p:nvPr/>
          </p:nvSpPr>
          <p:spPr>
            <a:xfrm>
              <a:off x="-1" y="0"/>
              <a:ext cx="243813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217" name="Oval 14"/>
          <p:cNvSpPr/>
          <p:nvPr/>
        </p:nvSpPr>
        <p:spPr>
          <a:xfrm>
            <a:off x="5180241" y="5907192"/>
            <a:ext cx="204833" cy="202949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18" name="TextBox 15"/>
          <p:cNvSpPr txBox="1"/>
          <p:nvPr/>
        </p:nvSpPr>
        <p:spPr>
          <a:xfrm>
            <a:off x="5385072" y="6122518"/>
            <a:ext cx="99316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s2.m(s1)</a:t>
            </a:r>
          </a:p>
        </p:txBody>
      </p:sp>
      <p:sp>
        <p:nvSpPr>
          <p:cNvPr id="219" name="Oval 16"/>
          <p:cNvSpPr/>
          <p:nvPr/>
        </p:nvSpPr>
        <p:spPr>
          <a:xfrm>
            <a:off x="3134122" y="4974601"/>
            <a:ext cx="204833" cy="202949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20" name="Oval 17"/>
          <p:cNvSpPr/>
          <p:nvPr/>
        </p:nvSpPr>
        <p:spPr>
          <a:xfrm>
            <a:off x="4092190" y="4949761"/>
            <a:ext cx="204833" cy="202949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21" name="TextBox 19"/>
          <p:cNvSpPr txBox="1"/>
          <p:nvPr/>
        </p:nvSpPr>
        <p:spPr>
          <a:xfrm>
            <a:off x="2715206" y="4601128"/>
            <a:ext cx="81554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s1.u(a)</a:t>
            </a:r>
          </a:p>
        </p:txBody>
      </p:sp>
      <p:sp>
        <p:nvSpPr>
          <p:cNvPr id="222" name="Straight Arrow Connector 21"/>
          <p:cNvSpPr/>
          <p:nvPr/>
        </p:nvSpPr>
        <p:spPr>
          <a:xfrm>
            <a:off x="4297021" y="5177547"/>
            <a:ext cx="883222" cy="63620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TextBox 22"/>
          <p:cNvSpPr txBox="1"/>
          <p:nvPr/>
        </p:nvSpPr>
        <p:spPr>
          <a:xfrm>
            <a:off x="4788298" y="5201696"/>
            <a:ext cx="34554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State-based Convergence</a:t>
            </a:r>
          </a:p>
        </p:txBody>
      </p:sp>
      <p:sp>
        <p:nvSpPr>
          <p:cNvPr id="226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all the replicas talk to each other directly on indirectly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t> if it converges it will satisfy the strong eventual consistency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t>What is the sufficient condition for it to converge?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Semi-lattice</a:t>
            </a:r>
          </a:p>
        </p:txBody>
      </p:sp>
      <p:sp>
        <p:nvSpPr>
          <p:cNvPr id="229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State-based Convergence</a:t>
            </a:r>
          </a:p>
        </p:txBody>
      </p:sp>
      <p:sp>
        <p:nvSpPr>
          <p:cNvPr id="232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spcBef>
                <a:spcPts val="600"/>
              </a:spcBef>
              <a:defRPr sz="2800"/>
            </a:pPr>
            <a:r>
              <a:t>If the payload forms a semilattice </a:t>
            </a:r>
          </a:p>
          <a:p>
            <a:pPr marL="339470" indent="-339470" defTabSz="452627">
              <a:spcBef>
                <a:spcPts val="600"/>
              </a:spcBef>
              <a:defRPr sz="2800"/>
            </a:pPr>
            <a:r>
              <a:t>If updates are increasing in semilattice</a:t>
            </a:r>
          </a:p>
          <a:p>
            <a:pPr marL="339470" indent="-339470" defTabSz="452627">
              <a:spcBef>
                <a:spcPts val="600"/>
              </a:spcBef>
              <a:defRPr sz="2800"/>
            </a:pPr>
            <a:r>
              <a:t>If merge function computes this upper bound</a:t>
            </a:r>
          </a:p>
          <a:p>
            <a:pPr marL="0" indent="0" algn="ctr" defTabSz="452627">
              <a:spcBef>
                <a:spcPts val="600"/>
              </a:spcBef>
              <a:buSzTx/>
              <a:buNone/>
              <a:defRPr sz="2800"/>
            </a:pPr>
          </a:p>
          <a:p>
            <a:pPr marL="339470" indent="-339470" defTabSz="452627">
              <a:spcBef>
                <a:spcPts val="600"/>
              </a:spcBef>
              <a:defRPr sz="2800"/>
            </a:pPr>
          </a:p>
          <a:p>
            <a:pPr marL="339470" indent="-339470" defTabSz="452627">
              <a:spcBef>
                <a:spcPts val="600"/>
              </a:spcBef>
              <a:defRPr sz="2800"/>
            </a:pPr>
          </a:p>
          <a:p>
            <a:pPr marL="339470" indent="-339470" defTabSz="452627">
              <a:spcBef>
                <a:spcPts val="600"/>
              </a:spcBef>
              <a:defRPr sz="2800"/>
            </a:pPr>
            <a:r>
              <a:t>CvRDT: Convergent Replicated Data Type</a:t>
            </a:r>
          </a:p>
        </p:txBody>
      </p:sp>
      <p:grpSp>
        <p:nvGrpSpPr>
          <p:cNvPr id="237" name="Group 5"/>
          <p:cNvGrpSpPr/>
          <p:nvPr/>
        </p:nvGrpSpPr>
        <p:grpSpPr>
          <a:xfrm>
            <a:off x="761382" y="3886198"/>
            <a:ext cx="7842457" cy="866141"/>
            <a:chOff x="0" y="0"/>
            <a:chExt cx="7842456" cy="866139"/>
          </a:xfrm>
        </p:grpSpPr>
        <p:grpSp>
          <p:nvGrpSpPr>
            <p:cNvPr id="235" name="TextBox 2"/>
            <p:cNvGrpSpPr/>
            <p:nvPr/>
          </p:nvGrpSpPr>
          <p:grpSpPr>
            <a:xfrm>
              <a:off x="0" y="14748"/>
              <a:ext cx="796414" cy="553999"/>
              <a:chOff x="0" y="0"/>
              <a:chExt cx="796413" cy="553998"/>
            </a:xfrm>
          </p:grpSpPr>
          <p:sp>
            <p:nvSpPr>
              <p:cNvPr id="233" name="Rectangle"/>
              <p:cNvSpPr/>
              <p:nvPr/>
            </p:nvSpPr>
            <p:spPr>
              <a:xfrm>
                <a:off x="-1" y="-1"/>
                <a:ext cx="796415" cy="55400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</a:p>
            </p:txBody>
          </p:sp>
          <p:sp>
            <p:nvSpPr>
              <p:cNvPr id="234" name="Text"/>
              <p:cNvSpPr txBox="1"/>
              <p:nvPr/>
            </p:nvSpPr>
            <p:spPr>
              <a:xfrm>
                <a:off x="-1" y="-1"/>
                <a:ext cx="796415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pPr/>
                <a:r>
                  <a:t> </a:t>
                </a:r>
              </a:p>
            </p:txBody>
          </p:sp>
        </p:grpSp>
        <p:sp>
          <p:nvSpPr>
            <p:cNvPr id="236" name="TextBox 3"/>
            <p:cNvSpPr txBox="1"/>
            <p:nvPr/>
          </p:nvSpPr>
          <p:spPr>
            <a:xfrm>
              <a:off x="752168" y="0"/>
              <a:ext cx="7090289" cy="866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replicas converge to LUB of last values</a:t>
              </a:r>
              <a:endParaRPr>
                <a:latin typeface="Calibri Light"/>
                <a:ea typeface="Calibri Light"/>
                <a:cs typeface="Calibri Light"/>
                <a:sym typeface="Calibri Ligh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State-based counter example</a:t>
            </a:r>
          </a:p>
        </p:txBody>
      </p:sp>
      <p:sp>
        <p:nvSpPr>
          <p:cNvPr id="242" name="Oval 6"/>
          <p:cNvSpPr/>
          <p:nvPr/>
        </p:nvSpPr>
        <p:spPr>
          <a:xfrm>
            <a:off x="821807" y="2267424"/>
            <a:ext cx="990021" cy="200039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245" name="Oval 7"/>
          <p:cNvGrpSpPr/>
          <p:nvPr/>
        </p:nvGrpSpPr>
        <p:grpSpPr>
          <a:xfrm>
            <a:off x="1019811" y="2567826"/>
            <a:ext cx="573533" cy="600805"/>
            <a:chOff x="0" y="0"/>
            <a:chExt cx="573531" cy="600804"/>
          </a:xfrm>
        </p:grpSpPr>
        <p:sp>
          <p:nvSpPr>
            <p:cNvPr id="243" name="Oval"/>
            <p:cNvSpPr/>
            <p:nvPr/>
          </p:nvSpPr>
          <p:spPr>
            <a:xfrm>
              <a:off x="-1" y="0"/>
              <a:ext cx="573533" cy="60080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44" name="s1"/>
            <p:cNvSpPr txBox="1"/>
            <p:nvPr/>
          </p:nvSpPr>
          <p:spPr>
            <a:xfrm>
              <a:off x="83991" y="114982"/>
              <a:ext cx="405549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s1</a:t>
              </a:r>
            </a:p>
          </p:txBody>
        </p:sp>
      </p:grpSp>
      <p:grpSp>
        <p:nvGrpSpPr>
          <p:cNvPr id="248" name="Oval 8"/>
          <p:cNvGrpSpPr/>
          <p:nvPr/>
        </p:nvGrpSpPr>
        <p:grpSpPr>
          <a:xfrm>
            <a:off x="1019811" y="3389300"/>
            <a:ext cx="573533" cy="600805"/>
            <a:chOff x="0" y="0"/>
            <a:chExt cx="573531" cy="600804"/>
          </a:xfrm>
        </p:grpSpPr>
        <p:sp>
          <p:nvSpPr>
            <p:cNvPr id="246" name="Oval"/>
            <p:cNvSpPr/>
            <p:nvPr/>
          </p:nvSpPr>
          <p:spPr>
            <a:xfrm>
              <a:off x="-1" y="0"/>
              <a:ext cx="573533" cy="60080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47" name="s2"/>
            <p:cNvSpPr txBox="1"/>
            <p:nvPr/>
          </p:nvSpPr>
          <p:spPr>
            <a:xfrm>
              <a:off x="83991" y="114982"/>
              <a:ext cx="405549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s2</a:t>
              </a:r>
            </a:p>
          </p:txBody>
        </p:sp>
      </p:grpSp>
      <p:sp>
        <p:nvSpPr>
          <p:cNvPr id="249" name="Straight Arrow Connector 9"/>
          <p:cNvSpPr/>
          <p:nvPr/>
        </p:nvSpPr>
        <p:spPr>
          <a:xfrm flipV="1">
            <a:off x="1811823" y="2600180"/>
            <a:ext cx="6420333" cy="40966"/>
          </a:xfrm>
          <a:prstGeom prst="line">
            <a:avLst/>
          </a:prstGeom>
          <a:ln w="381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Straight Arrow Connector 10"/>
          <p:cNvSpPr/>
          <p:nvPr/>
        </p:nvSpPr>
        <p:spPr>
          <a:xfrm flipV="1">
            <a:off x="1811823" y="3767704"/>
            <a:ext cx="6420333" cy="40966"/>
          </a:xfrm>
          <a:prstGeom prst="line">
            <a:avLst/>
          </a:prstGeom>
          <a:ln w="38100">
            <a:solidFill>
              <a:srgbClr val="953735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TextBox 5"/>
          <p:cNvSpPr txBox="1"/>
          <p:nvPr/>
        </p:nvSpPr>
        <p:spPr>
          <a:xfrm>
            <a:off x="653978" y="2198492"/>
            <a:ext cx="24381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52" name="Oval 11"/>
          <p:cNvSpPr/>
          <p:nvPr/>
        </p:nvSpPr>
        <p:spPr>
          <a:xfrm>
            <a:off x="5259416" y="3666232"/>
            <a:ext cx="204833" cy="202949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255" name="Oval 13"/>
          <p:cNvGrpSpPr/>
          <p:nvPr/>
        </p:nvGrpSpPr>
        <p:grpSpPr>
          <a:xfrm>
            <a:off x="2634862" y="2455724"/>
            <a:ext cx="204835" cy="370839"/>
            <a:chOff x="0" y="0"/>
            <a:chExt cx="204833" cy="370837"/>
          </a:xfrm>
        </p:grpSpPr>
        <p:sp>
          <p:nvSpPr>
            <p:cNvPr id="253" name="Circle"/>
            <p:cNvSpPr/>
            <p:nvPr/>
          </p:nvSpPr>
          <p:spPr>
            <a:xfrm>
              <a:off x="0" y="83944"/>
              <a:ext cx="204834" cy="202949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54" name="Text"/>
            <p:cNvSpPr txBox="1"/>
            <p:nvPr/>
          </p:nvSpPr>
          <p:spPr>
            <a:xfrm>
              <a:off x="29996" y="0"/>
              <a:ext cx="144841" cy="370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     </a:t>
              </a:r>
            </a:p>
          </p:txBody>
        </p:sp>
      </p:grpSp>
      <p:sp>
        <p:nvSpPr>
          <p:cNvPr id="256" name="Oval 14"/>
          <p:cNvSpPr/>
          <p:nvPr/>
        </p:nvSpPr>
        <p:spPr>
          <a:xfrm>
            <a:off x="3490516" y="2514831"/>
            <a:ext cx="204833" cy="202949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57" name="Straight Arrow Connector 16"/>
          <p:cNvSpPr/>
          <p:nvPr/>
        </p:nvSpPr>
        <p:spPr>
          <a:xfrm>
            <a:off x="3695346" y="2860462"/>
            <a:ext cx="301147" cy="63620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Oval 18"/>
          <p:cNvSpPr/>
          <p:nvPr/>
        </p:nvSpPr>
        <p:spPr>
          <a:xfrm>
            <a:off x="4879261" y="2499399"/>
            <a:ext cx="204833" cy="202949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59" name="Oval 19"/>
          <p:cNvSpPr/>
          <p:nvPr/>
        </p:nvSpPr>
        <p:spPr>
          <a:xfrm>
            <a:off x="5616888" y="2509133"/>
            <a:ext cx="204833" cy="202949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60" name="Oval 22"/>
          <p:cNvSpPr/>
          <p:nvPr/>
        </p:nvSpPr>
        <p:spPr>
          <a:xfrm>
            <a:off x="3996492" y="3707195"/>
            <a:ext cx="204833" cy="202949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61" name="Oval 23"/>
          <p:cNvSpPr/>
          <p:nvPr/>
        </p:nvSpPr>
        <p:spPr>
          <a:xfrm>
            <a:off x="7277609" y="3666706"/>
            <a:ext cx="204833" cy="202949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62" name="TextBox 25"/>
          <p:cNvSpPr txBox="1"/>
          <p:nvPr/>
        </p:nvSpPr>
        <p:spPr>
          <a:xfrm>
            <a:off x="1806718" y="2717779"/>
            <a:ext cx="53436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{}=0</a:t>
            </a:r>
          </a:p>
        </p:txBody>
      </p:sp>
      <p:sp>
        <p:nvSpPr>
          <p:cNvPr id="263" name="TextBox 26"/>
          <p:cNvSpPr txBox="1"/>
          <p:nvPr/>
        </p:nvSpPr>
        <p:spPr>
          <a:xfrm>
            <a:off x="1806718" y="3872298"/>
            <a:ext cx="53436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{}=0</a:t>
            </a:r>
          </a:p>
        </p:txBody>
      </p:sp>
      <p:sp>
        <p:nvSpPr>
          <p:cNvPr id="264" name="TextBox 27"/>
          <p:cNvSpPr txBox="1"/>
          <p:nvPr/>
        </p:nvSpPr>
        <p:spPr>
          <a:xfrm>
            <a:off x="2368513" y="2080647"/>
            <a:ext cx="72661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Plus 5</a:t>
            </a:r>
          </a:p>
        </p:txBody>
      </p:sp>
      <p:sp>
        <p:nvSpPr>
          <p:cNvPr id="265" name="Rectangle 30"/>
          <p:cNvSpPr txBox="1"/>
          <p:nvPr/>
        </p:nvSpPr>
        <p:spPr>
          <a:xfrm>
            <a:off x="2368513" y="2730213"/>
            <a:ext cx="96641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{s1:5}=5</a:t>
            </a:r>
          </a:p>
        </p:txBody>
      </p:sp>
      <p:sp>
        <p:nvSpPr>
          <p:cNvPr id="266" name="Rectangle 31"/>
          <p:cNvSpPr txBox="1"/>
          <p:nvPr/>
        </p:nvSpPr>
        <p:spPr>
          <a:xfrm>
            <a:off x="3650229" y="3910141"/>
            <a:ext cx="96641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{s1:5}=5</a:t>
            </a:r>
          </a:p>
        </p:txBody>
      </p:sp>
      <p:sp>
        <p:nvSpPr>
          <p:cNvPr id="267" name="TextBox 32"/>
          <p:cNvSpPr txBox="1"/>
          <p:nvPr/>
        </p:nvSpPr>
        <p:spPr>
          <a:xfrm>
            <a:off x="4981678" y="3296899"/>
            <a:ext cx="72661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Plus 3</a:t>
            </a:r>
          </a:p>
        </p:txBody>
      </p:sp>
      <p:sp>
        <p:nvSpPr>
          <p:cNvPr id="268" name="TextBox 33"/>
          <p:cNvSpPr txBox="1"/>
          <p:nvPr/>
        </p:nvSpPr>
        <p:spPr>
          <a:xfrm>
            <a:off x="4651490" y="2080647"/>
            <a:ext cx="72661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Plus 4</a:t>
            </a:r>
          </a:p>
        </p:txBody>
      </p:sp>
      <p:sp>
        <p:nvSpPr>
          <p:cNvPr id="269" name="Rectangle 35"/>
          <p:cNvSpPr txBox="1"/>
          <p:nvPr/>
        </p:nvSpPr>
        <p:spPr>
          <a:xfrm>
            <a:off x="4441285" y="2698375"/>
            <a:ext cx="96641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{s1:9}=9</a:t>
            </a:r>
          </a:p>
        </p:txBody>
      </p:sp>
      <p:sp>
        <p:nvSpPr>
          <p:cNvPr id="270" name="Straight Arrow Connector 37"/>
          <p:cNvSpPr/>
          <p:nvPr/>
        </p:nvSpPr>
        <p:spPr>
          <a:xfrm>
            <a:off x="5821719" y="2717779"/>
            <a:ext cx="1455891" cy="88478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Rectangle 39"/>
          <p:cNvSpPr txBox="1"/>
          <p:nvPr/>
        </p:nvSpPr>
        <p:spPr>
          <a:xfrm>
            <a:off x="4768515" y="3917341"/>
            <a:ext cx="146202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{s1:5,s2:3}=8</a:t>
            </a:r>
          </a:p>
        </p:txBody>
      </p:sp>
      <p:sp>
        <p:nvSpPr>
          <p:cNvPr id="272" name="Rectangle 40"/>
          <p:cNvSpPr txBox="1"/>
          <p:nvPr/>
        </p:nvSpPr>
        <p:spPr>
          <a:xfrm>
            <a:off x="6728211" y="3875285"/>
            <a:ext cx="158912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{s1:9,s2:3}=12</a:t>
            </a:r>
          </a:p>
        </p:txBody>
      </p:sp>
      <p:sp>
        <p:nvSpPr>
          <p:cNvPr id="273" name="Oval 42"/>
          <p:cNvSpPr/>
          <p:nvPr/>
        </p:nvSpPr>
        <p:spPr>
          <a:xfrm>
            <a:off x="6217327" y="3672340"/>
            <a:ext cx="204833" cy="202949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74" name="Oval 43"/>
          <p:cNvSpPr/>
          <p:nvPr/>
        </p:nvSpPr>
        <p:spPr>
          <a:xfrm>
            <a:off x="6723697" y="2508524"/>
            <a:ext cx="204833" cy="202949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75" name="Straight Arrow Connector 44"/>
          <p:cNvSpPr/>
          <p:nvPr/>
        </p:nvSpPr>
        <p:spPr>
          <a:xfrm flipV="1">
            <a:off x="6422156" y="2742619"/>
            <a:ext cx="395927" cy="85994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6" name="Rectangle 47"/>
          <p:cNvSpPr txBox="1"/>
          <p:nvPr/>
        </p:nvSpPr>
        <p:spPr>
          <a:xfrm>
            <a:off x="6063853" y="2128328"/>
            <a:ext cx="158912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{s1:9,s2:3}=12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17"/>
      <p:bldP build="whole" bldLvl="1" animBg="1" rev="0" advAuto="0" spid="272" grpId="19"/>
      <p:bldP build="whole" bldLvl="1" animBg="1" rev="0" advAuto="0" spid="259" grpId="16"/>
      <p:bldP build="whole" bldLvl="1" animBg="1" rev="0" advAuto="0" spid="266" grpId="9"/>
      <p:bldP build="whole" bldLvl="1" animBg="1" rev="0" advAuto="0" spid="256" grpId="6"/>
      <p:bldP build="whole" bldLvl="1" animBg="1" rev="0" advAuto="0" spid="269" grpId="13"/>
      <p:bldP build="whole" bldLvl="1" animBg="1" rev="0" advAuto="0" spid="265" grpId="3"/>
      <p:bldP build="whole" bldLvl="1" animBg="1" rev="0" advAuto="0" spid="276" grpId="21"/>
      <p:bldP build="whole" bldLvl="1" animBg="1" rev="0" advAuto="0" spid="275" grpId="22"/>
      <p:bldP build="whole" bldLvl="1" animBg="1" rev="0" advAuto="0" spid="267" grpId="15"/>
      <p:bldP build="whole" bldLvl="1" animBg="1" rev="0" advAuto="0" spid="262" grpId="1"/>
      <p:bldP build="whole" bldLvl="1" animBg="1" rev="0" advAuto="0" spid="271" grpId="14"/>
      <p:bldP build="whole" bldLvl="1" animBg="1" rev="0" advAuto="0" spid="263" grpId="2"/>
      <p:bldP build="whole" bldLvl="1" animBg="1" rev="0" advAuto="0" spid="268" grpId="12"/>
      <p:bldP build="whole" bldLvl="1" animBg="1" rev="0" advAuto="0" spid="252" grpId="10"/>
      <p:bldP build="whole" bldLvl="1" animBg="1" rev="0" advAuto="0" spid="255" grpId="4"/>
      <p:bldP build="whole" bldLvl="1" animBg="1" rev="0" advAuto="0" spid="274" grpId="20"/>
      <p:bldP build="whole" bldLvl="1" animBg="1" rev="0" advAuto="0" spid="273" grpId="23"/>
      <p:bldP build="whole" bldLvl="1" animBg="1" rev="0" advAuto="0" spid="258" grpId="11"/>
      <p:bldP build="whole" bldLvl="1" animBg="1" rev="0" advAuto="0" spid="260" grpId="8"/>
      <p:bldP build="whole" bldLvl="1" animBg="1" rev="0" advAuto="0" spid="261" grpId="18"/>
      <p:bldP build="whole" bldLvl="1" animBg="1" rev="0" advAuto="0" spid="264" grpId="5"/>
      <p:bldP build="whole" bldLvl="1" animBg="1" rev="0" advAuto="0" spid="257" grpId="7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Another state-based example</a:t>
            </a:r>
          </a:p>
        </p:txBody>
      </p:sp>
      <p:sp>
        <p:nvSpPr>
          <p:cNvPr id="279" name="Content Placeholder 2"/>
          <p:cNvSpPr txBox="1"/>
          <p:nvPr>
            <p:ph type="body" sz="quarter" idx="1"/>
          </p:nvPr>
        </p:nvSpPr>
        <p:spPr>
          <a:xfrm>
            <a:off x="558276" y="4686496"/>
            <a:ext cx="8229601" cy="642458"/>
          </a:xfrm>
          <a:prstGeom prst="rect">
            <a:avLst/>
          </a:prstGeom>
        </p:spPr>
        <p:txBody>
          <a:bodyPr/>
          <a:lstStyle/>
          <a:p>
            <a:pPr/>
            <a:r>
              <a:t>Out of order delivery</a:t>
            </a:r>
          </a:p>
        </p:txBody>
      </p:sp>
      <p:grpSp>
        <p:nvGrpSpPr>
          <p:cNvPr id="308" name="Group 4"/>
          <p:cNvGrpSpPr/>
          <p:nvPr/>
        </p:nvGrpSpPr>
        <p:grpSpPr>
          <a:xfrm>
            <a:off x="558276" y="1931851"/>
            <a:ext cx="7578177" cy="2187174"/>
            <a:chOff x="0" y="-1"/>
            <a:chExt cx="7578176" cy="2187172"/>
          </a:xfrm>
        </p:grpSpPr>
        <p:sp>
          <p:nvSpPr>
            <p:cNvPr id="280" name="Oval 6"/>
            <p:cNvSpPr/>
            <p:nvPr/>
          </p:nvSpPr>
          <p:spPr>
            <a:xfrm>
              <a:off x="167829" y="186777"/>
              <a:ext cx="990021" cy="200039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grpSp>
          <p:nvGrpSpPr>
            <p:cNvPr id="283" name="Oval 7"/>
            <p:cNvGrpSpPr/>
            <p:nvPr/>
          </p:nvGrpSpPr>
          <p:grpSpPr>
            <a:xfrm>
              <a:off x="365834" y="487177"/>
              <a:ext cx="573533" cy="600805"/>
              <a:chOff x="-1" y="0"/>
              <a:chExt cx="573531" cy="600804"/>
            </a:xfrm>
          </p:grpSpPr>
          <p:sp>
            <p:nvSpPr>
              <p:cNvPr id="281" name="Oval"/>
              <p:cNvSpPr/>
              <p:nvPr/>
            </p:nvSpPr>
            <p:spPr>
              <a:xfrm>
                <a:off x="-2" y="0"/>
                <a:ext cx="573533" cy="600805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</a:p>
            </p:txBody>
          </p:sp>
          <p:sp>
            <p:nvSpPr>
              <p:cNvPr id="282" name="s1"/>
              <p:cNvSpPr txBox="1"/>
              <p:nvPr/>
            </p:nvSpPr>
            <p:spPr>
              <a:xfrm>
                <a:off x="83990" y="114982"/>
                <a:ext cx="405548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pPr/>
                <a:r>
                  <a:t>s1</a:t>
                </a:r>
              </a:p>
            </p:txBody>
          </p:sp>
        </p:grpSp>
        <p:grpSp>
          <p:nvGrpSpPr>
            <p:cNvPr id="286" name="Oval 8"/>
            <p:cNvGrpSpPr/>
            <p:nvPr/>
          </p:nvGrpSpPr>
          <p:grpSpPr>
            <a:xfrm>
              <a:off x="365834" y="1308651"/>
              <a:ext cx="573533" cy="600805"/>
              <a:chOff x="-1" y="0"/>
              <a:chExt cx="573531" cy="600804"/>
            </a:xfrm>
          </p:grpSpPr>
          <p:sp>
            <p:nvSpPr>
              <p:cNvPr id="284" name="Oval"/>
              <p:cNvSpPr/>
              <p:nvPr/>
            </p:nvSpPr>
            <p:spPr>
              <a:xfrm>
                <a:off x="-2" y="0"/>
                <a:ext cx="573533" cy="600805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</a:p>
            </p:txBody>
          </p:sp>
          <p:sp>
            <p:nvSpPr>
              <p:cNvPr id="285" name="s2"/>
              <p:cNvSpPr txBox="1"/>
              <p:nvPr/>
            </p:nvSpPr>
            <p:spPr>
              <a:xfrm>
                <a:off x="83990" y="114982"/>
                <a:ext cx="405548" cy="370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pPr/>
                <a:r>
                  <a:t>s2</a:t>
                </a:r>
              </a:p>
            </p:txBody>
          </p:sp>
        </p:grpSp>
        <p:sp>
          <p:nvSpPr>
            <p:cNvPr id="287" name="Straight Arrow Connector 9"/>
            <p:cNvSpPr/>
            <p:nvPr/>
          </p:nvSpPr>
          <p:spPr>
            <a:xfrm flipV="1">
              <a:off x="1157845" y="519531"/>
              <a:ext cx="6420332" cy="40966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Straight Arrow Connector 10"/>
            <p:cNvSpPr/>
            <p:nvPr/>
          </p:nvSpPr>
          <p:spPr>
            <a:xfrm flipV="1">
              <a:off x="1157845" y="1687057"/>
              <a:ext cx="6420332" cy="40966"/>
            </a:xfrm>
            <a:prstGeom prst="line">
              <a:avLst/>
            </a:prstGeom>
            <a:noFill/>
            <a:ln w="38100" cap="flat">
              <a:solidFill>
                <a:srgbClr val="95373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TextBox 5"/>
            <p:cNvSpPr txBox="1"/>
            <p:nvPr/>
          </p:nvSpPr>
          <p:spPr>
            <a:xfrm>
              <a:off x="0" y="117845"/>
              <a:ext cx="243813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S</a:t>
              </a:r>
            </a:p>
          </p:txBody>
        </p:sp>
        <p:grpSp>
          <p:nvGrpSpPr>
            <p:cNvPr id="292" name="Oval 13"/>
            <p:cNvGrpSpPr/>
            <p:nvPr/>
          </p:nvGrpSpPr>
          <p:grpSpPr>
            <a:xfrm>
              <a:off x="1980883" y="375076"/>
              <a:ext cx="204835" cy="370839"/>
              <a:chOff x="0" y="0"/>
              <a:chExt cx="204833" cy="370837"/>
            </a:xfrm>
          </p:grpSpPr>
          <p:sp>
            <p:nvSpPr>
              <p:cNvPr id="290" name="Circle"/>
              <p:cNvSpPr/>
              <p:nvPr/>
            </p:nvSpPr>
            <p:spPr>
              <a:xfrm>
                <a:off x="0" y="83944"/>
                <a:ext cx="204834" cy="202949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</a:p>
            </p:txBody>
          </p:sp>
          <p:sp>
            <p:nvSpPr>
              <p:cNvPr id="291" name="Text"/>
              <p:cNvSpPr txBox="1"/>
              <p:nvPr/>
            </p:nvSpPr>
            <p:spPr>
              <a:xfrm>
                <a:off x="29996" y="0"/>
                <a:ext cx="144841" cy="370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pPr/>
                <a:r>
                  <a:t>     </a:t>
                </a:r>
              </a:p>
            </p:txBody>
          </p:sp>
        </p:grpSp>
        <p:sp>
          <p:nvSpPr>
            <p:cNvPr id="293" name="Oval 14"/>
            <p:cNvSpPr/>
            <p:nvPr/>
          </p:nvSpPr>
          <p:spPr>
            <a:xfrm>
              <a:off x="2836537" y="434184"/>
              <a:ext cx="204835" cy="202949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94" name="Straight Arrow Connector 16"/>
            <p:cNvSpPr/>
            <p:nvPr/>
          </p:nvSpPr>
          <p:spPr>
            <a:xfrm>
              <a:off x="3041367" y="779814"/>
              <a:ext cx="3587427" cy="77696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Oval 18"/>
            <p:cNvSpPr/>
            <p:nvPr/>
          </p:nvSpPr>
          <p:spPr>
            <a:xfrm>
              <a:off x="4225283" y="418752"/>
              <a:ext cx="204835" cy="202949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96" name="Oval 19"/>
            <p:cNvSpPr/>
            <p:nvPr/>
          </p:nvSpPr>
          <p:spPr>
            <a:xfrm>
              <a:off x="4962910" y="428484"/>
              <a:ext cx="204835" cy="202949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97" name="Oval 22"/>
            <p:cNvSpPr/>
            <p:nvPr/>
          </p:nvSpPr>
          <p:spPr>
            <a:xfrm>
              <a:off x="6612329" y="1626547"/>
              <a:ext cx="204835" cy="202949"/>
            </a:xfrm>
            <a:prstGeom prst="ellipse">
              <a:avLst/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98" name="Oval 23"/>
            <p:cNvSpPr/>
            <p:nvPr/>
          </p:nvSpPr>
          <p:spPr>
            <a:xfrm>
              <a:off x="5458958" y="1586059"/>
              <a:ext cx="204835" cy="202949"/>
            </a:xfrm>
            <a:prstGeom prst="ellipse">
              <a:avLst/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99" name="TextBox 25"/>
            <p:cNvSpPr txBox="1"/>
            <p:nvPr/>
          </p:nvSpPr>
          <p:spPr>
            <a:xfrm>
              <a:off x="1152739" y="637130"/>
              <a:ext cx="53436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{}=0</a:t>
              </a:r>
            </a:p>
          </p:txBody>
        </p:sp>
        <p:sp>
          <p:nvSpPr>
            <p:cNvPr id="300" name="TextBox 26"/>
            <p:cNvSpPr txBox="1"/>
            <p:nvPr/>
          </p:nvSpPr>
          <p:spPr>
            <a:xfrm>
              <a:off x="1152739" y="1791649"/>
              <a:ext cx="53436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{}=0</a:t>
              </a:r>
            </a:p>
          </p:txBody>
        </p:sp>
        <p:sp>
          <p:nvSpPr>
            <p:cNvPr id="301" name="TextBox 27"/>
            <p:cNvSpPr txBox="1"/>
            <p:nvPr/>
          </p:nvSpPr>
          <p:spPr>
            <a:xfrm>
              <a:off x="1714536" y="-2"/>
              <a:ext cx="726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Plus 5</a:t>
              </a:r>
            </a:p>
          </p:txBody>
        </p:sp>
        <p:sp>
          <p:nvSpPr>
            <p:cNvPr id="302" name="Rectangle 30"/>
            <p:cNvSpPr txBox="1"/>
            <p:nvPr/>
          </p:nvSpPr>
          <p:spPr>
            <a:xfrm>
              <a:off x="1714536" y="649566"/>
              <a:ext cx="96641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{s1:5}=5</a:t>
              </a:r>
            </a:p>
          </p:txBody>
        </p:sp>
        <p:sp>
          <p:nvSpPr>
            <p:cNvPr id="303" name="Rectangle 31"/>
            <p:cNvSpPr txBox="1"/>
            <p:nvPr/>
          </p:nvSpPr>
          <p:spPr>
            <a:xfrm>
              <a:off x="6343243" y="1789005"/>
              <a:ext cx="96641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{s1:9}=9</a:t>
              </a:r>
            </a:p>
          </p:txBody>
        </p:sp>
        <p:sp>
          <p:nvSpPr>
            <p:cNvPr id="304" name="TextBox 33"/>
            <p:cNvSpPr txBox="1"/>
            <p:nvPr/>
          </p:nvSpPr>
          <p:spPr>
            <a:xfrm>
              <a:off x="3997512" y="-2"/>
              <a:ext cx="726617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Plus 4</a:t>
              </a:r>
            </a:p>
          </p:txBody>
        </p:sp>
        <p:sp>
          <p:nvSpPr>
            <p:cNvPr id="305" name="Rectangle 35"/>
            <p:cNvSpPr txBox="1"/>
            <p:nvPr/>
          </p:nvSpPr>
          <p:spPr>
            <a:xfrm>
              <a:off x="3787306" y="617726"/>
              <a:ext cx="96641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{s1:9}=9</a:t>
              </a:r>
            </a:p>
          </p:txBody>
        </p:sp>
        <p:sp>
          <p:nvSpPr>
            <p:cNvPr id="306" name="Straight Arrow Connector 37"/>
            <p:cNvSpPr/>
            <p:nvPr/>
          </p:nvSpPr>
          <p:spPr>
            <a:xfrm>
              <a:off x="5167741" y="671990"/>
              <a:ext cx="393635" cy="8847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" name="Rectangle 40"/>
            <p:cNvSpPr txBox="1"/>
            <p:nvPr/>
          </p:nvSpPr>
          <p:spPr>
            <a:xfrm>
              <a:off x="4807145" y="1800439"/>
              <a:ext cx="96641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{s1:9}=9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Operation-based replication</a:t>
            </a:r>
          </a:p>
        </p:txBody>
      </p:sp>
      <p:sp>
        <p:nvSpPr>
          <p:cNvPr id="311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Local replica sends operation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Concurrent operations must be commutative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Operation-based approach</a:t>
            </a:r>
          </a:p>
        </p:txBody>
      </p:sp>
      <p:sp>
        <p:nvSpPr>
          <p:cNvPr id="314" name="Content Placeholder 2"/>
          <p:cNvSpPr txBox="1"/>
          <p:nvPr>
            <p:ph type="body" sz="half" idx="1"/>
          </p:nvPr>
        </p:nvSpPr>
        <p:spPr>
          <a:xfrm>
            <a:off x="457200" y="1600199"/>
            <a:ext cx="8229600" cy="2603793"/>
          </a:xfrm>
          <a:prstGeom prst="rect">
            <a:avLst/>
          </a:prstGeom>
        </p:spPr>
        <p:txBody>
          <a:bodyPr/>
          <a:lstStyle/>
          <a:p>
            <a:pPr marL="157734" indent="-157734" defTabSz="630936">
              <a:lnSpc>
                <a:spcPct val="80000"/>
              </a:lnSpc>
              <a:spcBef>
                <a:spcPts val="400"/>
              </a:spcBef>
              <a:defRPr sz="2576"/>
            </a:pPr>
            <a:r>
              <a:t> Local replica sends operation</a:t>
            </a:r>
            <a:endParaRPr sz="2208"/>
          </a:p>
          <a:p>
            <a:pPr lvl="1" marL="593380" indent="-262890" defTabSz="630936">
              <a:lnSpc>
                <a:spcPct val="80000"/>
              </a:lnSpc>
              <a:spcBef>
                <a:spcPts val="400"/>
              </a:spcBef>
              <a:buFont typeface="Helvetica"/>
              <a:defRPr sz="2300"/>
            </a:pPr>
            <a:r>
              <a:t>Only updates are sent (smaller)</a:t>
            </a:r>
          </a:p>
          <a:p>
            <a:pPr marL="277912" indent="-262890" defTabSz="630936">
              <a:lnSpc>
                <a:spcPct val="80000"/>
              </a:lnSpc>
              <a:spcBef>
                <a:spcPts val="400"/>
              </a:spcBef>
              <a:defRPr sz="2576"/>
            </a:pPr>
            <a:r>
              <a:t>Receiver replicas</a:t>
            </a:r>
          </a:p>
          <a:p>
            <a:pPr lvl="1" marL="593380" indent="-262890" defTabSz="630936">
              <a:lnSpc>
                <a:spcPct val="80000"/>
              </a:lnSpc>
              <a:spcBef>
                <a:spcPts val="400"/>
              </a:spcBef>
              <a:buFont typeface="Helvetica"/>
              <a:defRPr sz="2300"/>
            </a:pPr>
            <a:r>
              <a:t>replay the updates on their local states</a:t>
            </a:r>
          </a:p>
          <a:p>
            <a:pPr marL="277912" indent="-262890" defTabSz="630936">
              <a:lnSpc>
                <a:spcPct val="80000"/>
              </a:lnSpc>
              <a:spcBef>
                <a:spcPts val="400"/>
              </a:spcBef>
              <a:defRPr sz="2576"/>
            </a:pPr>
            <a:r>
              <a:t>Collaborative editing, Bayou, PNUTS</a:t>
            </a:r>
          </a:p>
          <a:p>
            <a:pPr marL="157734" indent="-157734" defTabSz="630936">
              <a:lnSpc>
                <a:spcPct val="80000"/>
              </a:lnSpc>
              <a:spcBef>
                <a:spcPts val="400"/>
              </a:spcBef>
              <a:defRPr sz="2576"/>
            </a:pPr>
            <a:r>
              <a:t> Need something stronger! </a:t>
            </a:r>
          </a:p>
        </p:txBody>
      </p:sp>
      <p:grpSp>
        <p:nvGrpSpPr>
          <p:cNvPr id="326" name="Group 3"/>
          <p:cNvGrpSpPr/>
          <p:nvPr/>
        </p:nvGrpSpPr>
        <p:grpSpPr>
          <a:xfrm>
            <a:off x="1399675" y="4515577"/>
            <a:ext cx="6073799" cy="2069327"/>
            <a:chOff x="0" y="0"/>
            <a:chExt cx="6073798" cy="2069326"/>
          </a:xfrm>
        </p:grpSpPr>
        <p:grpSp>
          <p:nvGrpSpPr>
            <p:cNvPr id="324" name="Group 4"/>
            <p:cNvGrpSpPr/>
            <p:nvPr/>
          </p:nvGrpSpPr>
          <p:grpSpPr>
            <a:xfrm>
              <a:off x="167827" y="68930"/>
              <a:ext cx="5905971" cy="2000397"/>
              <a:chOff x="0" y="-1"/>
              <a:chExt cx="5905970" cy="2000396"/>
            </a:xfrm>
          </p:grpSpPr>
          <p:sp>
            <p:nvSpPr>
              <p:cNvPr id="315" name="Oval 6"/>
              <p:cNvSpPr/>
              <p:nvPr/>
            </p:nvSpPr>
            <p:spPr>
              <a:xfrm>
                <a:off x="-1" y="-2"/>
                <a:ext cx="990021" cy="2000398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</a:p>
            </p:txBody>
          </p:sp>
          <p:grpSp>
            <p:nvGrpSpPr>
              <p:cNvPr id="318" name="Oval 7"/>
              <p:cNvGrpSpPr/>
              <p:nvPr/>
            </p:nvGrpSpPr>
            <p:grpSpPr>
              <a:xfrm>
                <a:off x="198004" y="300400"/>
                <a:ext cx="573533" cy="600805"/>
                <a:chOff x="0" y="0"/>
                <a:chExt cx="573531" cy="600804"/>
              </a:xfrm>
            </p:grpSpPr>
            <p:sp>
              <p:nvSpPr>
                <p:cNvPr id="316" name="Oval"/>
                <p:cNvSpPr/>
                <p:nvPr/>
              </p:nvSpPr>
              <p:spPr>
                <a:xfrm>
                  <a:off x="-1" y="-1"/>
                  <a:ext cx="573532" cy="600806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</a:p>
              </p:txBody>
            </p:sp>
            <p:sp>
              <p:nvSpPr>
                <p:cNvPr id="317" name="s1"/>
                <p:cNvSpPr txBox="1"/>
                <p:nvPr/>
              </p:nvSpPr>
              <p:spPr>
                <a:xfrm>
                  <a:off x="83990" y="114982"/>
                  <a:ext cx="405549" cy="3708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lvl1pPr>
                </a:lstStyle>
                <a:p>
                  <a:pPr/>
                  <a:r>
                    <a:t>s1</a:t>
                  </a:r>
                </a:p>
              </p:txBody>
            </p:sp>
          </p:grpSp>
          <p:grpSp>
            <p:nvGrpSpPr>
              <p:cNvPr id="321" name="Oval 8"/>
              <p:cNvGrpSpPr/>
              <p:nvPr/>
            </p:nvGrpSpPr>
            <p:grpSpPr>
              <a:xfrm>
                <a:off x="198004" y="1121875"/>
                <a:ext cx="573533" cy="600805"/>
                <a:chOff x="0" y="0"/>
                <a:chExt cx="573531" cy="600804"/>
              </a:xfrm>
            </p:grpSpPr>
            <p:sp>
              <p:nvSpPr>
                <p:cNvPr id="319" name="Oval"/>
                <p:cNvSpPr/>
                <p:nvPr/>
              </p:nvSpPr>
              <p:spPr>
                <a:xfrm>
                  <a:off x="-1" y="-1"/>
                  <a:ext cx="573532" cy="600806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</a:p>
              </p:txBody>
            </p:sp>
            <p:sp>
              <p:nvSpPr>
                <p:cNvPr id="320" name="s2"/>
                <p:cNvSpPr txBox="1"/>
                <p:nvPr/>
              </p:nvSpPr>
              <p:spPr>
                <a:xfrm>
                  <a:off x="83990" y="114982"/>
                  <a:ext cx="405549" cy="3708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lvl1pPr>
                </a:lstStyle>
                <a:p>
                  <a:pPr/>
                  <a:r>
                    <a:t>s2</a:t>
                  </a:r>
                </a:p>
              </p:txBody>
            </p:sp>
          </p:grpSp>
          <p:sp>
            <p:nvSpPr>
              <p:cNvPr id="322" name="Straight Arrow Connector 9"/>
              <p:cNvSpPr/>
              <p:nvPr/>
            </p:nvSpPr>
            <p:spPr>
              <a:xfrm flipV="1">
                <a:off x="1065124" y="450600"/>
                <a:ext cx="4840846" cy="40966"/>
              </a:xfrm>
              <a:prstGeom prst="line">
                <a:avLst/>
              </a:prstGeom>
              <a:noFill/>
              <a:ln w="38100" cap="flat">
                <a:solidFill>
                  <a:srgbClr val="4A7EBB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3" name="Straight Arrow Connector 10"/>
              <p:cNvSpPr/>
              <p:nvPr/>
            </p:nvSpPr>
            <p:spPr>
              <a:xfrm flipV="1">
                <a:off x="1065124" y="1408623"/>
                <a:ext cx="4840846" cy="40966"/>
              </a:xfrm>
              <a:prstGeom prst="line">
                <a:avLst/>
              </a:prstGeom>
              <a:noFill/>
              <a:ln w="38100" cap="flat">
                <a:solidFill>
                  <a:srgbClr val="953735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25" name="TextBox 5"/>
            <p:cNvSpPr txBox="1"/>
            <p:nvPr/>
          </p:nvSpPr>
          <p:spPr>
            <a:xfrm>
              <a:off x="-1" y="0"/>
              <a:ext cx="243813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27" name="Oval 14"/>
          <p:cNvSpPr/>
          <p:nvPr/>
        </p:nvSpPr>
        <p:spPr>
          <a:xfrm>
            <a:off x="5180241" y="5907192"/>
            <a:ext cx="204833" cy="202949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28" name="TextBox 15"/>
          <p:cNvSpPr txBox="1"/>
          <p:nvPr/>
        </p:nvSpPr>
        <p:spPr>
          <a:xfrm>
            <a:off x="5385072" y="6122518"/>
            <a:ext cx="84091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S2.u(a)</a:t>
            </a:r>
          </a:p>
        </p:txBody>
      </p:sp>
      <p:sp>
        <p:nvSpPr>
          <p:cNvPr id="329" name="Oval 16"/>
          <p:cNvSpPr/>
          <p:nvPr/>
        </p:nvSpPr>
        <p:spPr>
          <a:xfrm>
            <a:off x="3134122" y="4959825"/>
            <a:ext cx="204833" cy="202949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30" name="TextBox 19"/>
          <p:cNvSpPr txBox="1"/>
          <p:nvPr/>
        </p:nvSpPr>
        <p:spPr>
          <a:xfrm>
            <a:off x="2715206" y="4601128"/>
            <a:ext cx="81554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s1.u(a)</a:t>
            </a:r>
          </a:p>
        </p:txBody>
      </p:sp>
      <p:sp>
        <p:nvSpPr>
          <p:cNvPr id="331" name="Straight Arrow Connector 21"/>
          <p:cNvSpPr/>
          <p:nvPr/>
        </p:nvSpPr>
        <p:spPr>
          <a:xfrm>
            <a:off x="3338953" y="5201696"/>
            <a:ext cx="1841290" cy="70549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2" name="TextBox 22"/>
          <p:cNvSpPr txBox="1"/>
          <p:nvPr/>
        </p:nvSpPr>
        <p:spPr>
          <a:xfrm>
            <a:off x="4238383" y="5201696"/>
            <a:ext cx="23124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Simple Client/Server</a:t>
            </a:r>
          </a:p>
        </p:txBody>
      </p:sp>
      <p:pic>
        <p:nvPicPr>
          <p:cNvPr id="128" name="Picture 84" descr="Picture 8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4639" y="1220400"/>
            <a:ext cx="3566161" cy="5088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op-based object</a:t>
            </a:r>
          </a:p>
        </p:txBody>
      </p:sp>
      <p:sp>
        <p:nvSpPr>
          <p:cNvPr id="335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32787" indent="-332438" defTabSz="443484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97" sz="310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Tuple: (S, s</a:t>
            </a:r>
            <a:r>
              <a:rPr baseline="33030"/>
              <a:t>0</a:t>
            </a:r>
            <a:r>
              <a:t>, q, t, u, P)</a:t>
            </a:r>
            <a:endParaRPr spc="0"/>
          </a:p>
          <a:p>
            <a:pPr marL="332787" indent="-332438" defTabSz="443484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97" sz="310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S, s</a:t>
            </a:r>
            <a:r>
              <a:rPr baseline="33030"/>
              <a:t>0</a:t>
            </a:r>
            <a:r>
              <a:t> and q same as state-based object</a:t>
            </a:r>
            <a:endParaRPr spc="0"/>
          </a:p>
          <a:p>
            <a:pPr marL="332787" indent="-332438" defTabSz="443484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97" sz="310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Replica at process p</a:t>
            </a:r>
            <a:r>
              <a:rPr baseline="-33835"/>
              <a:t>i</a:t>
            </a:r>
            <a:r>
              <a:t> has state s</a:t>
            </a:r>
            <a:r>
              <a:rPr baseline="-33835"/>
              <a:t>i</a:t>
            </a:r>
            <a:r>
              <a:t> ∈ S</a:t>
            </a:r>
            <a:endParaRPr spc="0"/>
          </a:p>
          <a:p>
            <a:pPr marL="332787" indent="-332438" defTabSz="443484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97" sz="310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Initial state is s</a:t>
            </a:r>
            <a:r>
              <a:rPr baseline="33030"/>
              <a:t>0</a:t>
            </a:r>
            <a:endParaRPr spc="0"/>
          </a:p>
          <a:p>
            <a:pPr marL="332787" indent="-332438" defTabSz="443484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97" sz="310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 = side-effect-free prepare-update</a:t>
            </a:r>
            <a:endParaRPr spc="0"/>
          </a:p>
          <a:p>
            <a:pPr marL="332787" indent="-332438" defTabSz="443484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97" sz="310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 = effect-update</a:t>
            </a:r>
            <a:endParaRPr spc="0"/>
          </a:p>
          <a:p>
            <a:pPr marL="332787" indent="-332438" defTabSz="443484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97" sz="310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P = delivery precondition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4400">
                <a:solidFill>
                  <a:srgbClr val="4254E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Op-based Convergence</a:t>
            </a:r>
          </a:p>
        </p:txBody>
      </p:sp>
      <p:sp>
        <p:nvSpPr>
          <p:cNvPr id="338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15633" indent="-315302" defTabSz="420623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92" sz="294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Data that commutes is a key property</a:t>
            </a:r>
            <a:endParaRPr spc="0"/>
          </a:p>
          <a:p>
            <a:pPr lvl="1" marL="794879" indent="-298079" defTabSz="420623">
              <a:spcBef>
                <a:spcPts val="1000"/>
              </a:spcBef>
              <a:buClr>
                <a:srgbClr val="000000"/>
              </a:buClr>
              <a:buSzPct val="75000"/>
              <a:buFont typeface="Symbol"/>
              <a:buChar char="-"/>
              <a:defRPr spc="-92" sz="294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e.g. add A, add B == add B, add A</a:t>
            </a:r>
            <a:endParaRPr spc="0"/>
          </a:p>
          <a:p>
            <a:pPr marL="315633" indent="-315302" defTabSz="420623">
              <a:spcBef>
                <a:spcPts val="1200"/>
              </a:spcBef>
              <a:buClr>
                <a:srgbClr val="000000"/>
              </a:buClr>
              <a:buSzPct val="100000"/>
              <a:buFont typeface="Arial"/>
              <a:buChar char="•"/>
              <a:defRPr spc="-92" sz="294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Not all ops or states are commutative</a:t>
            </a:r>
            <a:endParaRPr spc="0"/>
          </a:p>
          <a:p>
            <a:pPr lvl="1" marL="794879" indent="-298079" defTabSz="420623">
              <a:spcBef>
                <a:spcPts val="1000"/>
              </a:spcBef>
              <a:buClr>
                <a:srgbClr val="000000"/>
              </a:buClr>
              <a:buSzPct val="75000"/>
              <a:buFont typeface="Symbol"/>
              <a:buChar char="-"/>
              <a:defRPr spc="-92" sz="294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e.g. multiple 5, subtract 6 != subtract 6, multiply 5</a:t>
            </a:r>
          </a:p>
          <a:p>
            <a:pPr marL="315633" indent="-315302" defTabSz="420623">
              <a:spcBef>
                <a:spcPts val="1200"/>
              </a:spcBef>
              <a:buClr>
                <a:srgbClr val="000000"/>
              </a:buClr>
              <a:buSzPct val="100000"/>
              <a:buFont typeface="Arial"/>
              <a:buChar char="•"/>
              <a:defRPr sz="2944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Updates should be commutative operations</a:t>
            </a:r>
            <a:endParaRPr spc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Op-based counter example</a:t>
            </a:r>
          </a:p>
        </p:txBody>
      </p:sp>
      <p:sp>
        <p:nvSpPr>
          <p:cNvPr id="341" name="Content Placeholder 2"/>
          <p:cNvSpPr txBox="1"/>
          <p:nvPr>
            <p:ph type="body" sz="half" idx="1"/>
          </p:nvPr>
        </p:nvSpPr>
        <p:spPr>
          <a:xfrm>
            <a:off x="457200" y="4647431"/>
            <a:ext cx="8229600" cy="1567159"/>
          </a:xfrm>
          <a:prstGeom prst="rect">
            <a:avLst/>
          </a:prstGeom>
        </p:spPr>
        <p:txBody>
          <a:bodyPr/>
          <a:lstStyle/>
          <a:p>
            <a:pPr marL="0" indent="0" algn="ctr" defTabSz="448055">
              <a:buSzTx/>
              <a:buNone/>
              <a:defRPr sz="3100"/>
            </a:pPr>
            <a:r>
              <a:t>(5 + 4) × 2 ≠ (5 × 2) +4</a:t>
            </a:r>
          </a:p>
          <a:p>
            <a:pPr marL="336041" indent="-336041" defTabSz="448055">
              <a:defRPr sz="2800"/>
            </a:pPr>
            <a:r>
              <a:t>Reconcile non-commutative operations</a:t>
            </a:r>
          </a:p>
        </p:txBody>
      </p:sp>
      <p:sp>
        <p:nvSpPr>
          <p:cNvPr id="342" name="Oval 4"/>
          <p:cNvSpPr/>
          <p:nvPr/>
        </p:nvSpPr>
        <p:spPr>
          <a:xfrm>
            <a:off x="726103" y="2160408"/>
            <a:ext cx="990021" cy="200039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345" name="Oval 5"/>
          <p:cNvGrpSpPr/>
          <p:nvPr/>
        </p:nvGrpSpPr>
        <p:grpSpPr>
          <a:xfrm>
            <a:off x="924110" y="2460806"/>
            <a:ext cx="573533" cy="600805"/>
            <a:chOff x="-1" y="0"/>
            <a:chExt cx="573531" cy="600804"/>
          </a:xfrm>
        </p:grpSpPr>
        <p:sp>
          <p:nvSpPr>
            <p:cNvPr id="343" name="Oval"/>
            <p:cNvSpPr/>
            <p:nvPr/>
          </p:nvSpPr>
          <p:spPr>
            <a:xfrm>
              <a:off x="-2" y="-1"/>
              <a:ext cx="573533" cy="600806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44" name="s1"/>
            <p:cNvSpPr txBox="1"/>
            <p:nvPr/>
          </p:nvSpPr>
          <p:spPr>
            <a:xfrm>
              <a:off x="83990" y="114982"/>
              <a:ext cx="40554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s1</a:t>
              </a:r>
            </a:p>
          </p:txBody>
        </p:sp>
      </p:grpSp>
      <p:grpSp>
        <p:nvGrpSpPr>
          <p:cNvPr id="348" name="Oval 6"/>
          <p:cNvGrpSpPr/>
          <p:nvPr/>
        </p:nvGrpSpPr>
        <p:grpSpPr>
          <a:xfrm>
            <a:off x="924110" y="3282281"/>
            <a:ext cx="573533" cy="600805"/>
            <a:chOff x="-1" y="0"/>
            <a:chExt cx="573531" cy="600804"/>
          </a:xfrm>
        </p:grpSpPr>
        <p:sp>
          <p:nvSpPr>
            <p:cNvPr id="346" name="Oval"/>
            <p:cNvSpPr/>
            <p:nvPr/>
          </p:nvSpPr>
          <p:spPr>
            <a:xfrm>
              <a:off x="-2" y="-1"/>
              <a:ext cx="573533" cy="600806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47" name="s2"/>
            <p:cNvSpPr txBox="1"/>
            <p:nvPr/>
          </p:nvSpPr>
          <p:spPr>
            <a:xfrm>
              <a:off x="83990" y="114982"/>
              <a:ext cx="40554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s2</a:t>
              </a:r>
            </a:p>
          </p:txBody>
        </p:sp>
      </p:grpSp>
      <p:sp>
        <p:nvSpPr>
          <p:cNvPr id="349" name="Straight Arrow Connector 7"/>
          <p:cNvSpPr/>
          <p:nvPr/>
        </p:nvSpPr>
        <p:spPr>
          <a:xfrm flipV="1">
            <a:off x="1716121" y="2493160"/>
            <a:ext cx="6420332" cy="40966"/>
          </a:xfrm>
          <a:prstGeom prst="line">
            <a:avLst/>
          </a:prstGeom>
          <a:ln w="381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0" name="Straight Arrow Connector 8"/>
          <p:cNvSpPr/>
          <p:nvPr/>
        </p:nvSpPr>
        <p:spPr>
          <a:xfrm flipV="1">
            <a:off x="1716121" y="3660687"/>
            <a:ext cx="6420332" cy="40966"/>
          </a:xfrm>
          <a:prstGeom prst="line">
            <a:avLst/>
          </a:prstGeom>
          <a:ln w="38100">
            <a:solidFill>
              <a:srgbClr val="953735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1" name="TextBox 9"/>
          <p:cNvSpPr txBox="1"/>
          <p:nvPr/>
        </p:nvSpPr>
        <p:spPr>
          <a:xfrm>
            <a:off x="558275" y="2091476"/>
            <a:ext cx="2438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</a:t>
            </a:r>
          </a:p>
        </p:txBody>
      </p:sp>
      <p:grpSp>
        <p:nvGrpSpPr>
          <p:cNvPr id="354" name="Oval 10"/>
          <p:cNvGrpSpPr/>
          <p:nvPr/>
        </p:nvGrpSpPr>
        <p:grpSpPr>
          <a:xfrm>
            <a:off x="2539157" y="2348707"/>
            <a:ext cx="204836" cy="370839"/>
            <a:chOff x="0" y="0"/>
            <a:chExt cx="204834" cy="370837"/>
          </a:xfrm>
        </p:grpSpPr>
        <p:sp>
          <p:nvSpPr>
            <p:cNvPr id="352" name="Circle"/>
            <p:cNvSpPr/>
            <p:nvPr/>
          </p:nvSpPr>
          <p:spPr>
            <a:xfrm>
              <a:off x="0" y="83944"/>
              <a:ext cx="204835" cy="202949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53" name="Text"/>
            <p:cNvSpPr txBox="1"/>
            <p:nvPr/>
          </p:nvSpPr>
          <p:spPr>
            <a:xfrm>
              <a:off x="29996" y="0"/>
              <a:ext cx="144841" cy="370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     </a:t>
              </a:r>
            </a:p>
          </p:txBody>
        </p:sp>
      </p:grpSp>
      <p:sp>
        <p:nvSpPr>
          <p:cNvPr id="355" name="Straight Arrow Connector 12"/>
          <p:cNvSpPr/>
          <p:nvPr/>
        </p:nvSpPr>
        <p:spPr>
          <a:xfrm>
            <a:off x="2717605" y="2646634"/>
            <a:ext cx="585669" cy="88377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Oval 13"/>
          <p:cNvSpPr/>
          <p:nvPr/>
        </p:nvSpPr>
        <p:spPr>
          <a:xfrm>
            <a:off x="4485542" y="2392383"/>
            <a:ext cx="204833" cy="202949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57" name="TextBox 17"/>
          <p:cNvSpPr txBox="1"/>
          <p:nvPr/>
        </p:nvSpPr>
        <p:spPr>
          <a:xfrm>
            <a:off x="1711013" y="2610760"/>
            <a:ext cx="23124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8" name="TextBox 18"/>
          <p:cNvSpPr txBox="1"/>
          <p:nvPr/>
        </p:nvSpPr>
        <p:spPr>
          <a:xfrm>
            <a:off x="1711013" y="3765279"/>
            <a:ext cx="23124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9" name="TextBox 19"/>
          <p:cNvSpPr txBox="1"/>
          <p:nvPr/>
        </p:nvSpPr>
        <p:spPr>
          <a:xfrm>
            <a:off x="2272812" y="1973628"/>
            <a:ext cx="72661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Plus 5</a:t>
            </a:r>
          </a:p>
        </p:txBody>
      </p:sp>
      <p:sp>
        <p:nvSpPr>
          <p:cNvPr id="360" name="Rectangle 20"/>
          <p:cNvSpPr txBox="1"/>
          <p:nvPr/>
        </p:nvSpPr>
        <p:spPr>
          <a:xfrm>
            <a:off x="2482748" y="2646634"/>
            <a:ext cx="23124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1" name="Rectangle 21"/>
          <p:cNvSpPr txBox="1"/>
          <p:nvPr/>
        </p:nvSpPr>
        <p:spPr>
          <a:xfrm>
            <a:off x="6775260" y="3698416"/>
            <a:ext cx="35834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362" name="TextBox 22"/>
          <p:cNvSpPr txBox="1"/>
          <p:nvPr/>
        </p:nvSpPr>
        <p:spPr>
          <a:xfrm>
            <a:off x="4041992" y="1975741"/>
            <a:ext cx="90446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Times 2</a:t>
            </a:r>
          </a:p>
        </p:txBody>
      </p:sp>
      <p:sp>
        <p:nvSpPr>
          <p:cNvPr id="363" name="Straight Arrow Connector 24"/>
          <p:cNvSpPr/>
          <p:nvPr/>
        </p:nvSpPr>
        <p:spPr>
          <a:xfrm>
            <a:off x="4730908" y="2734970"/>
            <a:ext cx="2170613" cy="82343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4" name="Rectangle 25"/>
          <p:cNvSpPr txBox="1"/>
          <p:nvPr/>
        </p:nvSpPr>
        <p:spPr>
          <a:xfrm>
            <a:off x="4194752" y="3810801"/>
            <a:ext cx="23124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65" name="Oval 28"/>
          <p:cNvSpPr/>
          <p:nvPr/>
        </p:nvSpPr>
        <p:spPr>
          <a:xfrm>
            <a:off x="3267659" y="3558402"/>
            <a:ext cx="204833" cy="202949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66" name="Rectangle 35"/>
          <p:cNvSpPr txBox="1"/>
          <p:nvPr/>
        </p:nvSpPr>
        <p:spPr>
          <a:xfrm>
            <a:off x="3239399" y="3761347"/>
            <a:ext cx="23124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7" name="TextBox 36"/>
          <p:cNvSpPr txBox="1"/>
          <p:nvPr/>
        </p:nvSpPr>
        <p:spPr>
          <a:xfrm>
            <a:off x="3909614" y="3259244"/>
            <a:ext cx="72661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Plus 4</a:t>
            </a:r>
          </a:p>
        </p:txBody>
      </p:sp>
      <p:sp>
        <p:nvSpPr>
          <p:cNvPr id="368" name="Oval 37"/>
          <p:cNvSpPr/>
          <p:nvPr/>
        </p:nvSpPr>
        <p:spPr>
          <a:xfrm>
            <a:off x="4243165" y="3602280"/>
            <a:ext cx="204833" cy="202949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69" name="Straight Arrow Connector 39"/>
          <p:cNvSpPr/>
          <p:nvPr/>
        </p:nvSpPr>
        <p:spPr>
          <a:xfrm flipV="1">
            <a:off x="4496410" y="2595329"/>
            <a:ext cx="2069523" cy="104325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Rectangle 43"/>
          <p:cNvSpPr txBox="1"/>
          <p:nvPr/>
        </p:nvSpPr>
        <p:spPr>
          <a:xfrm>
            <a:off x="4314109" y="2554799"/>
            <a:ext cx="35834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371" name="TextBox 44"/>
          <p:cNvSpPr txBox="1"/>
          <p:nvPr/>
        </p:nvSpPr>
        <p:spPr>
          <a:xfrm>
            <a:off x="2870586" y="2795427"/>
            <a:ext cx="72661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Plus 5</a:t>
            </a:r>
          </a:p>
        </p:txBody>
      </p:sp>
      <p:sp>
        <p:nvSpPr>
          <p:cNvPr id="372" name="TextBox 45"/>
          <p:cNvSpPr txBox="1"/>
          <p:nvPr/>
        </p:nvSpPr>
        <p:spPr>
          <a:xfrm>
            <a:off x="6230475" y="3040416"/>
            <a:ext cx="90446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Times 2</a:t>
            </a:r>
          </a:p>
        </p:txBody>
      </p:sp>
      <p:sp>
        <p:nvSpPr>
          <p:cNvPr id="373" name="TextBox 46"/>
          <p:cNvSpPr txBox="1"/>
          <p:nvPr/>
        </p:nvSpPr>
        <p:spPr>
          <a:xfrm>
            <a:off x="5492848" y="2580199"/>
            <a:ext cx="72661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Plus 4</a:t>
            </a:r>
          </a:p>
        </p:txBody>
      </p:sp>
      <p:sp>
        <p:nvSpPr>
          <p:cNvPr id="374" name="Rectangle 47"/>
          <p:cNvSpPr txBox="1"/>
          <p:nvPr/>
        </p:nvSpPr>
        <p:spPr>
          <a:xfrm>
            <a:off x="6565933" y="2493160"/>
            <a:ext cx="35834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14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8" grpId="12"/>
      <p:bldP build="whole" bldLvl="1" animBg="1" rev="0" advAuto="0" spid="366" grpId="7"/>
      <p:bldP build="whole" bldLvl="1" animBg="1" rev="0" advAuto="0" spid="373" grpId="16"/>
      <p:bldP build="whole" bldLvl="1" animBg="1" rev="0" advAuto="0" spid="356" grpId="9"/>
      <p:bldP build="whole" bldLvl="1" animBg="1" rev="0" advAuto="0" spid="365" grpId="6"/>
      <p:bldP build="whole" bldLvl="1" animBg="1" rev="0" advAuto="0" spid="361" grpId="19"/>
      <p:bldP build="whole" bldLvl="1" animBg="1" rev="0" advAuto="0" spid="371" grpId="5"/>
      <p:bldP build="whole" bldLvl="1" animBg="1" rev="0" advAuto="0" spid="370" grpId="10"/>
      <p:bldP build="whole" bldLvl="1" animBg="1" rev="0" advAuto="0" spid="364" grpId="13"/>
      <p:bldP build="whole" bldLvl="1" animBg="1" rev="0" advAuto="0" spid="367" grpId="11"/>
      <p:bldP build="whole" bldLvl="1" animBg="1" rev="0" advAuto="0" spid="359" grpId="1"/>
      <p:bldP build="whole" bldLvl="1" animBg="1" rev="0" advAuto="0" spid="369" grpId="14"/>
      <p:bldP build="whole" bldLvl="1" animBg="1" rev="0" advAuto="0" spid="362" grpId="8"/>
      <p:bldP build="whole" bldLvl="1" animBg="1" rev="0" advAuto="0" spid="360" grpId="3"/>
      <p:bldP build="whole" bldLvl="1" animBg="1" rev="0" advAuto="0" spid="363" grpId="15"/>
      <p:bldP build="whole" bldLvl="1" animBg="1" rev="0" advAuto="0" spid="374" grpId="17"/>
      <p:bldP build="whole" bldLvl="1" animBg="1" rev="0" advAuto="0" spid="354" grpId="2"/>
      <p:bldP build="whole" bldLvl="1" animBg="1" rev="0" advAuto="0" spid="372" grpId="18"/>
      <p:bldP build="whole" bldLvl="1" animBg="1" rev="0" advAuto="0" spid="355" grpId="4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State vs Op-based</a:t>
            </a:r>
          </a:p>
        </p:txBody>
      </p:sp>
      <p:sp>
        <p:nvSpPr>
          <p:cNvPr id="377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315707" indent="-315707" defTabSz="420943">
              <a:lnSpc>
                <a:spcPct val="80000"/>
              </a:lnSpc>
              <a:spcBef>
                <a:spcPts val="500"/>
              </a:spcBef>
              <a:defRPr sz="2232"/>
            </a:pPr>
            <a:r>
              <a:t>state-based:</a:t>
            </a:r>
            <a:endParaRPr sz="2418"/>
          </a:p>
          <a:p>
            <a:pPr lvl="1" marL="684033" indent="-263089" defTabSz="420943">
              <a:lnSpc>
                <a:spcPct val="80000"/>
              </a:lnSpc>
              <a:spcBef>
                <a:spcPts val="400"/>
              </a:spcBef>
              <a:buFont typeface="Helvetica"/>
              <a:defRPr sz="1860"/>
            </a:pPr>
            <a:r>
              <a:t>Update and merge</a:t>
            </a:r>
            <a:endParaRPr sz="2046"/>
          </a:p>
          <a:p>
            <a:pPr lvl="1" marL="684033" indent="-263089" defTabSz="420943">
              <a:lnSpc>
                <a:spcPct val="80000"/>
              </a:lnSpc>
              <a:spcBef>
                <a:spcPts val="400"/>
              </a:spcBef>
              <a:buFont typeface="Helvetica"/>
              <a:defRPr sz="1860"/>
            </a:pPr>
            <a:r>
              <a:t>Simple data types</a:t>
            </a:r>
            <a:endParaRPr sz="2046"/>
          </a:p>
          <a:p>
            <a:pPr lvl="1" marL="684033" indent="-263089" defTabSz="420943">
              <a:lnSpc>
                <a:spcPct val="80000"/>
              </a:lnSpc>
              <a:spcBef>
                <a:spcPts val="400"/>
              </a:spcBef>
              <a:buFont typeface="Helvetica"/>
              <a:defRPr sz="1860"/>
            </a:pPr>
            <a:r>
              <a:t>Not efficient for large objects</a:t>
            </a:r>
            <a:endParaRPr sz="2046"/>
          </a:p>
          <a:p>
            <a:pPr marL="315707" indent="-315707" defTabSz="420943">
              <a:lnSpc>
                <a:spcPct val="80000"/>
              </a:lnSpc>
              <a:spcBef>
                <a:spcPts val="500"/>
              </a:spcBef>
              <a:defRPr sz="2232"/>
            </a:pPr>
            <a:r>
              <a:t>Operation-based:</a:t>
            </a:r>
            <a:endParaRPr sz="2418"/>
          </a:p>
          <a:p>
            <a:pPr lvl="1" marL="684033" indent="-263089" defTabSz="420943">
              <a:lnSpc>
                <a:spcPct val="80000"/>
              </a:lnSpc>
              <a:spcBef>
                <a:spcPts val="400"/>
              </a:spcBef>
              <a:buFont typeface="Helvetica"/>
              <a:defRPr sz="1860"/>
            </a:pPr>
            <a:r>
              <a:t>Update</a:t>
            </a:r>
            <a:endParaRPr sz="2046"/>
          </a:p>
          <a:p>
            <a:pPr lvl="1" marL="684033" indent="-263089" defTabSz="420943">
              <a:lnSpc>
                <a:spcPct val="80000"/>
              </a:lnSpc>
              <a:spcBef>
                <a:spcPts val="400"/>
              </a:spcBef>
              <a:buFont typeface="Helvetica"/>
              <a:defRPr sz="1860"/>
            </a:pPr>
            <a:r>
              <a:t>More complex</a:t>
            </a:r>
            <a:endParaRPr sz="2046"/>
          </a:p>
          <a:p>
            <a:pPr lvl="1" marL="684033" indent="-263089" defTabSz="420943">
              <a:lnSpc>
                <a:spcPct val="80000"/>
              </a:lnSpc>
              <a:spcBef>
                <a:spcPts val="400"/>
              </a:spcBef>
              <a:buFont typeface="Helvetica"/>
              <a:defRPr sz="1860"/>
            </a:pPr>
            <a:r>
              <a:t>More powerful</a:t>
            </a:r>
            <a:endParaRPr sz="2046"/>
          </a:p>
          <a:p>
            <a:pPr lvl="1" marL="684033" indent="-263089" defTabSz="420943">
              <a:lnSpc>
                <a:spcPct val="80000"/>
              </a:lnSpc>
              <a:spcBef>
                <a:spcPts val="400"/>
              </a:spcBef>
              <a:buFont typeface="Helvetica"/>
              <a:defRPr sz="1860"/>
            </a:pPr>
            <a:r>
              <a:t>Small messages</a:t>
            </a:r>
          </a:p>
          <a:p>
            <a:pPr lvl="1" marL="684033" indent="-263089" defTabSz="420943">
              <a:lnSpc>
                <a:spcPct val="80000"/>
              </a:lnSpc>
              <a:spcBef>
                <a:spcPts val="400"/>
              </a:spcBef>
              <a:buFont typeface="Helvetica"/>
              <a:defRPr sz="1860"/>
            </a:pPr>
          </a:p>
          <a:p>
            <a:pPr marL="315707" indent="-315707" defTabSz="420943">
              <a:lnSpc>
                <a:spcPct val="80000"/>
              </a:lnSpc>
              <a:spcBef>
                <a:spcPts val="500"/>
              </a:spcBef>
              <a:defRPr sz="2232"/>
            </a:pPr>
            <a:r>
              <a:t>They are equivalent</a:t>
            </a:r>
            <a:endParaRPr sz="2418"/>
          </a:p>
          <a:p>
            <a:pPr lvl="1" marL="684033" indent="-263089" defTabSz="420943">
              <a:lnSpc>
                <a:spcPct val="80000"/>
              </a:lnSpc>
              <a:spcBef>
                <a:spcPts val="400"/>
              </a:spcBef>
              <a:buFont typeface="Helvetica"/>
              <a:defRPr sz="1860"/>
            </a:pPr>
            <a:r>
              <a:t>you can take any state based object and emulate it in an op-based model and if one converges the other converges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Sharded CRDT</a:t>
            </a:r>
          </a:p>
        </p:txBody>
      </p:sp>
      <p:sp>
        <p:nvSpPr>
          <p:cNvPr id="380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Combination of independent CRDTs -&gt; CRDT</a:t>
            </a:r>
          </a:p>
          <a:p>
            <a:pPr lvl="1" marL="792644" indent="-335444">
              <a:lnSpc>
                <a:spcPct val="80000"/>
              </a:lnSpc>
              <a:spcBef>
                <a:spcPts val="500"/>
              </a:spcBef>
              <a:buFont typeface="Helvetica"/>
              <a:defRPr sz="2700"/>
            </a:pPr>
            <a:r>
              <a:t>Independent CRDTs still commute</a:t>
            </a:r>
            <a:endParaRPr sz="2300"/>
          </a:p>
          <a:p>
            <a:pPr lvl="1" marL="792644" indent="-335444">
              <a:lnSpc>
                <a:spcPct val="80000"/>
              </a:lnSpc>
              <a:spcBef>
                <a:spcPts val="500"/>
              </a:spcBef>
              <a:buFont typeface="Helvetica"/>
              <a:defRPr sz="2700"/>
            </a:pPr>
            <a:r>
              <a:t>Static partitions</a:t>
            </a:r>
            <a:endParaRPr sz="2300"/>
          </a:p>
          <a:p>
            <a:pPr marL="335445" indent="-335445">
              <a:lnSpc>
                <a:spcPct val="80000"/>
              </a:lnSpc>
              <a:spcBef>
                <a:spcPts val="500"/>
              </a:spcBef>
              <a:defRPr sz="2700"/>
            </a:pPr>
            <a:r>
              <a:t>Sharded CRDT</a:t>
            </a:r>
            <a:endParaRPr sz="2300"/>
          </a:p>
          <a:p>
            <a:pPr lvl="1" marL="792644" indent="-335444">
              <a:lnSpc>
                <a:spcPct val="80000"/>
              </a:lnSpc>
              <a:spcBef>
                <a:spcPts val="500"/>
              </a:spcBef>
              <a:buFont typeface="Helvetica"/>
              <a:defRPr sz="2700"/>
            </a:pPr>
            <a:r>
              <a:t>Static sharding</a:t>
            </a:r>
            <a:endParaRPr sz="2300"/>
          </a:p>
          <a:p>
            <a:pPr lvl="1" marL="792644" indent="-335444">
              <a:lnSpc>
                <a:spcPct val="80000"/>
              </a:lnSpc>
              <a:spcBef>
                <a:spcPts val="500"/>
              </a:spcBef>
              <a:buFont typeface="Helvetica"/>
              <a:defRPr sz="2700"/>
            </a:pPr>
            <a:r>
              <a:t>Each shard is a CRDT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CRDTs</a:t>
            </a:r>
          </a:p>
        </p:txBody>
      </p:sp>
      <p:sp>
        <p:nvSpPr>
          <p:cNvPr id="383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157734" indent="-157734" defTabSz="630936">
              <a:lnSpc>
                <a:spcPct val="72000"/>
              </a:lnSpc>
              <a:spcBef>
                <a:spcPts val="500"/>
              </a:spcBef>
              <a:defRPr sz="2484"/>
            </a:pPr>
            <a:r>
              <a:t>Registers</a:t>
            </a:r>
          </a:p>
          <a:p>
            <a:pPr lvl="1" marL="736092" indent="-315468" defTabSz="630936">
              <a:lnSpc>
                <a:spcPct val="72000"/>
              </a:lnSpc>
              <a:spcBef>
                <a:spcPts val="500"/>
              </a:spcBef>
              <a:buFont typeface="Helvetica"/>
              <a:defRPr sz="2484"/>
            </a:pPr>
            <a:r>
              <a:t>Last writer wins</a:t>
            </a:r>
          </a:p>
          <a:p>
            <a:pPr marL="157734" indent="-157734" defTabSz="630936">
              <a:lnSpc>
                <a:spcPct val="72000"/>
              </a:lnSpc>
              <a:spcBef>
                <a:spcPts val="500"/>
              </a:spcBef>
              <a:defRPr sz="2484"/>
            </a:pPr>
            <a:r>
              <a:t>Sets</a:t>
            </a:r>
          </a:p>
          <a:p>
            <a:pPr lvl="1" marL="736092" indent="-315468" defTabSz="630936">
              <a:lnSpc>
                <a:spcPct val="72000"/>
              </a:lnSpc>
              <a:spcBef>
                <a:spcPts val="500"/>
              </a:spcBef>
              <a:buFont typeface="Helvetica"/>
              <a:defRPr sz="2484"/>
            </a:pPr>
            <a:r>
              <a:t>Observed-remove</a:t>
            </a:r>
          </a:p>
          <a:p>
            <a:pPr marL="157734" indent="-157734" defTabSz="630936">
              <a:lnSpc>
                <a:spcPct val="72000"/>
              </a:lnSpc>
              <a:spcBef>
                <a:spcPts val="500"/>
              </a:spcBef>
              <a:defRPr sz="2484"/>
            </a:pPr>
            <a:r>
              <a:t>Map</a:t>
            </a:r>
          </a:p>
          <a:p>
            <a:pPr lvl="1" marL="736092" indent="-315468" defTabSz="630936">
              <a:lnSpc>
                <a:spcPct val="72000"/>
              </a:lnSpc>
              <a:spcBef>
                <a:spcPts val="500"/>
              </a:spcBef>
              <a:buFont typeface="Helvetica"/>
              <a:defRPr sz="2484"/>
            </a:pPr>
            <a:r>
              <a:t>Set of registers</a:t>
            </a:r>
          </a:p>
          <a:p>
            <a:pPr marL="157734" indent="-157734" defTabSz="630936">
              <a:lnSpc>
                <a:spcPct val="72000"/>
              </a:lnSpc>
              <a:spcBef>
                <a:spcPts val="500"/>
              </a:spcBef>
              <a:defRPr sz="2484"/>
            </a:pPr>
            <a:r>
              <a:t>Counter</a:t>
            </a:r>
          </a:p>
          <a:p>
            <a:pPr lvl="1" marL="736092" indent="-315468" defTabSz="630936">
              <a:lnSpc>
                <a:spcPct val="72000"/>
              </a:lnSpc>
              <a:spcBef>
                <a:spcPts val="500"/>
              </a:spcBef>
              <a:buFont typeface="Helvetica"/>
              <a:defRPr sz="2484"/>
            </a:pPr>
            <a:r>
              <a:t>Unlimited</a:t>
            </a:r>
          </a:p>
          <a:p>
            <a:pPr lvl="1" marL="736092" indent="-315468" defTabSz="630936">
              <a:lnSpc>
                <a:spcPct val="72000"/>
              </a:lnSpc>
              <a:spcBef>
                <a:spcPts val="500"/>
              </a:spcBef>
              <a:buFont typeface="Helvetica"/>
              <a:defRPr sz="2484"/>
            </a:pPr>
            <a:r>
              <a:t>non-negative</a:t>
            </a:r>
          </a:p>
          <a:p>
            <a:pPr marL="157734" indent="-157734" defTabSz="630936">
              <a:lnSpc>
                <a:spcPct val="72000"/>
              </a:lnSpc>
              <a:spcBef>
                <a:spcPts val="500"/>
              </a:spcBef>
              <a:defRPr sz="2484"/>
            </a:pPr>
            <a:r>
              <a:t>Sequence</a:t>
            </a:r>
          </a:p>
          <a:p>
            <a:pPr lvl="1" marL="736092" indent="-315468" defTabSz="630936">
              <a:lnSpc>
                <a:spcPct val="72000"/>
              </a:lnSpc>
              <a:spcBef>
                <a:spcPts val="500"/>
              </a:spcBef>
              <a:buFont typeface="Helvetica"/>
              <a:defRPr sz="2484"/>
            </a:pPr>
            <a:r>
              <a:t>Concurrent editing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Multi-master Counter</a:t>
            </a:r>
          </a:p>
        </p:txBody>
      </p:sp>
      <p:sp>
        <p:nvSpPr>
          <p:cNvPr id="386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157734" indent="-157734" defTabSz="630936">
              <a:lnSpc>
                <a:spcPct val="80000"/>
              </a:lnSpc>
              <a:spcBef>
                <a:spcPts val="500"/>
              </a:spcBef>
              <a:defRPr sz="2484"/>
            </a:pPr>
            <a:r>
              <a:t>State-based</a:t>
            </a:r>
          </a:p>
          <a:p>
            <a:pPr marL="157734" indent="-157734" defTabSz="630936">
              <a:lnSpc>
                <a:spcPct val="80000"/>
              </a:lnSpc>
              <a:spcBef>
                <a:spcPts val="500"/>
              </a:spcBef>
              <a:defRPr sz="2484"/>
            </a:pPr>
            <a:r>
              <a:t>Increment/</a:t>
            </a:r>
            <a:r>
              <a:rPr>
                <a:solidFill>
                  <a:schemeClr val="accent1"/>
                </a:solidFill>
              </a:rPr>
              <a:t>decrement</a:t>
            </a:r>
          </a:p>
          <a:p>
            <a:pPr lvl="1" marL="736092" indent="-315468" defTabSz="630936">
              <a:lnSpc>
                <a:spcPct val="80000"/>
              </a:lnSpc>
              <a:spcBef>
                <a:spcPts val="500"/>
              </a:spcBef>
              <a:buFont typeface="Helvetica"/>
              <a:defRPr sz="2484"/>
            </a:pPr>
            <a:r>
              <a:t>Vector of counters C = [int, int, …]</a:t>
            </a:r>
          </a:p>
          <a:p>
            <a:pPr lvl="2" marL="1077849" indent="-236601" defTabSz="630936">
              <a:lnSpc>
                <a:spcPct val="80000"/>
              </a:lnSpc>
              <a:spcBef>
                <a:spcPts val="500"/>
              </a:spcBef>
              <a:buChar char="–"/>
              <a:defRPr sz="2484">
                <a:solidFill>
                  <a:schemeClr val="accent1"/>
                </a:solidFill>
              </a:defRPr>
            </a:pPr>
            <a:r>
              <a:t>C’ = [int, int, …]</a:t>
            </a:r>
          </a:p>
          <a:p>
            <a:pPr lvl="2" marL="1156716" indent="-315468" defTabSz="630936">
              <a:lnSpc>
                <a:spcPct val="80000"/>
              </a:lnSpc>
              <a:spcBef>
                <a:spcPts val="500"/>
              </a:spcBef>
              <a:buChar char="–"/>
              <a:defRPr sz="2484"/>
            </a:pPr>
            <a:r>
              <a:t>One per replica (master)</a:t>
            </a:r>
          </a:p>
          <a:p>
            <a:pPr lvl="1" marL="736092" indent="-315468" defTabSz="630936">
              <a:lnSpc>
                <a:spcPct val="80000"/>
              </a:lnSpc>
              <a:spcBef>
                <a:spcPts val="500"/>
              </a:spcBef>
              <a:buFont typeface="Helvetica"/>
              <a:defRPr sz="2484"/>
            </a:pPr>
            <a:r>
              <a:t>value -&gt; ∑C[i] </a:t>
            </a:r>
            <a:r>
              <a:rPr>
                <a:solidFill>
                  <a:schemeClr val="accent1"/>
                </a:solidFill>
              </a:rPr>
              <a:t>- ∑C’[i]</a:t>
            </a:r>
            <a:r>
              <a:t> </a:t>
            </a:r>
          </a:p>
          <a:p>
            <a:pPr lvl="1" marL="736092" indent="-315468" defTabSz="630936">
              <a:lnSpc>
                <a:spcPct val="80000"/>
              </a:lnSpc>
              <a:spcBef>
                <a:spcPts val="500"/>
              </a:spcBef>
              <a:buFont typeface="Helvetica"/>
              <a:defRPr sz="2484"/>
            </a:pPr>
            <a:r>
              <a:t>Increment -&gt; C[replica]++</a:t>
            </a:r>
          </a:p>
          <a:p>
            <a:pPr lvl="2" marL="1077849" indent="-236601" defTabSz="630936">
              <a:lnSpc>
                <a:spcPct val="80000"/>
              </a:lnSpc>
              <a:spcBef>
                <a:spcPts val="500"/>
              </a:spcBef>
              <a:buChar char="–"/>
              <a:defRPr sz="2484">
                <a:solidFill>
                  <a:schemeClr val="accent1"/>
                </a:solidFill>
              </a:defRPr>
            </a:pPr>
            <a:r>
              <a:t>C’[replica]++</a:t>
            </a:r>
          </a:p>
          <a:p>
            <a:pPr lvl="1" marL="736092" indent="-315468" defTabSz="630936">
              <a:lnSpc>
                <a:spcPct val="80000"/>
              </a:lnSpc>
              <a:spcBef>
                <a:spcPts val="500"/>
              </a:spcBef>
              <a:buFont typeface="Helvetica"/>
              <a:defRPr sz="2484"/>
            </a:pPr>
            <a:r>
              <a:t>update(s1,s2) -&gt; [… max(s1.C[i],s2.C[i]) …]</a:t>
            </a:r>
          </a:p>
          <a:p>
            <a:pPr lvl="1" marL="736092" indent="-315468" defTabSz="630936">
              <a:lnSpc>
                <a:spcPct val="80000"/>
              </a:lnSpc>
              <a:spcBef>
                <a:spcPts val="500"/>
              </a:spcBef>
              <a:buFont typeface="Helvetica"/>
              <a:defRPr sz="2484">
                <a:solidFill>
                  <a:schemeClr val="accent1"/>
                </a:solidFill>
              </a:defRPr>
            </a:pPr>
            <a:r>
              <a:t>[… max(s1.C’[i],s2.C’[i]) …]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Set</a:t>
            </a:r>
          </a:p>
        </p:txBody>
      </p:sp>
      <p:sp>
        <p:nvSpPr>
          <p:cNvPr id="391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Operations</a:t>
            </a:r>
          </a:p>
          <a:p>
            <a:pPr lvl="1" marL="800100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add(e)</a:t>
            </a:r>
          </a:p>
          <a:p>
            <a:pPr lvl="1" marL="800100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remove(e)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Concurrent add(e) || remove(e)</a:t>
            </a:r>
          </a:p>
          <a:p>
            <a:pPr lvl="1" marL="800100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User’s decision</a:t>
            </a:r>
          </a:p>
          <a:p>
            <a:pPr lvl="1" marL="800100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Last writer wins</a:t>
            </a:r>
          </a:p>
          <a:p>
            <a:pPr lvl="1" marL="800100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add always wins</a:t>
            </a:r>
          </a:p>
          <a:p>
            <a:pPr lvl="1" marL="800100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remove always wins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Observed-Remove Set</a:t>
            </a:r>
          </a:p>
        </p:txBody>
      </p:sp>
      <p:sp>
        <p:nvSpPr>
          <p:cNvPr id="394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State-based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add wins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Optimization:</a:t>
            </a:r>
          </a:p>
          <a:p>
            <a:pPr lvl="1" marL="800100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Using vector clocks</a:t>
            </a:r>
          </a:p>
          <a:p>
            <a:pPr lvl="1" marL="800100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Operation-based</a:t>
            </a:r>
          </a:p>
        </p:txBody>
      </p:sp>
      <p:sp>
        <p:nvSpPr>
          <p:cNvPr id="395" name="Oval"/>
          <p:cNvSpPr/>
          <p:nvPr/>
        </p:nvSpPr>
        <p:spPr>
          <a:xfrm>
            <a:off x="921408" y="3716768"/>
            <a:ext cx="968784" cy="299005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grpSp>
        <p:nvGrpSpPr>
          <p:cNvPr id="398" name="s1"/>
          <p:cNvGrpSpPr/>
          <p:nvPr/>
        </p:nvGrpSpPr>
        <p:grpSpPr>
          <a:xfrm>
            <a:off x="1163846" y="3901185"/>
            <a:ext cx="483909" cy="483907"/>
            <a:chOff x="0" y="0"/>
            <a:chExt cx="483908" cy="483906"/>
          </a:xfrm>
        </p:grpSpPr>
        <p:sp>
          <p:nvSpPr>
            <p:cNvPr id="396" name="Circle"/>
            <p:cNvSpPr/>
            <p:nvPr/>
          </p:nvSpPr>
          <p:spPr>
            <a:xfrm>
              <a:off x="-1" y="-1"/>
              <a:ext cx="483910" cy="48390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97" name="s1"/>
            <p:cNvSpPr txBox="1"/>
            <p:nvPr/>
          </p:nvSpPr>
          <p:spPr>
            <a:xfrm>
              <a:off x="70866" y="37483"/>
              <a:ext cx="342175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s1</a:t>
              </a:r>
            </a:p>
          </p:txBody>
        </p:sp>
      </p:grpSp>
      <p:grpSp>
        <p:nvGrpSpPr>
          <p:cNvPr id="401" name="s2"/>
          <p:cNvGrpSpPr/>
          <p:nvPr/>
        </p:nvGrpSpPr>
        <p:grpSpPr>
          <a:xfrm>
            <a:off x="1163846" y="4832158"/>
            <a:ext cx="483909" cy="726439"/>
            <a:chOff x="0" y="0"/>
            <a:chExt cx="483908" cy="726438"/>
          </a:xfrm>
        </p:grpSpPr>
        <p:sp>
          <p:nvSpPr>
            <p:cNvPr id="399" name="Circle"/>
            <p:cNvSpPr/>
            <p:nvPr/>
          </p:nvSpPr>
          <p:spPr>
            <a:xfrm>
              <a:off x="0" y="121266"/>
              <a:ext cx="483909" cy="48390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00" name="s2"/>
            <p:cNvSpPr txBox="1"/>
            <p:nvPr/>
          </p:nvSpPr>
          <p:spPr>
            <a:xfrm>
              <a:off x="70867" y="0"/>
              <a:ext cx="342174" cy="726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s2</a:t>
              </a:r>
            </a:p>
          </p:txBody>
        </p:sp>
      </p:grpSp>
      <p:grpSp>
        <p:nvGrpSpPr>
          <p:cNvPr id="404" name="s3"/>
          <p:cNvGrpSpPr/>
          <p:nvPr/>
        </p:nvGrpSpPr>
        <p:grpSpPr>
          <a:xfrm>
            <a:off x="1163846" y="5884398"/>
            <a:ext cx="483909" cy="726439"/>
            <a:chOff x="0" y="0"/>
            <a:chExt cx="483908" cy="726438"/>
          </a:xfrm>
        </p:grpSpPr>
        <p:sp>
          <p:nvSpPr>
            <p:cNvPr id="402" name="Circle"/>
            <p:cNvSpPr/>
            <p:nvPr/>
          </p:nvSpPr>
          <p:spPr>
            <a:xfrm>
              <a:off x="0" y="121265"/>
              <a:ext cx="483909" cy="48390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03" name="s3"/>
            <p:cNvSpPr txBox="1"/>
            <p:nvPr/>
          </p:nvSpPr>
          <p:spPr>
            <a:xfrm>
              <a:off x="70867" y="0"/>
              <a:ext cx="342174" cy="726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s3</a:t>
              </a:r>
            </a:p>
          </p:txBody>
        </p:sp>
      </p:grpSp>
      <p:sp>
        <p:nvSpPr>
          <p:cNvPr id="405" name="Line"/>
          <p:cNvSpPr/>
          <p:nvPr/>
        </p:nvSpPr>
        <p:spPr>
          <a:xfrm>
            <a:off x="2151560" y="4143138"/>
            <a:ext cx="547953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>
            <a:off x="2151560" y="5211795"/>
            <a:ext cx="547953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>
            <a:off x="2151560" y="6247617"/>
            <a:ext cx="547953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add(e)"/>
          <p:cNvSpPr txBox="1"/>
          <p:nvPr/>
        </p:nvSpPr>
        <p:spPr>
          <a:xfrm>
            <a:off x="2129987" y="3813504"/>
            <a:ext cx="782348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add(e)</a:t>
            </a:r>
          </a:p>
        </p:txBody>
      </p:sp>
      <p:sp>
        <p:nvSpPr>
          <p:cNvPr id="409" name="add(e)"/>
          <p:cNvSpPr txBox="1"/>
          <p:nvPr/>
        </p:nvSpPr>
        <p:spPr>
          <a:xfrm>
            <a:off x="2129987" y="4894207"/>
            <a:ext cx="782348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add(e)</a:t>
            </a:r>
          </a:p>
        </p:txBody>
      </p:sp>
      <p:sp>
        <p:nvSpPr>
          <p:cNvPr id="410" name="{e1}"/>
          <p:cNvSpPr txBox="1"/>
          <p:nvPr/>
        </p:nvSpPr>
        <p:spPr>
          <a:xfrm>
            <a:off x="2478618" y="4125602"/>
            <a:ext cx="49972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{e1}</a:t>
            </a:r>
          </a:p>
        </p:txBody>
      </p:sp>
      <p:sp>
        <p:nvSpPr>
          <p:cNvPr id="411" name="{e2}"/>
          <p:cNvSpPr txBox="1"/>
          <p:nvPr/>
        </p:nvSpPr>
        <p:spPr>
          <a:xfrm>
            <a:off x="2465918" y="5223647"/>
            <a:ext cx="53633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{e2}</a:t>
            </a:r>
          </a:p>
        </p:txBody>
      </p:sp>
      <p:sp>
        <p:nvSpPr>
          <p:cNvPr id="412" name="Line"/>
          <p:cNvSpPr/>
          <p:nvPr/>
        </p:nvSpPr>
        <p:spPr>
          <a:xfrm>
            <a:off x="2979498" y="5277804"/>
            <a:ext cx="417087" cy="8931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{e2}"/>
          <p:cNvSpPr txBox="1"/>
          <p:nvPr/>
        </p:nvSpPr>
        <p:spPr>
          <a:xfrm>
            <a:off x="2731639" y="5662812"/>
            <a:ext cx="53633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{e2}</a:t>
            </a:r>
          </a:p>
        </p:txBody>
      </p:sp>
      <p:sp>
        <p:nvSpPr>
          <p:cNvPr id="414" name="{e2}"/>
          <p:cNvSpPr txBox="1"/>
          <p:nvPr/>
        </p:nvSpPr>
        <p:spPr>
          <a:xfrm>
            <a:off x="3292140" y="6247617"/>
            <a:ext cx="536336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{e2}</a:t>
            </a:r>
          </a:p>
        </p:txBody>
      </p:sp>
      <p:sp>
        <p:nvSpPr>
          <p:cNvPr id="415" name="Line"/>
          <p:cNvSpPr/>
          <p:nvPr/>
        </p:nvSpPr>
        <p:spPr>
          <a:xfrm>
            <a:off x="3080488" y="4225349"/>
            <a:ext cx="949239" cy="19459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6" name="{e1}"/>
          <p:cNvSpPr txBox="1"/>
          <p:nvPr/>
        </p:nvSpPr>
        <p:spPr>
          <a:xfrm>
            <a:off x="3833640" y="5542643"/>
            <a:ext cx="49972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{e1}</a:t>
            </a:r>
          </a:p>
        </p:txBody>
      </p:sp>
      <p:sp>
        <p:nvSpPr>
          <p:cNvPr id="417" name="remove(e)"/>
          <p:cNvSpPr txBox="1"/>
          <p:nvPr/>
        </p:nvSpPr>
        <p:spPr>
          <a:xfrm>
            <a:off x="3696401" y="3784998"/>
            <a:ext cx="1166103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remove(e)</a:t>
            </a:r>
          </a:p>
        </p:txBody>
      </p:sp>
      <p:sp>
        <p:nvSpPr>
          <p:cNvPr id="418" name="Line"/>
          <p:cNvSpPr/>
          <p:nvPr/>
        </p:nvSpPr>
        <p:spPr>
          <a:xfrm>
            <a:off x="4638045" y="4241606"/>
            <a:ext cx="949239" cy="194594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9" name="{e1}"/>
          <p:cNvSpPr txBox="1"/>
          <p:nvPr/>
        </p:nvSpPr>
        <p:spPr>
          <a:xfrm>
            <a:off x="5438511" y="5542643"/>
            <a:ext cx="49972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trike="sngStrike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{e1}</a:t>
            </a:r>
          </a:p>
        </p:txBody>
      </p:sp>
      <p:sp>
        <p:nvSpPr>
          <p:cNvPr id="420" name="{e1}"/>
          <p:cNvSpPr txBox="1"/>
          <p:nvPr/>
        </p:nvSpPr>
        <p:spPr>
          <a:xfrm>
            <a:off x="4019043" y="4125602"/>
            <a:ext cx="49972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trike="sngStrike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{e1}</a:t>
            </a:r>
          </a:p>
        </p:txBody>
      </p:sp>
      <p:sp>
        <p:nvSpPr>
          <p:cNvPr id="421" name="{e2, e1}"/>
          <p:cNvSpPr txBox="1"/>
          <p:nvPr/>
        </p:nvSpPr>
        <p:spPr>
          <a:xfrm>
            <a:off x="4226916" y="6247617"/>
            <a:ext cx="89609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{</a:t>
            </a:r>
            <a:r>
              <a:rPr>
                <a:solidFill>
                  <a:schemeClr val="accent4"/>
                </a:solidFill>
              </a:rPr>
              <a:t>e2, </a:t>
            </a:r>
            <a:r>
              <a:rPr>
                <a:solidFill>
                  <a:schemeClr val="accent5"/>
                </a:solidFill>
              </a:rPr>
              <a:t>e1</a:t>
            </a:r>
            <a:r>
              <a:t>}</a:t>
            </a:r>
          </a:p>
        </p:txBody>
      </p:sp>
      <p:sp>
        <p:nvSpPr>
          <p:cNvPr id="422" name="Line"/>
          <p:cNvSpPr/>
          <p:nvPr/>
        </p:nvSpPr>
        <p:spPr>
          <a:xfrm flipV="1">
            <a:off x="5994646" y="4253634"/>
            <a:ext cx="683951" cy="82397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{e2}"/>
          <p:cNvSpPr txBox="1"/>
          <p:nvPr/>
        </p:nvSpPr>
        <p:spPr>
          <a:xfrm>
            <a:off x="5681524" y="4490449"/>
            <a:ext cx="536336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{e2}</a:t>
            </a:r>
          </a:p>
        </p:txBody>
      </p:sp>
      <p:sp>
        <p:nvSpPr>
          <p:cNvPr id="424" name="{e2, e1}"/>
          <p:cNvSpPr txBox="1"/>
          <p:nvPr/>
        </p:nvSpPr>
        <p:spPr>
          <a:xfrm>
            <a:off x="7318785" y="3674500"/>
            <a:ext cx="89609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{</a:t>
            </a:r>
            <a:r>
              <a:rPr>
                <a:solidFill>
                  <a:schemeClr val="accent4"/>
                </a:solidFill>
              </a:rPr>
              <a:t>e2, </a:t>
            </a:r>
            <a:r>
              <a:rPr strike="sngStrike">
                <a:solidFill>
                  <a:schemeClr val="accent5"/>
                </a:solidFill>
              </a:rPr>
              <a:t>e1</a:t>
            </a:r>
            <a:r>
              <a:t>}</a:t>
            </a:r>
          </a:p>
        </p:txBody>
      </p:sp>
      <p:sp>
        <p:nvSpPr>
          <p:cNvPr id="425" name="{e2, e1}"/>
          <p:cNvSpPr txBox="1"/>
          <p:nvPr/>
        </p:nvSpPr>
        <p:spPr>
          <a:xfrm>
            <a:off x="7318785" y="6390952"/>
            <a:ext cx="89609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{</a:t>
            </a:r>
            <a:r>
              <a:rPr>
                <a:solidFill>
                  <a:schemeClr val="accent4"/>
                </a:solidFill>
              </a:rPr>
              <a:t>e2, </a:t>
            </a:r>
            <a:r>
              <a:rPr strike="sngStrike">
                <a:solidFill>
                  <a:schemeClr val="accent5"/>
                </a:solidFill>
              </a:rPr>
              <a:t>e1</a:t>
            </a: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Graph</a:t>
            </a:r>
          </a:p>
        </p:txBody>
      </p:sp>
      <p:sp>
        <p:nvSpPr>
          <p:cNvPr id="428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Graph G = (V,E)</a:t>
            </a:r>
          </a:p>
          <a:p>
            <a:pPr lvl="1" marL="800100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addEdge(v,v’) -&gt; if v and v’ in V</a:t>
            </a:r>
          </a:p>
          <a:p>
            <a:pPr lvl="1" marL="800100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removeVertex(v) -&gt; if no edge uses 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Distributed System</a:t>
            </a:r>
          </a:p>
        </p:txBody>
      </p:sp>
      <p:pic>
        <p:nvPicPr>
          <p:cNvPr id="131" name="Picture 86" descr="Picture 8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1040" y="1417319"/>
            <a:ext cx="5019841" cy="4961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JSON</a:t>
            </a:r>
          </a:p>
        </p:txBody>
      </p:sp>
      <p:sp>
        <p:nvSpPr>
          <p:cNvPr id="433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Recent work</a:t>
            </a:r>
          </a:p>
          <a:p>
            <a:pPr lvl="1" marL="800100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Conflict-free replicated JSON data type</a:t>
            </a:r>
          </a:p>
          <a:p>
            <a:pPr lvl="1" marL="800100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JSON</a:t>
            </a:r>
          </a:p>
          <a:p>
            <a:pPr lvl="2" marL="1257300" indent="-342900">
              <a:lnSpc>
                <a:spcPct val="80000"/>
              </a:lnSpc>
              <a:spcBef>
                <a:spcPts val="600"/>
              </a:spcBef>
              <a:buChar char="–"/>
              <a:defRPr sz="2700"/>
            </a:pPr>
            <a:r>
              <a:t>Map</a:t>
            </a:r>
          </a:p>
          <a:p>
            <a:pPr lvl="2" marL="1257300" indent="-342900">
              <a:lnSpc>
                <a:spcPct val="80000"/>
              </a:lnSpc>
              <a:spcBef>
                <a:spcPts val="600"/>
              </a:spcBef>
              <a:buChar char="–"/>
              <a:defRPr sz="2700"/>
            </a:pPr>
            <a:r>
              <a:t>List</a:t>
            </a:r>
          </a:p>
          <a:p>
            <a:pPr lvl="2" marL="1257300" indent="-342900">
              <a:lnSpc>
                <a:spcPct val="80000"/>
              </a:lnSpc>
              <a:spcBef>
                <a:spcPts val="600"/>
              </a:spcBef>
              <a:buChar char="–"/>
              <a:defRPr sz="2700"/>
            </a:pPr>
            <a:r>
              <a:t>{“key1”: Map, “key2”: List, “key3”: value}</a:t>
            </a:r>
          </a:p>
          <a:p>
            <a:pPr lvl="2" marL="1257300" indent="-342900">
              <a:lnSpc>
                <a:spcPct val="80000"/>
              </a:lnSpc>
              <a:spcBef>
                <a:spcPts val="600"/>
              </a:spcBef>
              <a:buChar char="–"/>
              <a:defRPr sz="2700"/>
            </a:pPr>
            <a:r>
              <a:t>Nested CRDTs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multi-value registe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600"/>
              </a:spcBef>
              <a:defRPr sz="2700"/>
            </a:lvl1pPr>
          </a:lstStyle>
          <a:p>
            <a:pPr/>
            <a:r>
              <a:t>multi-value register</a:t>
            </a:r>
          </a:p>
        </p:txBody>
      </p:sp>
      <p:sp>
        <p:nvSpPr>
          <p:cNvPr id="438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JSON CRDT</a:t>
            </a:r>
          </a:p>
        </p:txBody>
      </p:sp>
      <p:pic>
        <p:nvPicPr>
          <p:cNvPr id="439" name="Screen Shot 2017-12-06 at 1.59.25 PM.png" descr="Screen Shot 2017-12-06 at 1.59.2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8584" y="2572091"/>
            <a:ext cx="7566832" cy="3252007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M. Kleppmann and A. R. Beresford, “A conflict-free replicated json datatype,” IEEE Transactions on Parallel and Distributed Systems, vol. 28, no. 10, pp. 2733–2746, Oct 2017"/>
          <p:cNvSpPr txBox="1"/>
          <p:nvPr/>
        </p:nvSpPr>
        <p:spPr>
          <a:xfrm>
            <a:off x="760014" y="6048390"/>
            <a:ext cx="767477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500"/>
              </a:lnSpc>
              <a:defRPr i="1" sz="1272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M. Kleppmann and A. R. Beresford, “A conflict-free replicated json datatype,” IEEE Transactions on Parallel and Distributed Systems, vol. 28, no. 10, pp. 2733–2746, Oct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JSON CRDT</a:t>
            </a:r>
          </a:p>
        </p:txBody>
      </p:sp>
      <p:pic>
        <p:nvPicPr>
          <p:cNvPr id="445" name="Screen Shot 2017-12-06 at 1.59.41 PM.png" descr="Screen Shot 2017-12-06 at 1.59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4290" y="2397567"/>
            <a:ext cx="6326820" cy="3064689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M. Kleppmann and A. R. Beresford, “A conflict-free replicated json datatype,” IEEE Transactions on Parallel and Distributed Systems, vol. 28, no. 10, pp. 2733–2746, Oct 2017"/>
          <p:cNvSpPr txBox="1"/>
          <p:nvPr/>
        </p:nvSpPr>
        <p:spPr>
          <a:xfrm>
            <a:off x="760014" y="6048390"/>
            <a:ext cx="767477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500"/>
              </a:lnSpc>
              <a:defRPr i="1" sz="1272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M. Kleppmann and A. R. Beresford, “A conflict-free replicated json datatype,” IEEE Transactions on Parallel and Distributed Systems, vol. 28, no. 10, pp. 2733–2746, Oct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JSON CRDT</a:t>
            </a:r>
          </a:p>
        </p:txBody>
      </p:sp>
      <p:pic>
        <p:nvPicPr>
          <p:cNvPr id="451" name="Screen Shot 2017-12-06 at 1.59.55 PM.png" descr="Screen Shot 2017-12-06 at 1.59.5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5972" y="2111010"/>
            <a:ext cx="6642856" cy="3517060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M. Kleppmann and A. R. Beresford, “A conflict-free replicated json datatype,” IEEE Transactions on Parallel and Distributed Systems, vol. 28, no. 10, pp. 2733–2746, Oct 2017"/>
          <p:cNvSpPr txBox="1"/>
          <p:nvPr/>
        </p:nvSpPr>
        <p:spPr>
          <a:xfrm>
            <a:off x="760014" y="6048390"/>
            <a:ext cx="767477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500"/>
              </a:lnSpc>
              <a:defRPr i="1" sz="1272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M. Kleppmann and A. R. Beresford, “A conflict-free replicated json datatype,” IEEE Transactions on Parallel and Distributed Systems, vol. 28, no. 10, pp. 2733–2746, Oct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JSON CRDT</a:t>
            </a:r>
          </a:p>
        </p:txBody>
      </p:sp>
      <p:pic>
        <p:nvPicPr>
          <p:cNvPr id="457" name="Screen Shot 2017-12-06 at 2.00.10 PM.png" descr="Screen Shot 2017-12-06 at 2.00.1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002" y="2048114"/>
            <a:ext cx="7305996" cy="3642852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M. Kleppmann and A. R. Beresford, “A conflict-free replicated json datatype,” IEEE Transactions on Parallel and Distributed Systems, vol. 28, no. 10, pp. 2733–2746, Oct 2017"/>
          <p:cNvSpPr txBox="1"/>
          <p:nvPr/>
        </p:nvSpPr>
        <p:spPr>
          <a:xfrm>
            <a:off x="760014" y="6048390"/>
            <a:ext cx="767477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500"/>
              </a:lnSpc>
              <a:defRPr i="1" sz="1272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M. Kleppmann and A. R. Beresford, “A conflict-free replicated json datatype,” IEEE Transactions on Parallel and Distributed Systems, vol. 28, no. 10, pp. 2733–2746, Oct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JSON CRDT</a:t>
            </a:r>
          </a:p>
        </p:txBody>
      </p:sp>
      <p:pic>
        <p:nvPicPr>
          <p:cNvPr id="463" name="Screen Shot 2017-12-06 at 2.00.25 PM.png" descr="Screen Shot 2017-12-06 at 2.00.2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7418" y="2039880"/>
            <a:ext cx="8089165" cy="3556755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M. Kleppmann and A. R. Beresford, “A conflict-free replicated json datatype,” IEEE Transactions on Parallel and Distributed Systems, vol. 28, no. 10, pp. 2733–2746, Oct 2017"/>
          <p:cNvSpPr txBox="1"/>
          <p:nvPr/>
        </p:nvSpPr>
        <p:spPr>
          <a:xfrm>
            <a:off x="760014" y="6048390"/>
            <a:ext cx="767477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500"/>
              </a:lnSpc>
              <a:defRPr i="1" sz="1272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M. Kleppmann and A. R. Beresford, “A conflict-free replicated json datatype,” IEEE Transactions on Parallel and Distributed Systems, vol. 28, no. 10, pp. 2733–2746, Oct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JSON CRDT</a:t>
            </a:r>
          </a:p>
        </p:txBody>
      </p:sp>
      <p:pic>
        <p:nvPicPr>
          <p:cNvPr id="469" name="Screen Shot 2017-12-06 at 2.00.38 PM.png" descr="Screen Shot 2017-12-06 at 2.00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9097" y="2497651"/>
            <a:ext cx="8025805" cy="2931123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M. Kleppmann and A. R. Beresford, “A conflict-free replicated json datatype,” IEEE Transactions on Parallel and Distributed Systems, vol. 28, no. 10, pp. 2733–2746, Oct 2017"/>
          <p:cNvSpPr txBox="1"/>
          <p:nvPr/>
        </p:nvSpPr>
        <p:spPr>
          <a:xfrm>
            <a:off x="760014" y="6048390"/>
            <a:ext cx="767477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500"/>
              </a:lnSpc>
              <a:defRPr i="1" sz="1272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M. Kleppmann and A. R. Beresford, “A conflict-free replicated json datatype,” IEEE Transactions on Parallel and Distributed Systems, vol. 28, no. 10, pp. 2733–2746, Oct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G-Counter CRDT</a:t>
            </a:r>
          </a:p>
        </p:txBody>
      </p:sp>
      <p:sp>
        <p:nvSpPr>
          <p:cNvPr id="475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TODO: algorithm and method (see wikipedia page)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PN-Counter CRDT</a:t>
            </a:r>
          </a:p>
        </p:txBody>
      </p:sp>
      <p:sp>
        <p:nvSpPr>
          <p:cNvPr id="478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TODO: algorithm and method (see wikipedia page)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G-Set CRDT</a:t>
            </a:r>
          </a:p>
        </p:txBody>
      </p:sp>
      <p:sp>
        <p:nvSpPr>
          <p:cNvPr id="481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TODO: algorithm and method (see wikipedia page)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Conflicts and Resolution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32787" indent="-332438" defTabSz="443484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97" sz="310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Partition A receives update(X</a:t>
            </a:r>
            <a:r>
              <a:rPr baseline="-33835"/>
              <a:t>a</a:t>
            </a:r>
            <a:r>
              <a:t>)</a:t>
            </a:r>
            <a:endParaRPr spc="0"/>
          </a:p>
          <a:p>
            <a:pPr marL="332787" indent="-332438" defTabSz="443484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97" sz="310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Partition B receives update(X</a:t>
            </a:r>
            <a:r>
              <a:rPr baseline="-33835"/>
              <a:t>b</a:t>
            </a:r>
            <a:r>
              <a:t>)</a:t>
            </a:r>
            <a:endParaRPr spc="0"/>
          </a:p>
          <a:p>
            <a:pPr marL="332787" indent="-332438" defTabSz="443484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97" sz="310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How to merge competing updates?</a:t>
            </a:r>
            <a:endParaRPr spc="0"/>
          </a:p>
          <a:p>
            <a:pPr lvl="1" marL="838080" indent="-314279" defTabSz="443484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/>
              <a:buChar char="-"/>
              <a:defRPr spc="-97" sz="310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Timestamp?</a:t>
            </a:r>
            <a:endParaRPr spc="0"/>
          </a:p>
          <a:p>
            <a:pPr lvl="1" marL="838080" indent="-314279" defTabSz="443484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/>
              <a:buChar char="-"/>
              <a:defRPr spc="-97" sz="310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Last-writer-wins?</a:t>
            </a:r>
            <a:endParaRPr spc="0"/>
          </a:p>
          <a:p>
            <a:pPr lvl="1" marL="838080" indent="-314279" defTabSz="443484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/>
              <a:buChar char="-"/>
              <a:defRPr spc="-97" sz="310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Solution may be imperfect (i.e. a loser)</a:t>
            </a:r>
            <a:endParaRPr spc="0"/>
          </a:p>
          <a:p>
            <a:pPr marL="332787" indent="-332438" defTabSz="443484">
              <a:lnSpc>
                <a:spcPct val="90000"/>
              </a:lnSpc>
              <a:spcBef>
                <a:spcPts val="1300"/>
              </a:spcBef>
              <a:buClr>
                <a:srgbClr val="000000"/>
              </a:buClr>
              <a:buSzPct val="100000"/>
              <a:buFont typeface="Arial"/>
              <a:buChar char="•"/>
              <a:defRPr spc="-97" sz="3104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Some data-types are conflict-free!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2P-Set CRDT</a:t>
            </a:r>
          </a:p>
        </p:txBody>
      </p:sp>
      <p:sp>
        <p:nvSpPr>
          <p:cNvPr id="484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TODO: algorithm and method (see wikipedia page)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LWW-Set CRDT</a:t>
            </a:r>
          </a:p>
        </p:txBody>
      </p:sp>
      <p:sp>
        <p:nvSpPr>
          <p:cNvPr id="487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TODO: algorithm and method (see wikipedia page)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OR-Set CRDT</a:t>
            </a:r>
          </a:p>
        </p:txBody>
      </p:sp>
      <p:sp>
        <p:nvSpPr>
          <p:cNvPr id="490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TODO: algorithm and method (see wikipedia page)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Sequence CRDTs</a:t>
            </a:r>
          </a:p>
        </p:txBody>
      </p:sp>
      <p:sp>
        <p:nvSpPr>
          <p:cNvPr id="493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TODO: algorithm and method (see wikipedia page)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Concurrent Editing</a:t>
            </a:r>
          </a:p>
        </p:txBody>
      </p:sp>
      <p:sp>
        <p:nvSpPr>
          <p:cNvPr id="49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Multiple users concurrently editing a document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Google Docs, Wikipedia, Git, SVN </a:t>
            </a:r>
          </a:p>
          <a:p>
            <a:pPr lvl="1" marL="514350" indent="-171450">
              <a:lnSpc>
                <a:spcPct val="80000"/>
              </a:lnSpc>
              <a:spcBef>
                <a:spcPts val="600"/>
              </a:spcBef>
              <a:defRPr sz="2700"/>
            </a:pPr>
            <a:r>
              <a:t>Centralized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Decentralized, peer-to-peer networks</a:t>
            </a:r>
          </a:p>
          <a:p>
            <a:pPr lvl="1" marL="514350" indent="-171450">
              <a:lnSpc>
                <a:spcPct val="80000"/>
              </a:lnSpc>
              <a:spcBef>
                <a:spcPts val="600"/>
              </a:spcBef>
              <a:defRPr sz="2700"/>
            </a:pPr>
            <a:r>
              <a:t>CRDT</a:t>
            </a:r>
          </a:p>
          <a:p>
            <a:pPr lvl="1" marL="514350" indent="-171450">
              <a:lnSpc>
                <a:spcPct val="80000"/>
              </a:lnSpc>
              <a:spcBef>
                <a:spcPts val="600"/>
              </a:spcBef>
              <a:defRPr sz="2700"/>
            </a:pPr>
            <a:r>
              <a:t>Main challenge </a:t>
            </a:r>
          </a:p>
          <a:p>
            <a:pPr lvl="2" marL="1085850" indent="-171450">
              <a:lnSpc>
                <a:spcPct val="80000"/>
              </a:lnSpc>
              <a:spcBef>
                <a:spcPts val="600"/>
              </a:spcBef>
              <a:buChar char="-"/>
              <a:defRPr sz="2700"/>
            </a:pPr>
            <a:r>
              <a:t>Intention preservation</a:t>
            </a:r>
          </a:p>
          <a:p>
            <a:pPr lvl="2" marL="1085850" indent="-171450">
              <a:lnSpc>
                <a:spcPct val="80000"/>
              </a:lnSpc>
              <a:spcBef>
                <a:spcPts val="600"/>
              </a:spcBef>
              <a:buChar char="-"/>
              <a:defRPr sz="2700"/>
            </a:pPr>
            <a:r>
              <a:t>Tombstones</a:t>
            </a:r>
          </a:p>
          <a:p>
            <a:pPr lvl="1" marL="514350" indent="-171450">
              <a:lnSpc>
                <a:spcPct val="80000"/>
              </a:lnSpc>
              <a:spcBef>
                <a:spcPts val="600"/>
              </a:spcBef>
              <a:defRPr sz="2700"/>
            </a:pPr>
            <a:r>
              <a:t>Demo!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CRDT in Action</a:t>
            </a:r>
          </a:p>
        </p:txBody>
      </p:sp>
      <p:sp>
        <p:nvSpPr>
          <p:cNvPr id="501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SoundCloud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Bet365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Redis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Riak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League of Legions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orbit-db</a:t>
            </a:r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Atom’s Teletype-CRDT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504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https://pages.lip6.fr/Marc.Shapiro/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https://www.youtube.com/watch?v=ebWVLVhiaiY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https://www.youtube.com/watch?v=vBU70EjwGfw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https://en.wikipedia.org/wiki/Conflict-free_replicated_data_type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Replication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Availability is desirable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Fault-tolerance is desirable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Low latency (high-performance) is desirable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32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Maintaining consistency can be difficult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pc="-1" sz="44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Key Concepts to Review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05341" indent="-305020" defTabSz="406908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89" sz="2848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Strong consistency</a:t>
            </a:r>
            <a:endParaRPr spc="0"/>
          </a:p>
          <a:p>
            <a:pPr marL="305341" indent="-305020" defTabSz="406908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89" sz="2848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Eventual consistency</a:t>
            </a:r>
            <a:endParaRPr spc="0"/>
          </a:p>
          <a:p>
            <a:pPr marL="305341" indent="-305020" defTabSz="406908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spc="-89" sz="2848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Conflict arbitration</a:t>
            </a:r>
            <a:endParaRPr spc="0"/>
          </a:p>
          <a:p>
            <a:pPr lvl="1" marL="768959" indent="-288359" defTabSz="406908">
              <a:lnSpc>
                <a:spcPct val="90000"/>
              </a:lnSpc>
              <a:spcBef>
                <a:spcPts val="900"/>
              </a:spcBef>
              <a:buClr>
                <a:srgbClr val="000000"/>
              </a:buClr>
              <a:buSzPct val="75000"/>
              <a:buFont typeface="Symbol"/>
              <a:buChar char="-"/>
              <a:defRPr spc="-89" sz="2848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Consensus and rollback</a:t>
            </a:r>
            <a:endParaRPr spc="0"/>
          </a:p>
          <a:p>
            <a:pPr marL="305341" indent="-305020" defTabSz="406908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Arial"/>
              <a:buChar char="•"/>
              <a:defRPr spc="-89" sz="2848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CAP problem (pick 2)</a:t>
            </a:r>
            <a:endParaRPr spc="0"/>
          </a:p>
          <a:p>
            <a:pPr lvl="1" marL="768959" indent="-288359" defTabSz="406908">
              <a:lnSpc>
                <a:spcPct val="90000"/>
              </a:lnSpc>
              <a:spcBef>
                <a:spcPts val="900"/>
              </a:spcBef>
              <a:buClr>
                <a:srgbClr val="000000"/>
              </a:buClr>
              <a:buSzPct val="75000"/>
              <a:buFont typeface="Symbol"/>
              <a:buChar char="-"/>
              <a:defRPr spc="-89" sz="2848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Consistency</a:t>
            </a:r>
            <a:endParaRPr spc="0"/>
          </a:p>
          <a:p>
            <a:pPr lvl="1" marL="768959" indent="-288359" defTabSz="406908">
              <a:lnSpc>
                <a:spcPct val="90000"/>
              </a:lnSpc>
              <a:spcBef>
                <a:spcPts val="900"/>
              </a:spcBef>
              <a:buClr>
                <a:srgbClr val="000000"/>
              </a:buClr>
              <a:buSzPct val="75000"/>
              <a:buFont typeface="Symbol"/>
              <a:buChar char="-"/>
              <a:defRPr spc="-89" sz="2848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Availability</a:t>
            </a:r>
            <a:endParaRPr spc="0"/>
          </a:p>
          <a:p>
            <a:pPr lvl="1" marL="768959" indent="-288359" defTabSz="406908">
              <a:lnSpc>
                <a:spcPct val="90000"/>
              </a:lnSpc>
              <a:spcBef>
                <a:spcPts val="900"/>
              </a:spcBef>
              <a:buClr>
                <a:srgbClr val="000000"/>
              </a:buClr>
              <a:buSzPct val="75000"/>
              <a:buFont typeface="Symbol"/>
              <a:buChar char="-"/>
              <a:defRPr spc="-89" sz="2848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Partition Tolerance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strong consistency</a:t>
            </a:r>
          </a:p>
        </p:txBody>
      </p:sp>
      <p:sp>
        <p:nvSpPr>
          <p:cNvPr id="143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/>
            <a:r>
              <a:t>Everyone knows about every update immediately</a:t>
            </a:r>
          </a:p>
          <a:p>
            <a:pPr/>
            <a:r>
              <a:t>There is an order for all operations</a:t>
            </a:r>
          </a:p>
          <a:p>
            <a:pPr/>
            <a:r>
              <a:t>Everyone sees the same order</a:t>
            </a:r>
          </a:p>
          <a:p>
            <a:pPr/>
            <a:r>
              <a:t>Bottlenecks:</a:t>
            </a:r>
          </a:p>
          <a:p>
            <a:pPr lvl="1" marL="742950" indent="-285750">
              <a:spcBef>
                <a:spcPts val="600"/>
              </a:spcBef>
              <a:buFont typeface="Helvetica"/>
              <a:defRPr sz="2800"/>
            </a:pPr>
            <a:r>
              <a:t>Consensus problem 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Makes the system sequential</a:t>
            </a:r>
          </a:p>
          <a:p>
            <a:pPr lvl="3" marL="1600200" indent="-228600">
              <a:spcBef>
                <a:spcPts val="400"/>
              </a:spcBef>
              <a:defRPr sz="2000"/>
            </a:pPr>
            <a:r>
              <a:t>Slow, not scalable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Tolerates &lt; n/2 failures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Content Placeholder 2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/>
            <a:r>
              <a:t>Unfortunately, the CAP theorem tells us that no system satisfying those three desirable properties together exists:</a:t>
            </a:r>
          </a:p>
          <a:p>
            <a:pPr lvl="1" marL="742950" indent="-285750">
              <a:spcBef>
                <a:spcPts val="600"/>
              </a:spcBef>
              <a:buFont typeface="Helvetica"/>
              <a:defRPr sz="2800"/>
            </a:pPr>
            <a:r>
              <a:t>Availability is often dropped!</a:t>
            </a:r>
          </a:p>
          <a:p>
            <a:pPr/>
            <a:r>
              <a:t>Drop strong consistency for a weaker form of consistency:</a:t>
            </a:r>
          </a:p>
          <a:p>
            <a:pPr lvl="1" marL="742950" indent="-285750">
              <a:spcBef>
                <a:spcPts val="600"/>
              </a:spcBef>
              <a:buFont typeface="Helvetica"/>
              <a:defRPr sz="2800"/>
            </a:pPr>
            <a:r>
              <a:t>Eventual consistency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