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579D0-8859-CD47-8AFB-74FEA5E9F1C5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7B1A8-32A6-524E-9C80-E8A06C72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replicas converge toward the same state in finite time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 consistency means that replicas eventually reach the same final value if clients stop submitting updates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7B1A8-32A6-524E-9C80-E8A06C7231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7B1A8-32A6-524E-9C80-E8A06C723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5D5-91F1-E84D-83A3-6609679499BC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EAD3-A872-1140-9391-B6FEA5FCE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2148"/>
          </a:xfrm>
        </p:spPr>
        <p:txBody>
          <a:bodyPr/>
          <a:lstStyle/>
          <a:p>
            <a:r>
              <a:rPr lang="en-US" dirty="0" smtClean="0"/>
              <a:t>State-based:</a:t>
            </a:r>
          </a:p>
          <a:p>
            <a:pPr lvl="1"/>
            <a:r>
              <a:rPr lang="en-US" dirty="0" smtClean="0"/>
              <a:t>Local queries, local updates at source</a:t>
            </a:r>
          </a:p>
          <a:p>
            <a:pPr lvl="1"/>
            <a:r>
              <a:rPr lang="en-US" dirty="0" smtClean="0"/>
              <a:t>Send full state every once in a while</a:t>
            </a:r>
          </a:p>
          <a:p>
            <a:pPr lvl="1"/>
            <a:r>
              <a:rPr lang="en-US" dirty="0" smtClean="0"/>
              <a:t>On receive, merge</a:t>
            </a:r>
          </a:p>
          <a:p>
            <a:pPr lvl="1"/>
            <a:r>
              <a:rPr lang="en-US" dirty="0" smtClean="0"/>
              <a:t>File systems (NFS, Unison, Dynamo)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9677" y="4515578"/>
            <a:ext cx="6073794" cy="2069324"/>
            <a:chOff x="1163570" y="4039876"/>
            <a:chExt cx="6073794" cy="2069324"/>
          </a:xfrm>
        </p:grpSpPr>
        <p:grpSp>
          <p:nvGrpSpPr>
            <p:cNvPr id="5" name="Group 4"/>
            <p:cNvGrpSpPr/>
            <p:nvPr/>
          </p:nvGrpSpPr>
          <p:grpSpPr>
            <a:xfrm>
              <a:off x="1331399" y="4108808"/>
              <a:ext cx="5905965" cy="2000392"/>
              <a:chOff x="1331399" y="3386329"/>
              <a:chExt cx="5905965" cy="20003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331399" y="3386329"/>
                <a:ext cx="990017" cy="200039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529405" y="3686729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29405" y="4508203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96523" y="3836929"/>
                <a:ext cx="4840841" cy="409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396523" y="4794950"/>
                <a:ext cx="4840841" cy="40964"/>
              </a:xfrm>
              <a:prstGeom prst="straightConnector1">
                <a:avLst/>
              </a:prstGeom>
              <a:ln w="38100" cmpd="sng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163570" y="4039876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5180242" y="5907192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85073" y="6122519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2.m(s1)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34122" y="4974601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92191" y="4949763"/>
            <a:ext cx="204831" cy="2029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15208" y="460113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1.u(a)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97022" y="5177547"/>
            <a:ext cx="883220" cy="6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8300" y="5201697"/>
            <a:ext cx="39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replicas talk to each other directly on </a:t>
            </a:r>
            <a:r>
              <a:rPr lang="en-US" dirty="0" smtClean="0"/>
              <a:t>indirectly</a:t>
            </a:r>
          </a:p>
          <a:p>
            <a:r>
              <a:rPr lang="en-US" dirty="0"/>
              <a:t> if it converges it will satisfy the strong </a:t>
            </a:r>
            <a:r>
              <a:rPr lang="en-US" dirty="0" smtClean="0"/>
              <a:t>consistency</a:t>
            </a:r>
          </a:p>
          <a:p>
            <a:r>
              <a:rPr lang="en-US" dirty="0"/>
              <a:t>What is the sufficient condition for it to converge?</a:t>
            </a:r>
          </a:p>
        </p:txBody>
      </p:sp>
    </p:spTree>
    <p:extLst>
      <p:ext uri="{BB962C8B-B14F-4D97-AF65-F5344CB8AC3E}">
        <p14:creationId xmlns:p14="http://schemas.microsoft.com/office/powerpoint/2010/main" val="16455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Semilattice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Set with partial order and an operation can take any two values and give you an upper bound on them</a:t>
            </a:r>
          </a:p>
          <a:p>
            <a:r>
              <a:rPr lang="en-US" dirty="0" smtClean="0"/>
              <a:t>If the payload forms a </a:t>
            </a:r>
            <a:r>
              <a:rPr lang="en-US" dirty="0" err="1" smtClean="0"/>
              <a:t>semilattice</a:t>
            </a:r>
            <a:r>
              <a:rPr lang="en-US" dirty="0" smtClean="0"/>
              <a:t> (partial order on values, always can take an upper bound) </a:t>
            </a:r>
          </a:p>
          <a:p>
            <a:r>
              <a:rPr lang="en-US" dirty="0" smtClean="0"/>
              <a:t>If updates are increasing  in </a:t>
            </a:r>
            <a:r>
              <a:rPr lang="en-US" dirty="0" err="1" smtClean="0"/>
              <a:t>semilattice</a:t>
            </a:r>
            <a:endParaRPr lang="en-US" dirty="0"/>
          </a:p>
          <a:p>
            <a:r>
              <a:rPr lang="en-US" dirty="0" smtClean="0"/>
              <a:t>If merge function computes this upper bound</a:t>
            </a:r>
          </a:p>
          <a:p>
            <a:r>
              <a:rPr lang="en-US" dirty="0" smtClean="0"/>
              <a:t>-&gt; replicas converge to LUB of last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example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21808" y="2267426"/>
            <a:ext cx="990017" cy="2000392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19814" y="2567826"/>
            <a:ext cx="573527" cy="6008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19814" y="3389300"/>
            <a:ext cx="573527" cy="60080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11825" y="2600180"/>
            <a:ext cx="6420330" cy="409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11825" y="3767705"/>
            <a:ext cx="6420330" cy="4096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3979" y="219849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Oval 11"/>
          <p:cNvSpPr/>
          <p:nvPr/>
        </p:nvSpPr>
        <p:spPr>
          <a:xfrm>
            <a:off x="5259416" y="3666232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34862" y="2539671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0516" y="2514833"/>
            <a:ext cx="204831" cy="2029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95347" y="2860463"/>
            <a:ext cx="301145" cy="6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79262" y="2499401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16889" y="2509133"/>
            <a:ext cx="204831" cy="2029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96492" y="3707196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77609" y="3666708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06718" y="2717779"/>
            <a:ext cx="56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{}=0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06718" y="3872298"/>
            <a:ext cx="56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{}=0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8515" y="2080648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68515" y="2730215"/>
            <a:ext cx="94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{s1:5}=5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650230" y="3910142"/>
            <a:ext cx="94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{s1:5}=5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81678" y="3296900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51491" y="2080648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41285" y="2698375"/>
            <a:ext cx="94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{s1:9}=9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21720" y="2717779"/>
            <a:ext cx="1455889" cy="884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68515" y="3917342"/>
            <a:ext cx="1391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{s1:5,s2:3}=8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28211" y="3875286"/>
            <a:ext cx="15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{s1:9,s2:3}=12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7327" y="3672340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23697" y="2508524"/>
            <a:ext cx="204831" cy="2029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22158" y="2742617"/>
            <a:ext cx="395925" cy="859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063854" y="2128328"/>
            <a:ext cx="150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{s1:9,s2:3}=12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9" grpId="0" animBg="1"/>
      <p:bldP spid="20" grpId="0" animBg="1"/>
      <p:bldP spid="23" grpId="0" animBg="1"/>
      <p:bldP spid="24" grpId="0" animBg="1"/>
      <p:bldP spid="26" grpId="0"/>
      <p:bldP spid="27" grpId="0"/>
      <p:bldP spid="28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3" grpId="1" animBg="1"/>
      <p:bldP spid="44" grpId="1" animBg="1"/>
      <p:bldP spid="4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state-based example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8276" y="1931854"/>
            <a:ext cx="7578176" cy="2187170"/>
            <a:chOff x="653979" y="2080648"/>
            <a:chExt cx="7578176" cy="2187170"/>
          </a:xfrm>
        </p:grpSpPr>
        <p:sp>
          <p:nvSpPr>
            <p:cNvPr id="7" name="Oval 6"/>
            <p:cNvSpPr/>
            <p:nvPr/>
          </p:nvSpPr>
          <p:spPr>
            <a:xfrm>
              <a:off x="821808" y="2267426"/>
              <a:ext cx="990017" cy="2000392"/>
            </a:xfrm>
            <a:prstGeom prst="ellips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19814" y="2567826"/>
              <a:ext cx="573527" cy="60080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19814" y="3389300"/>
              <a:ext cx="573527" cy="60080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811825" y="2600180"/>
              <a:ext cx="6420330" cy="40964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11825" y="3767705"/>
              <a:ext cx="6420330" cy="40964"/>
            </a:xfrm>
            <a:prstGeom prst="straightConnector1">
              <a:avLst/>
            </a:prstGeom>
            <a:ln w="38100" cmpd="sng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3979" y="2198494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634862" y="2539671"/>
              <a:ext cx="204831" cy="20294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0516" y="2514833"/>
              <a:ext cx="204831" cy="20294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347" y="2860463"/>
              <a:ext cx="3587425" cy="7769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879262" y="2499401"/>
              <a:ext cx="204831" cy="20294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616889" y="2509133"/>
              <a:ext cx="204831" cy="20294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266308" y="3707196"/>
              <a:ext cx="204831" cy="20294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12937" y="3666708"/>
              <a:ext cx="204831" cy="202946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06718" y="2717779"/>
              <a:ext cx="561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{}=0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6718" y="3872298"/>
              <a:ext cx="561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{}=0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8515" y="2080648"/>
              <a:ext cx="73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Plus 5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8515" y="2730215"/>
              <a:ext cx="947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{s1:5}=5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97222" y="3869654"/>
              <a:ext cx="947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{s1:9}=9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51491" y="2080648"/>
              <a:ext cx="73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Plus 4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41285" y="2698375"/>
              <a:ext cx="947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{s1:9}=9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821720" y="2752638"/>
              <a:ext cx="393633" cy="8847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461124" y="3881088"/>
              <a:ext cx="9478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{s1:9}=9</a:t>
              </a:r>
              <a:endParaRPr lang="en-US" dirty="0"/>
            </a:p>
          </p:txBody>
        </p:sp>
      </p:grp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558276" y="4686497"/>
            <a:ext cx="8229600" cy="642456"/>
          </a:xfrm>
        </p:spPr>
        <p:txBody>
          <a:bodyPr>
            <a:normAutofit/>
          </a:bodyPr>
          <a:lstStyle/>
          <a:p>
            <a:r>
              <a:rPr lang="en-US" dirty="0" smtClean="0"/>
              <a:t>Out of order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21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operation-based:</a:t>
            </a:r>
          </a:p>
          <a:p>
            <a:pPr lvl="1"/>
            <a:r>
              <a:rPr lang="en-US" dirty="0" smtClean="0"/>
              <a:t>Only updates are sent (smaller)</a:t>
            </a:r>
          </a:p>
          <a:p>
            <a:pPr lvl="1"/>
            <a:r>
              <a:rPr lang="en-US" dirty="0" smtClean="0"/>
              <a:t>Each replica replay the updates</a:t>
            </a:r>
          </a:p>
          <a:p>
            <a:pPr lvl="1"/>
            <a:r>
              <a:rPr lang="en-US" dirty="0" smtClean="0"/>
              <a:t>Reconcile non-commutative operations</a:t>
            </a:r>
          </a:p>
          <a:p>
            <a:pPr lvl="1"/>
            <a:r>
              <a:rPr lang="en-US" dirty="0" smtClean="0"/>
              <a:t>Collaborative editing, Bayou, PNUTS</a:t>
            </a:r>
          </a:p>
          <a:p>
            <a:r>
              <a:rPr lang="en-US" dirty="0" smtClean="0"/>
              <a:t>Need something stronger! 	</a:t>
            </a:r>
          </a:p>
          <a:p>
            <a:r>
              <a:rPr lang="en-US" dirty="0" smtClean="0"/>
              <a:t>Make sure that all updates are propagated to all other replicas (downstream replicas)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99677" y="4515578"/>
            <a:ext cx="6073794" cy="2069324"/>
            <a:chOff x="1163570" y="4039876"/>
            <a:chExt cx="6073794" cy="2069324"/>
          </a:xfrm>
        </p:grpSpPr>
        <p:grpSp>
          <p:nvGrpSpPr>
            <p:cNvPr id="5" name="Group 4"/>
            <p:cNvGrpSpPr/>
            <p:nvPr/>
          </p:nvGrpSpPr>
          <p:grpSpPr>
            <a:xfrm>
              <a:off x="1331399" y="4108808"/>
              <a:ext cx="5905965" cy="2000392"/>
              <a:chOff x="1331399" y="3386329"/>
              <a:chExt cx="5905965" cy="200039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331399" y="3386329"/>
                <a:ext cx="990017" cy="200039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529405" y="3686729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529405" y="4508203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96523" y="3836929"/>
                <a:ext cx="4840841" cy="409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2396523" y="4794950"/>
                <a:ext cx="4840841" cy="40964"/>
              </a:xfrm>
              <a:prstGeom prst="straightConnector1">
                <a:avLst/>
              </a:prstGeom>
              <a:ln w="38100" cmpd="sng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163570" y="4039876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5180242" y="5907192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85073" y="6122519"/>
            <a:ext cx="83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S2.u(a)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134122" y="4959825"/>
            <a:ext cx="204831" cy="20294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715208" y="4601130"/>
            <a:ext cx="8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1.u(a)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38953" y="5201697"/>
            <a:ext cx="1841289" cy="70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8383" y="5201697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Op-based 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6105" y="2160408"/>
            <a:ext cx="990017" cy="2000392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24111" y="2460808"/>
            <a:ext cx="573527" cy="60080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4111" y="3282282"/>
            <a:ext cx="573527" cy="60080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6122" y="2493162"/>
            <a:ext cx="6420330" cy="409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16122" y="3660687"/>
            <a:ext cx="6420330" cy="40964"/>
          </a:xfrm>
          <a:prstGeom prst="straightConnector1">
            <a:avLst/>
          </a:prstGeom>
          <a:ln w="3810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276" y="2091476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Oval 10"/>
          <p:cNvSpPr/>
          <p:nvPr/>
        </p:nvSpPr>
        <p:spPr>
          <a:xfrm>
            <a:off x="2539159" y="2432653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17605" y="2646636"/>
            <a:ext cx="585667" cy="883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5542" y="2392383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11015" y="26107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11015" y="376528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72812" y="1973630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82748" y="264663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75260" y="3698417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1994" y="1975742"/>
            <a:ext cx="90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730908" y="2734970"/>
            <a:ext cx="2170611" cy="82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4752" y="3810802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67659" y="3558402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9401" y="3761348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09615" y="3259245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4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243166" y="3602280"/>
            <a:ext cx="204831" cy="2029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496412" y="2595329"/>
            <a:ext cx="2069521" cy="104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14109" y="2554799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0587" y="2795427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476" y="3040418"/>
            <a:ext cx="90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92849" y="2580199"/>
            <a:ext cx="73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 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565933" y="2493162"/>
            <a:ext cx="418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57200" y="4647431"/>
            <a:ext cx="8229600" cy="15671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(5 + 4) × 2 ≠ (5 × 2) +4</a:t>
            </a:r>
            <a:endParaRPr lang="en-US" dirty="0"/>
          </a:p>
          <a:p>
            <a:r>
              <a:rPr lang="en-US" dirty="0" smtClean="0"/>
              <a:t>Updates should be commutative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0" grpId="0"/>
      <p:bldP spid="21" grpId="0"/>
      <p:bldP spid="22" grpId="0"/>
      <p:bldP spid="23" grpId="0"/>
      <p:bldP spid="26" grpId="0"/>
      <p:bldP spid="29" grpId="0" animBg="1"/>
      <p:bldP spid="36" grpId="0"/>
      <p:bldP spid="37" grpId="0"/>
      <p:bldP spid="38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state-based:</a:t>
            </a:r>
          </a:p>
          <a:p>
            <a:pPr lvl="1"/>
            <a:r>
              <a:rPr lang="en-US" dirty="0" smtClean="0"/>
              <a:t>Update and merge</a:t>
            </a:r>
          </a:p>
          <a:p>
            <a:pPr lvl="1"/>
            <a:r>
              <a:rPr lang="en-US" dirty="0" smtClean="0"/>
              <a:t>Simple data types</a:t>
            </a:r>
          </a:p>
          <a:p>
            <a:pPr lvl="1"/>
            <a:r>
              <a:rPr lang="en-US" dirty="0" smtClean="0"/>
              <a:t>Not efficient for large objects</a:t>
            </a:r>
          </a:p>
          <a:p>
            <a:r>
              <a:rPr lang="en-US" dirty="0" smtClean="0"/>
              <a:t>Operation-based: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More powerful</a:t>
            </a:r>
          </a:p>
          <a:p>
            <a:pPr lvl="1"/>
            <a:r>
              <a:rPr lang="en-US" dirty="0" smtClean="0"/>
              <a:t>Small messages</a:t>
            </a:r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equivalent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take any state based object and emulate it in an op</a:t>
            </a:r>
            <a:r>
              <a:rPr lang="en-US" dirty="0" smtClean="0"/>
              <a:t>-based </a:t>
            </a:r>
            <a:r>
              <a:rPr lang="en-US" dirty="0"/>
              <a:t>model and if </a:t>
            </a:r>
            <a:r>
              <a:rPr lang="en-US" dirty="0" smtClean="0"/>
              <a:t>one converges </a:t>
            </a:r>
            <a:r>
              <a:rPr lang="en-US" dirty="0"/>
              <a:t>the other converges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data structure distributed over a large network and manipulated by a large base of users around the world</a:t>
            </a:r>
          </a:p>
          <a:p>
            <a:r>
              <a:rPr lang="en-US" dirty="0"/>
              <a:t>Having multiple replicas of the data structure:</a:t>
            </a:r>
          </a:p>
          <a:p>
            <a:pPr lvl="1"/>
            <a:r>
              <a:rPr lang="en-US" dirty="0"/>
              <a:t>good for fault tolerance and read latency</a:t>
            </a:r>
          </a:p>
          <a:p>
            <a:pPr lvl="1"/>
            <a:r>
              <a:rPr lang="en-US" dirty="0"/>
              <a:t>Problem with updates :</a:t>
            </a:r>
          </a:p>
          <a:p>
            <a:pPr lvl="2"/>
            <a:r>
              <a:rPr lang="en-US" dirty="0"/>
              <a:t>Synchronize -&gt; slow</a:t>
            </a:r>
          </a:p>
          <a:p>
            <a:pPr lvl="2"/>
            <a:r>
              <a:rPr lang="en-US" dirty="0"/>
              <a:t>Don’t synchronize -&gt; </a:t>
            </a:r>
            <a:r>
              <a:rPr lang="en-US" dirty="0" smtClean="0"/>
              <a:t>conflicts</a:t>
            </a:r>
          </a:p>
          <a:p>
            <a:r>
              <a:rPr lang="en-US" dirty="0" smtClean="0"/>
              <a:t>The provided data structure should follow the CAP properties:</a:t>
            </a:r>
          </a:p>
          <a:p>
            <a:pPr lvl="1"/>
            <a:r>
              <a:rPr lang="en-US" dirty="0" smtClean="0"/>
              <a:t>Consistency 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partition-tolerance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Everyone knows about every update immediately</a:t>
            </a:r>
          </a:p>
          <a:p>
            <a:r>
              <a:rPr lang="en-US" dirty="0" smtClean="0"/>
              <a:t>There is an order for all operations</a:t>
            </a:r>
          </a:p>
          <a:p>
            <a:r>
              <a:rPr lang="en-US" dirty="0" smtClean="0"/>
              <a:t>Everyone sees the same order</a:t>
            </a:r>
          </a:p>
          <a:p>
            <a:r>
              <a:rPr lang="en-US" dirty="0" smtClean="0"/>
              <a:t>Bottlenecks:</a:t>
            </a:r>
          </a:p>
          <a:p>
            <a:pPr lvl="1"/>
            <a:r>
              <a:rPr lang="en-US" dirty="0" smtClean="0"/>
              <a:t>Consensus problem </a:t>
            </a:r>
          </a:p>
          <a:p>
            <a:pPr lvl="2"/>
            <a:r>
              <a:rPr lang="en-US" dirty="0" smtClean="0"/>
              <a:t>Makes the system sequential</a:t>
            </a:r>
          </a:p>
          <a:p>
            <a:pPr lvl="3"/>
            <a:r>
              <a:rPr lang="en-US" dirty="0" smtClean="0"/>
              <a:t>Slow, not scalable</a:t>
            </a:r>
          </a:p>
          <a:p>
            <a:pPr lvl="2"/>
            <a:r>
              <a:rPr lang="en-US" dirty="0" smtClean="0"/>
              <a:t>Tolerates &lt; n/2 failures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the CAP theorem tells us that no system satisfying those three desirable properties together exists:</a:t>
            </a:r>
          </a:p>
          <a:p>
            <a:pPr lvl="1"/>
            <a:r>
              <a:rPr lang="en-US" dirty="0"/>
              <a:t>Availability is often dropped!</a:t>
            </a:r>
          </a:p>
          <a:p>
            <a:r>
              <a:rPr lang="en-US" dirty="0" smtClean="0"/>
              <a:t>Drop </a:t>
            </a:r>
            <a:r>
              <a:rPr lang="en-US" dirty="0"/>
              <a:t>strong consistency for a weaker form of </a:t>
            </a:r>
            <a:r>
              <a:rPr lang="en-US" dirty="0" smtClean="0"/>
              <a:t>consistency:</a:t>
            </a:r>
            <a:endParaRPr lang="en-US" dirty="0"/>
          </a:p>
          <a:p>
            <a:pPr lvl="1"/>
            <a:r>
              <a:rPr lang="en-US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41683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Update local + propagate</a:t>
            </a:r>
          </a:p>
          <a:p>
            <a:r>
              <a:rPr lang="en-US" dirty="0" smtClean="0"/>
              <a:t>All updates eventually take effect at all replicas, asynchronously and possibly in different orders</a:t>
            </a:r>
          </a:p>
          <a:p>
            <a:r>
              <a:rPr lang="en-US" dirty="0" smtClean="0"/>
              <a:t>Concurrent updates may conflict</a:t>
            </a:r>
          </a:p>
          <a:p>
            <a:r>
              <a:rPr lang="en-US" dirty="0" smtClean="0"/>
              <a:t>Still needs consensus </a:t>
            </a:r>
          </a:p>
          <a:p>
            <a:pPr lvl="1"/>
            <a:r>
              <a:rPr lang="en-US" dirty="0" smtClean="0"/>
              <a:t>Conflict -&gt; reconcile</a:t>
            </a:r>
          </a:p>
          <a:p>
            <a:pPr lvl="1"/>
            <a:r>
              <a:rPr lang="en-US" dirty="0" smtClean="0"/>
              <a:t>Moved consensus off the critical path (background)</a:t>
            </a:r>
            <a:endParaRPr lang="en-US" dirty="0"/>
          </a:p>
          <a:p>
            <a:r>
              <a:rPr lang="en-US" dirty="0" smtClean="0"/>
              <a:t>Better performance, more complex</a:t>
            </a:r>
          </a:p>
          <a:p>
            <a:r>
              <a:rPr lang="en-US" dirty="0" smtClean="0"/>
              <a:t>May come at the cost of availability when synchronizing!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Strong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local + propagate</a:t>
            </a:r>
          </a:p>
          <a:p>
            <a:r>
              <a:rPr lang="en-US" dirty="0" smtClean="0"/>
              <a:t>A </a:t>
            </a:r>
            <a:r>
              <a:rPr lang="en-US" dirty="0"/>
              <a:t>replica of the shared data structure is coherent with other replicas that </a:t>
            </a:r>
            <a:r>
              <a:rPr lang="en-US" i="1" dirty="0"/>
              <a:t>have observed </a:t>
            </a:r>
            <a:r>
              <a:rPr lang="en-US" dirty="0"/>
              <a:t>the same </a:t>
            </a:r>
            <a:r>
              <a:rPr lang="en-US" dirty="0" smtClean="0"/>
              <a:t>operations </a:t>
            </a:r>
          </a:p>
          <a:p>
            <a:r>
              <a:rPr lang="en-US" dirty="0" smtClean="0"/>
              <a:t>No synchronization (no consensus)</a:t>
            </a:r>
          </a:p>
          <a:p>
            <a:r>
              <a:rPr lang="en-US" dirty="0"/>
              <a:t>Deterministic outcome for every conflict</a:t>
            </a:r>
            <a:endParaRPr lang="en-US" dirty="0" smtClean="0"/>
          </a:p>
          <a:p>
            <a:r>
              <a:rPr lang="en-US" dirty="0" smtClean="0"/>
              <a:t>Allow any number of failure</a:t>
            </a:r>
          </a:p>
          <a:p>
            <a:r>
              <a:rPr lang="en-US" dirty="0" smtClean="0">
                <a:sym typeface="Wingdings"/>
              </a:rPr>
              <a:t> solves CAP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EC:</a:t>
            </a:r>
          </a:p>
          <a:p>
            <a:pPr lvl="1"/>
            <a:r>
              <a:rPr lang="en-US" b="1" dirty="0"/>
              <a:t>Eventual delivery: </a:t>
            </a:r>
            <a:r>
              <a:rPr lang="en-US" i="1" dirty="0"/>
              <a:t>An update delivered at some correct replica is eventually delivered to all correct replicas: </a:t>
            </a:r>
            <a:r>
              <a:rPr lang="en-US" dirty="0"/>
              <a:t>∀</a:t>
            </a:r>
            <a:r>
              <a:rPr lang="en-US" dirty="0" err="1"/>
              <a:t>i,j</a:t>
            </a:r>
            <a:r>
              <a:rPr lang="en-US" dirty="0"/>
              <a:t> : f ∈ c</a:t>
            </a:r>
            <a:r>
              <a:rPr lang="en-US" sz="400" dirty="0"/>
              <a:t>i </a:t>
            </a:r>
            <a:r>
              <a:rPr lang="en-US" dirty="0"/>
              <a:t>⇒ ♦f ∈ </a:t>
            </a:r>
            <a:r>
              <a:rPr lang="en-US" dirty="0" smtClean="0"/>
              <a:t>c</a:t>
            </a:r>
            <a:endParaRPr lang="en-US" sz="400" dirty="0" smtClean="0"/>
          </a:p>
          <a:p>
            <a:pPr lvl="1"/>
            <a:r>
              <a:rPr lang="en-US" b="1" dirty="0"/>
              <a:t>Termination: </a:t>
            </a:r>
            <a:r>
              <a:rPr lang="en-US" i="1" dirty="0"/>
              <a:t>All method executions terminate </a:t>
            </a:r>
            <a:endParaRPr lang="en-US" i="1" dirty="0" smtClean="0"/>
          </a:p>
          <a:p>
            <a:pPr lvl="1"/>
            <a:r>
              <a:rPr lang="en-US" b="1" dirty="0"/>
              <a:t>Convergence: </a:t>
            </a:r>
            <a:r>
              <a:rPr lang="en-US" i="1" dirty="0"/>
              <a:t>Correct replicas that have delivered the same updates eventually reach </a:t>
            </a:r>
            <a:r>
              <a:rPr lang="en-US" i="1" dirty="0" smtClean="0"/>
              <a:t>equivalent </a:t>
            </a:r>
            <a:r>
              <a:rPr lang="en-US" i="1" dirty="0"/>
              <a:t>state: </a:t>
            </a:r>
            <a:r>
              <a:rPr lang="en-US" dirty="0"/>
              <a:t>∀</a:t>
            </a:r>
            <a:r>
              <a:rPr lang="en-US" dirty="0" err="1"/>
              <a:t>i,j</a:t>
            </a:r>
            <a:r>
              <a:rPr lang="en-US" dirty="0"/>
              <a:t> : ci = </a:t>
            </a:r>
            <a:r>
              <a:rPr lang="en-US" dirty="0" err="1"/>
              <a:t>cj</a:t>
            </a:r>
            <a:r>
              <a:rPr lang="en-US" dirty="0"/>
              <a:t> ⇒ ♦ </a:t>
            </a:r>
            <a:r>
              <a:rPr lang="en-US" dirty="0" err="1"/>
              <a:t>si</a:t>
            </a:r>
            <a:r>
              <a:rPr lang="en-US" dirty="0"/>
              <a:t> ≡ </a:t>
            </a:r>
            <a:r>
              <a:rPr lang="en-US" dirty="0" err="1" smtClean="0"/>
              <a:t>sj</a:t>
            </a:r>
            <a:endParaRPr lang="en-US" dirty="0" smtClean="0"/>
          </a:p>
          <a:p>
            <a:r>
              <a:rPr lang="en-US" dirty="0" smtClean="0"/>
              <a:t>SCE</a:t>
            </a:r>
          </a:p>
          <a:p>
            <a:pPr lvl="1"/>
            <a:r>
              <a:rPr lang="en-US" b="1" dirty="0"/>
              <a:t>Strong Convergence: </a:t>
            </a:r>
            <a:r>
              <a:rPr lang="en-US" i="1" dirty="0"/>
              <a:t>Correct replicas that have delivered the same updates </a:t>
            </a:r>
            <a:r>
              <a:rPr lang="en-US" i="1" dirty="0">
                <a:solidFill>
                  <a:srgbClr val="FF0000"/>
                </a:solidFill>
              </a:rPr>
              <a:t>have</a:t>
            </a:r>
            <a:r>
              <a:rPr lang="en-US" i="1" dirty="0"/>
              <a:t> </a:t>
            </a:r>
            <a:r>
              <a:rPr lang="en-US" i="1" dirty="0" smtClean="0"/>
              <a:t>equivalent </a:t>
            </a:r>
            <a:r>
              <a:rPr lang="en-US" i="1" dirty="0"/>
              <a:t>state: </a:t>
            </a:r>
            <a:r>
              <a:rPr lang="en-US" dirty="0"/>
              <a:t>∀</a:t>
            </a:r>
            <a:r>
              <a:rPr lang="en-US" dirty="0" err="1"/>
              <a:t>i,j</a:t>
            </a:r>
            <a:r>
              <a:rPr lang="en-US" dirty="0"/>
              <a:t> :c</a:t>
            </a:r>
            <a:r>
              <a:rPr lang="en-US" sz="400" dirty="0"/>
              <a:t>i </a:t>
            </a:r>
            <a:r>
              <a:rPr lang="en-US" dirty="0"/>
              <a:t>=</a:t>
            </a:r>
            <a:r>
              <a:rPr lang="en-US" dirty="0" err="1"/>
              <a:t>c</a:t>
            </a:r>
            <a:r>
              <a:rPr lang="en-US" sz="400" dirty="0" err="1"/>
              <a:t>j</a:t>
            </a:r>
            <a:r>
              <a:rPr lang="en-US" sz="400" dirty="0"/>
              <a:t> </a:t>
            </a:r>
            <a:r>
              <a:rPr lang="en-US" dirty="0"/>
              <a:t>⇒</a:t>
            </a:r>
            <a:r>
              <a:rPr lang="en-US" dirty="0" err="1"/>
              <a:t>s</a:t>
            </a:r>
            <a:r>
              <a:rPr lang="en-US" sz="400" dirty="0" err="1"/>
              <a:t>i</a:t>
            </a:r>
            <a:r>
              <a:rPr lang="en-US" sz="400" dirty="0"/>
              <a:t> </a:t>
            </a:r>
            <a:r>
              <a:rPr lang="en-US" dirty="0"/>
              <a:t>≡</a:t>
            </a:r>
            <a:r>
              <a:rPr lang="en-US" dirty="0" err="1"/>
              <a:t>s</a:t>
            </a:r>
            <a:r>
              <a:rPr lang="en-US" sz="400" dirty="0" err="1"/>
              <a:t>j</a:t>
            </a:r>
            <a:r>
              <a:rPr lang="en-US" sz="400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do it? Need data types to </a:t>
            </a:r>
            <a:r>
              <a:rPr lang="en-US" b="1"/>
              <a:t>support </a:t>
            </a:r>
            <a:r>
              <a:rPr lang="en-US" b="1" smtClean="0"/>
              <a:t>it</a:t>
            </a:r>
            <a:r>
              <a:rPr lang="mr-IN" b="1" smtClean="0"/>
              <a:t>…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CRDT: a simple, theoretically sound approach to eventual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replicas </a:t>
            </a:r>
            <a:r>
              <a:rPr lang="en-US" dirty="0"/>
              <a:t>of any CRDT converge to a common state that is equivalent to some correct sequential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Properties:</a:t>
            </a:r>
            <a:endParaRPr lang="en-US" dirty="0"/>
          </a:p>
          <a:p>
            <a:pPr lvl="1"/>
            <a:r>
              <a:rPr lang="en-US" dirty="0"/>
              <a:t>no synchronization</a:t>
            </a:r>
          </a:p>
          <a:p>
            <a:pPr lvl="1"/>
            <a:r>
              <a:rPr lang="en-US" dirty="0"/>
              <a:t>update executes immediately</a:t>
            </a:r>
          </a:p>
          <a:p>
            <a:pPr lvl="1"/>
            <a:r>
              <a:rPr lang="en-US" dirty="0"/>
              <a:t>unaffected by network latency, faults, or disconnection</a:t>
            </a:r>
          </a:p>
          <a:p>
            <a:pPr lvl="1"/>
            <a:r>
              <a:rPr lang="en-US" dirty="0"/>
              <a:t>extremely scalable</a:t>
            </a:r>
          </a:p>
          <a:p>
            <a:pPr lvl="1"/>
            <a:r>
              <a:rPr lang="en-US" dirty="0"/>
              <a:t>fault-tolerant</a:t>
            </a:r>
          </a:p>
          <a:p>
            <a:pPr lvl="1"/>
            <a:r>
              <a:rPr lang="en-US" dirty="0"/>
              <a:t>does not require much mechanism</a:t>
            </a:r>
          </a:p>
        </p:txBody>
      </p:sp>
    </p:spTree>
    <p:extLst>
      <p:ext uri="{BB962C8B-B14F-4D97-AF65-F5344CB8AC3E}">
        <p14:creationId xmlns:p14="http://schemas.microsoft.com/office/powerpoint/2010/main" val="163006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3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Clients send query to read replica’s state</a:t>
            </a:r>
          </a:p>
          <a:p>
            <a:pPr lvl="1"/>
            <a:r>
              <a:rPr lang="en-US" dirty="0" smtClean="0"/>
              <a:t>Read only -&gt; easy</a:t>
            </a:r>
          </a:p>
          <a:p>
            <a:r>
              <a:rPr lang="en-US" dirty="0" smtClean="0"/>
              <a:t>Updates:</a:t>
            </a:r>
          </a:p>
          <a:p>
            <a:pPr lvl="1"/>
            <a:r>
              <a:rPr lang="en-US" dirty="0" smtClean="0"/>
              <a:t>State-based</a:t>
            </a:r>
          </a:p>
          <a:p>
            <a:pPr lvl="1"/>
            <a:r>
              <a:rPr lang="en-US" dirty="0" smtClean="0"/>
              <a:t>Operation-based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3570" y="4039876"/>
            <a:ext cx="6073794" cy="2069324"/>
            <a:chOff x="1163570" y="4039876"/>
            <a:chExt cx="6073794" cy="2069324"/>
          </a:xfrm>
        </p:grpSpPr>
        <p:grpSp>
          <p:nvGrpSpPr>
            <p:cNvPr id="10" name="Group 9"/>
            <p:cNvGrpSpPr/>
            <p:nvPr/>
          </p:nvGrpSpPr>
          <p:grpSpPr>
            <a:xfrm>
              <a:off x="1331399" y="4108808"/>
              <a:ext cx="5905965" cy="2000392"/>
              <a:chOff x="1331399" y="3386329"/>
              <a:chExt cx="5905965" cy="20003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31399" y="3386329"/>
                <a:ext cx="990017" cy="200039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529405" y="3686729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29405" y="4508203"/>
                <a:ext cx="573527" cy="600801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2396523" y="3836929"/>
                <a:ext cx="4840841" cy="40964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396523" y="4794950"/>
                <a:ext cx="4840841" cy="40964"/>
              </a:xfrm>
              <a:prstGeom prst="straightConnector1">
                <a:avLst/>
              </a:prstGeom>
              <a:ln w="38100" cmpd="sng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163570" y="4039876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3185914" y="3836930"/>
            <a:ext cx="204831" cy="2029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90745" y="3739476"/>
            <a:ext cx="70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19847" y="4034974"/>
            <a:ext cx="484767" cy="138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00611" y="5415956"/>
            <a:ext cx="204831" cy="202946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05442" y="5553491"/>
            <a:ext cx="83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S2.q(a)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771</Words>
  <Application>Microsoft Macintosh PowerPoint</Application>
  <PresentationFormat>On-screen Show (4:3)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Mangal</vt:lpstr>
      <vt:lpstr>Wingdings</vt:lpstr>
      <vt:lpstr>Office Theme</vt:lpstr>
      <vt:lpstr>CRDTs</vt:lpstr>
      <vt:lpstr>Motivation</vt:lpstr>
      <vt:lpstr>strong consistency</vt:lpstr>
      <vt:lpstr>PowerPoint Presentation</vt:lpstr>
      <vt:lpstr>eventual consistency</vt:lpstr>
      <vt:lpstr>Strong eventual consistency</vt:lpstr>
      <vt:lpstr>Definitions</vt:lpstr>
      <vt:lpstr>How to do it? Need data types to support it… </vt:lpstr>
      <vt:lpstr>PowerPoint Presentation</vt:lpstr>
      <vt:lpstr>State-based approach</vt:lpstr>
      <vt:lpstr>PowerPoint Presentation</vt:lpstr>
      <vt:lpstr>PowerPoint Presentation</vt:lpstr>
      <vt:lpstr>State-based example</vt:lpstr>
      <vt:lpstr>Another state-based example</vt:lpstr>
      <vt:lpstr>Operation-based approach</vt:lpstr>
      <vt:lpstr>Op-based example</vt:lpstr>
      <vt:lpstr>Compare!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CRDTs</dc:title>
  <dc:creator>Sepideh Roghanchi</dc:creator>
  <cp:lastModifiedBy>Roghanchi, Sepideh</cp:lastModifiedBy>
  <cp:revision>32</cp:revision>
  <dcterms:created xsi:type="dcterms:W3CDTF">2017-11-15T18:57:32Z</dcterms:created>
  <dcterms:modified xsi:type="dcterms:W3CDTF">2017-11-16T16:26:43Z</dcterms:modified>
</cp:coreProperties>
</file>